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 id="2147483845" r:id="rId2"/>
  </p:sldMasterIdLst>
  <p:notesMasterIdLst>
    <p:notesMasterId r:id="rId17"/>
  </p:notesMasterIdLst>
  <p:sldIdLst>
    <p:sldId id="745" r:id="rId3"/>
    <p:sldId id="751" r:id="rId4"/>
    <p:sldId id="776" r:id="rId5"/>
    <p:sldId id="769" r:id="rId6"/>
    <p:sldId id="754" r:id="rId7"/>
    <p:sldId id="771" r:id="rId8"/>
    <p:sldId id="758" r:id="rId9"/>
    <p:sldId id="775" r:id="rId10"/>
    <p:sldId id="757" r:id="rId11"/>
    <p:sldId id="777" r:id="rId12"/>
    <p:sldId id="752" r:id="rId13"/>
    <p:sldId id="762" r:id="rId14"/>
    <p:sldId id="767" r:id="rId15"/>
    <p:sldId id="76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o Duarte" initials="MD" lastIdx="2" clrIdx="0">
    <p:extLst>
      <p:ext uri="{19B8F6BF-5375-455C-9EA6-DF929625EA0E}">
        <p15:presenceInfo xmlns:p15="http://schemas.microsoft.com/office/powerpoint/2012/main" userId="c9e769fce30d587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2136"/>
    <a:srgbClr val="43353F"/>
    <a:srgbClr val="01289B"/>
    <a:srgbClr val="00A58B"/>
    <a:srgbClr val="FEDC6E"/>
    <a:srgbClr val="05BE9E"/>
    <a:srgbClr val="7AC4EE"/>
    <a:srgbClr val="111215"/>
    <a:srgbClr val="8A4AB6"/>
    <a:srgbClr val="6536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87912" autoAdjust="0"/>
  </p:normalViewPr>
  <p:slideViewPr>
    <p:cSldViewPr snapToGrid="0">
      <p:cViewPr>
        <p:scale>
          <a:sx n="67" d="100"/>
          <a:sy n="67" d="100"/>
        </p:scale>
        <p:origin x="580" y="64"/>
      </p:cViewPr>
      <p:guideLst>
        <p:guide orient="horz" pos="2160"/>
        <p:guide pos="3840"/>
      </p:guideLst>
    </p:cSldViewPr>
  </p:slideViewPr>
  <p:notesTextViewPr>
    <p:cViewPr>
      <p:scale>
        <a:sx n="1" d="1"/>
        <a:sy n="1" d="1"/>
      </p:scale>
      <p:origin x="0" y="0"/>
    </p:cViewPr>
  </p:notesTextViewPr>
  <p:sorterViewPr>
    <p:cViewPr>
      <p:scale>
        <a:sx n="100" d="100"/>
        <a:sy n="100" d="100"/>
      </p:scale>
      <p:origin x="0" y="-69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41A030-EDDC-4151-B433-F9EF2F2F0469}" type="doc">
      <dgm:prSet loTypeId="urn:microsoft.com/office/officeart/2005/8/layout/vList2" loCatId="list" qsTypeId="urn:microsoft.com/office/officeart/2005/8/quickstyle/simple1" qsCatId="simple" csTypeId="urn:microsoft.com/office/officeart/2005/8/colors/accent1_2" csCatId="accent1" phldr="1"/>
      <dgm:spPr/>
    </dgm:pt>
    <dgm:pt modelId="{116D57ED-18C1-4D4D-8C18-176374374A24}">
      <dgm:prSet phldrT="[Texte]" custT="1"/>
      <dgm:spPr>
        <a:solidFill>
          <a:srgbClr val="2BB198"/>
        </a:solidFill>
      </dgm:spPr>
      <dgm:t>
        <a:bodyPr/>
        <a:lstStyle/>
        <a:p>
          <a:pPr>
            <a:spcAft>
              <a:spcPts val="0"/>
            </a:spcAft>
          </a:pPr>
          <a:r>
            <a:rPr lang="fr-FR" sz="2000" dirty="0">
              <a:latin typeface="Century Gothic" panose="020B0502020202020204" pitchFamily="34" charset="0"/>
            </a:rPr>
            <a:t>Valoriser les équipes opérationnelles à</a:t>
          </a:r>
        </a:p>
        <a:p>
          <a:pPr>
            <a:spcAft>
              <a:spcPts val="0"/>
            </a:spcAft>
          </a:pPr>
          <a:r>
            <a:rPr lang="fr-FR" sz="2000" dirty="0">
              <a:latin typeface="Century Gothic" panose="020B0502020202020204" pitchFamily="34" charset="0"/>
            </a:rPr>
            <a:t> travers leurs réalisations</a:t>
          </a:r>
        </a:p>
      </dgm:t>
    </dgm:pt>
    <dgm:pt modelId="{73C169D0-6A23-452E-AEFE-09EA7EE83DDA}" type="parTrans" cxnId="{644F15A5-E08F-4521-8F2B-6E19581F5F35}">
      <dgm:prSet/>
      <dgm:spPr/>
      <dgm:t>
        <a:bodyPr/>
        <a:lstStyle/>
        <a:p>
          <a:endParaRPr lang="fr-FR"/>
        </a:p>
      </dgm:t>
    </dgm:pt>
    <dgm:pt modelId="{1564AAE7-D473-48D4-BB23-47E297785386}" type="sibTrans" cxnId="{644F15A5-E08F-4521-8F2B-6E19581F5F35}">
      <dgm:prSet/>
      <dgm:spPr/>
      <dgm:t>
        <a:bodyPr/>
        <a:lstStyle/>
        <a:p>
          <a:endParaRPr lang="fr-FR"/>
        </a:p>
      </dgm:t>
    </dgm:pt>
    <dgm:pt modelId="{BFDEFC6C-E013-4FB1-AAD5-D1EE0DC5BB88}">
      <dgm:prSet phldrT="[Texte]" custT="1"/>
      <dgm:spPr>
        <a:solidFill>
          <a:srgbClr val="EDB62E"/>
        </a:solidFill>
      </dgm:spPr>
      <dgm:t>
        <a:bodyPr/>
        <a:lstStyle/>
        <a:p>
          <a:pPr>
            <a:spcAft>
              <a:spcPts val="0"/>
            </a:spcAft>
          </a:pPr>
          <a:r>
            <a:rPr lang="fr-FR" sz="2000" dirty="0">
              <a:latin typeface="Century Gothic" panose="020B0502020202020204" pitchFamily="34" charset="0"/>
            </a:rPr>
            <a:t>Accélérer le déploiement </a:t>
          </a:r>
        </a:p>
        <a:p>
          <a:pPr>
            <a:spcAft>
              <a:spcPct val="35000"/>
            </a:spcAft>
          </a:pPr>
          <a:r>
            <a:rPr lang="fr-FR" sz="2000" dirty="0">
              <a:latin typeface="Century Gothic" panose="020B0502020202020204" pitchFamily="34" charset="0"/>
            </a:rPr>
            <a:t>d’un projet innovant</a:t>
          </a:r>
        </a:p>
      </dgm:t>
    </dgm:pt>
    <dgm:pt modelId="{5114391B-8055-4C04-BF1E-59B76A67620B}" type="parTrans" cxnId="{A36F28F0-72B8-4024-AE6C-D180FD1F998F}">
      <dgm:prSet/>
      <dgm:spPr/>
      <dgm:t>
        <a:bodyPr/>
        <a:lstStyle/>
        <a:p>
          <a:endParaRPr lang="fr-FR"/>
        </a:p>
      </dgm:t>
    </dgm:pt>
    <dgm:pt modelId="{D444354C-D3FB-45A5-B907-EBB58EA9A7F1}" type="sibTrans" cxnId="{A36F28F0-72B8-4024-AE6C-D180FD1F998F}">
      <dgm:prSet/>
      <dgm:spPr/>
      <dgm:t>
        <a:bodyPr/>
        <a:lstStyle/>
        <a:p>
          <a:endParaRPr lang="fr-FR"/>
        </a:p>
      </dgm:t>
    </dgm:pt>
    <dgm:pt modelId="{A0FFB5AB-C964-4F7E-9D63-2E3C292B7455}">
      <dgm:prSet phldrT="[Texte]" custT="1"/>
      <dgm:spPr>
        <a:solidFill>
          <a:srgbClr val="6DC7DC"/>
        </a:solidFill>
      </dgm:spPr>
      <dgm:t>
        <a:bodyPr/>
        <a:lstStyle/>
        <a:p>
          <a:pPr>
            <a:spcAft>
              <a:spcPts val="0"/>
            </a:spcAft>
          </a:pPr>
          <a:r>
            <a:rPr lang="fr-FR" sz="2000" dirty="0">
              <a:latin typeface="Century Gothic" panose="020B0502020202020204" pitchFamily="34" charset="0"/>
            </a:rPr>
            <a:t>Mettre en lumière les transformations industrie-commerce qui répondent aux attentes omnicanales des consommateurs et aux enjeux sociétaux</a:t>
          </a:r>
        </a:p>
      </dgm:t>
    </dgm:pt>
    <dgm:pt modelId="{F9E5B63C-8553-4E9A-874E-7E51FC0A947F}" type="parTrans" cxnId="{19274DF7-8266-4EA8-AF61-DCBBECAE4605}">
      <dgm:prSet/>
      <dgm:spPr/>
      <dgm:t>
        <a:bodyPr/>
        <a:lstStyle/>
        <a:p>
          <a:endParaRPr lang="fr-FR"/>
        </a:p>
      </dgm:t>
    </dgm:pt>
    <dgm:pt modelId="{0DFC877A-A929-42D8-9582-76C0BF244D2D}" type="sibTrans" cxnId="{19274DF7-8266-4EA8-AF61-DCBBECAE4605}">
      <dgm:prSet/>
      <dgm:spPr/>
      <dgm:t>
        <a:bodyPr/>
        <a:lstStyle/>
        <a:p>
          <a:endParaRPr lang="fr-FR"/>
        </a:p>
      </dgm:t>
    </dgm:pt>
    <dgm:pt modelId="{9B1C2519-0AEB-43C4-A75D-82CB0E8F087C}" type="pres">
      <dgm:prSet presAssocID="{6041A030-EDDC-4151-B433-F9EF2F2F0469}" presName="linear" presStyleCnt="0">
        <dgm:presLayoutVars>
          <dgm:animLvl val="lvl"/>
          <dgm:resizeHandles val="exact"/>
        </dgm:presLayoutVars>
      </dgm:prSet>
      <dgm:spPr/>
    </dgm:pt>
    <dgm:pt modelId="{24E2F59E-429B-4496-BDC4-15BD72A7342A}" type="pres">
      <dgm:prSet presAssocID="{A0FFB5AB-C964-4F7E-9D63-2E3C292B7455}" presName="parentText" presStyleLbl="node1" presStyleIdx="0" presStyleCnt="3">
        <dgm:presLayoutVars>
          <dgm:chMax val="0"/>
          <dgm:bulletEnabled val="1"/>
        </dgm:presLayoutVars>
      </dgm:prSet>
      <dgm:spPr/>
      <dgm:t>
        <a:bodyPr/>
        <a:lstStyle/>
        <a:p>
          <a:endParaRPr lang="en-GB"/>
        </a:p>
      </dgm:t>
    </dgm:pt>
    <dgm:pt modelId="{9E8F4685-8C29-41F6-9303-08A63A84F505}" type="pres">
      <dgm:prSet presAssocID="{0DFC877A-A929-42D8-9582-76C0BF244D2D}" presName="spacer" presStyleCnt="0"/>
      <dgm:spPr/>
    </dgm:pt>
    <dgm:pt modelId="{1438AC6E-80C9-49B1-9E21-3EC8C9F5FCE0}" type="pres">
      <dgm:prSet presAssocID="{116D57ED-18C1-4D4D-8C18-176374374A24}" presName="parentText" presStyleLbl="node1" presStyleIdx="1" presStyleCnt="3">
        <dgm:presLayoutVars>
          <dgm:chMax val="0"/>
          <dgm:bulletEnabled val="1"/>
        </dgm:presLayoutVars>
      </dgm:prSet>
      <dgm:spPr/>
      <dgm:t>
        <a:bodyPr/>
        <a:lstStyle/>
        <a:p>
          <a:endParaRPr lang="en-GB"/>
        </a:p>
      </dgm:t>
    </dgm:pt>
    <dgm:pt modelId="{045B1822-1D1F-49EF-B770-0D93102E7899}" type="pres">
      <dgm:prSet presAssocID="{1564AAE7-D473-48D4-BB23-47E297785386}" presName="spacer" presStyleCnt="0"/>
      <dgm:spPr/>
    </dgm:pt>
    <dgm:pt modelId="{A979C4AE-4CA5-4476-8AC2-86C4A275D414}" type="pres">
      <dgm:prSet presAssocID="{BFDEFC6C-E013-4FB1-AAD5-D1EE0DC5BB88}" presName="parentText" presStyleLbl="node1" presStyleIdx="2" presStyleCnt="3">
        <dgm:presLayoutVars>
          <dgm:chMax val="0"/>
          <dgm:bulletEnabled val="1"/>
        </dgm:presLayoutVars>
      </dgm:prSet>
      <dgm:spPr/>
      <dgm:t>
        <a:bodyPr/>
        <a:lstStyle/>
        <a:p>
          <a:endParaRPr lang="en-GB"/>
        </a:p>
      </dgm:t>
    </dgm:pt>
  </dgm:ptLst>
  <dgm:cxnLst>
    <dgm:cxn modelId="{D6DD0E26-D7BE-4B4A-83DA-26BCFDD63BB4}" type="presOf" srcId="{BFDEFC6C-E013-4FB1-AAD5-D1EE0DC5BB88}" destId="{A979C4AE-4CA5-4476-8AC2-86C4A275D414}" srcOrd="0" destOrd="0" presId="urn:microsoft.com/office/officeart/2005/8/layout/vList2"/>
    <dgm:cxn modelId="{19274DF7-8266-4EA8-AF61-DCBBECAE4605}" srcId="{6041A030-EDDC-4151-B433-F9EF2F2F0469}" destId="{A0FFB5AB-C964-4F7E-9D63-2E3C292B7455}" srcOrd="0" destOrd="0" parTransId="{F9E5B63C-8553-4E9A-874E-7E51FC0A947F}" sibTransId="{0DFC877A-A929-42D8-9582-76C0BF244D2D}"/>
    <dgm:cxn modelId="{644F15A5-E08F-4521-8F2B-6E19581F5F35}" srcId="{6041A030-EDDC-4151-B433-F9EF2F2F0469}" destId="{116D57ED-18C1-4D4D-8C18-176374374A24}" srcOrd="1" destOrd="0" parTransId="{73C169D0-6A23-452E-AEFE-09EA7EE83DDA}" sibTransId="{1564AAE7-D473-48D4-BB23-47E297785386}"/>
    <dgm:cxn modelId="{8400DC97-3E6A-4206-AF72-5AED5FC4DFD8}" type="presOf" srcId="{6041A030-EDDC-4151-B433-F9EF2F2F0469}" destId="{9B1C2519-0AEB-43C4-A75D-82CB0E8F087C}" srcOrd="0" destOrd="0" presId="urn:microsoft.com/office/officeart/2005/8/layout/vList2"/>
    <dgm:cxn modelId="{A36F28F0-72B8-4024-AE6C-D180FD1F998F}" srcId="{6041A030-EDDC-4151-B433-F9EF2F2F0469}" destId="{BFDEFC6C-E013-4FB1-AAD5-D1EE0DC5BB88}" srcOrd="2" destOrd="0" parTransId="{5114391B-8055-4C04-BF1E-59B76A67620B}" sibTransId="{D444354C-D3FB-45A5-B907-EBB58EA9A7F1}"/>
    <dgm:cxn modelId="{D3064FF5-F9A8-46D6-B55F-A213DC62260A}" type="presOf" srcId="{116D57ED-18C1-4D4D-8C18-176374374A24}" destId="{1438AC6E-80C9-49B1-9E21-3EC8C9F5FCE0}" srcOrd="0" destOrd="0" presId="urn:microsoft.com/office/officeart/2005/8/layout/vList2"/>
    <dgm:cxn modelId="{98151E90-6ACB-41A3-8E7D-04DCFC7A67AD}" type="presOf" srcId="{A0FFB5AB-C964-4F7E-9D63-2E3C292B7455}" destId="{24E2F59E-429B-4496-BDC4-15BD72A7342A}" srcOrd="0" destOrd="0" presId="urn:microsoft.com/office/officeart/2005/8/layout/vList2"/>
    <dgm:cxn modelId="{B997A8F4-6FF3-4B35-83BD-B18A1DDB6518}" type="presParOf" srcId="{9B1C2519-0AEB-43C4-A75D-82CB0E8F087C}" destId="{24E2F59E-429B-4496-BDC4-15BD72A7342A}" srcOrd="0" destOrd="0" presId="urn:microsoft.com/office/officeart/2005/8/layout/vList2"/>
    <dgm:cxn modelId="{92209CD2-1F35-4420-AA6F-73F787F1BEFE}" type="presParOf" srcId="{9B1C2519-0AEB-43C4-A75D-82CB0E8F087C}" destId="{9E8F4685-8C29-41F6-9303-08A63A84F505}" srcOrd="1" destOrd="0" presId="urn:microsoft.com/office/officeart/2005/8/layout/vList2"/>
    <dgm:cxn modelId="{D34B778F-74EB-4833-9E78-9C10114BC3D6}" type="presParOf" srcId="{9B1C2519-0AEB-43C4-A75D-82CB0E8F087C}" destId="{1438AC6E-80C9-49B1-9E21-3EC8C9F5FCE0}" srcOrd="2" destOrd="0" presId="urn:microsoft.com/office/officeart/2005/8/layout/vList2"/>
    <dgm:cxn modelId="{135DAC2E-24CD-4BAD-ABC2-5DAE15694FE0}" type="presParOf" srcId="{9B1C2519-0AEB-43C4-A75D-82CB0E8F087C}" destId="{045B1822-1D1F-49EF-B770-0D93102E7899}" srcOrd="3" destOrd="0" presId="urn:microsoft.com/office/officeart/2005/8/layout/vList2"/>
    <dgm:cxn modelId="{42547D14-8CF9-4357-A374-C96E789AE184}" type="presParOf" srcId="{9B1C2519-0AEB-43C4-A75D-82CB0E8F087C}" destId="{A979C4AE-4CA5-4476-8AC2-86C4A275D41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E2F59E-429B-4496-BDC4-15BD72A7342A}">
      <dsp:nvSpPr>
        <dsp:cNvPr id="0" name=""/>
        <dsp:cNvSpPr/>
      </dsp:nvSpPr>
      <dsp:spPr>
        <a:xfrm>
          <a:off x="0" y="3247"/>
          <a:ext cx="5045238" cy="1733940"/>
        </a:xfrm>
        <a:prstGeom prst="roundRect">
          <a:avLst/>
        </a:prstGeom>
        <a:solidFill>
          <a:srgbClr val="6DC7D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ts val="0"/>
            </a:spcAft>
          </a:pPr>
          <a:r>
            <a:rPr lang="fr-FR" sz="2000" kern="1200" dirty="0">
              <a:latin typeface="Century Gothic" panose="020B0502020202020204" pitchFamily="34" charset="0"/>
            </a:rPr>
            <a:t>Mettre en lumière les transformations industrie-commerce qui répondent aux attentes omnicanales des consommateurs et aux enjeux sociétaux</a:t>
          </a:r>
        </a:p>
      </dsp:txBody>
      <dsp:txXfrm>
        <a:off x="84644" y="87891"/>
        <a:ext cx="4875950" cy="1564652"/>
      </dsp:txXfrm>
    </dsp:sp>
    <dsp:sp modelId="{1438AC6E-80C9-49B1-9E21-3EC8C9F5FCE0}">
      <dsp:nvSpPr>
        <dsp:cNvPr id="0" name=""/>
        <dsp:cNvSpPr/>
      </dsp:nvSpPr>
      <dsp:spPr>
        <a:xfrm>
          <a:off x="0" y="1774627"/>
          <a:ext cx="5045238" cy="1733940"/>
        </a:xfrm>
        <a:prstGeom prst="roundRect">
          <a:avLst/>
        </a:prstGeom>
        <a:solidFill>
          <a:srgbClr val="2BB198"/>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ts val="0"/>
            </a:spcAft>
          </a:pPr>
          <a:r>
            <a:rPr lang="fr-FR" sz="2000" kern="1200" dirty="0">
              <a:latin typeface="Century Gothic" panose="020B0502020202020204" pitchFamily="34" charset="0"/>
            </a:rPr>
            <a:t>Valoriser les équipes opérationnelles à</a:t>
          </a:r>
        </a:p>
        <a:p>
          <a:pPr lvl="0" algn="l" defTabSz="889000">
            <a:lnSpc>
              <a:spcPct val="90000"/>
            </a:lnSpc>
            <a:spcBef>
              <a:spcPct val="0"/>
            </a:spcBef>
            <a:spcAft>
              <a:spcPts val="0"/>
            </a:spcAft>
          </a:pPr>
          <a:r>
            <a:rPr lang="fr-FR" sz="2000" kern="1200" dirty="0">
              <a:latin typeface="Century Gothic" panose="020B0502020202020204" pitchFamily="34" charset="0"/>
            </a:rPr>
            <a:t> travers leurs réalisations</a:t>
          </a:r>
        </a:p>
      </dsp:txBody>
      <dsp:txXfrm>
        <a:off x="84644" y="1859271"/>
        <a:ext cx="4875950" cy="1564652"/>
      </dsp:txXfrm>
    </dsp:sp>
    <dsp:sp modelId="{A979C4AE-4CA5-4476-8AC2-86C4A275D414}">
      <dsp:nvSpPr>
        <dsp:cNvPr id="0" name=""/>
        <dsp:cNvSpPr/>
      </dsp:nvSpPr>
      <dsp:spPr>
        <a:xfrm>
          <a:off x="0" y="3546007"/>
          <a:ext cx="5045238" cy="1733940"/>
        </a:xfrm>
        <a:prstGeom prst="roundRect">
          <a:avLst/>
        </a:prstGeom>
        <a:solidFill>
          <a:srgbClr val="EDB62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ts val="0"/>
            </a:spcAft>
          </a:pPr>
          <a:r>
            <a:rPr lang="fr-FR" sz="2000" kern="1200" dirty="0">
              <a:latin typeface="Century Gothic" panose="020B0502020202020204" pitchFamily="34" charset="0"/>
            </a:rPr>
            <a:t>Accélérer le déploiement </a:t>
          </a:r>
        </a:p>
        <a:p>
          <a:pPr lvl="0" algn="l" defTabSz="889000">
            <a:lnSpc>
              <a:spcPct val="90000"/>
            </a:lnSpc>
            <a:spcBef>
              <a:spcPct val="0"/>
            </a:spcBef>
            <a:spcAft>
              <a:spcPct val="35000"/>
            </a:spcAft>
          </a:pPr>
          <a:r>
            <a:rPr lang="fr-FR" sz="2000" kern="1200" dirty="0">
              <a:latin typeface="Century Gothic" panose="020B0502020202020204" pitchFamily="34" charset="0"/>
            </a:rPr>
            <a:t>d’un projet innovant</a:t>
          </a:r>
        </a:p>
      </dsp:txBody>
      <dsp:txXfrm>
        <a:off x="84644" y="3630651"/>
        <a:ext cx="4875950" cy="156465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1B11D6-4FA9-49AD-98FB-6342DA9759A0}" type="datetimeFigureOut">
              <a:rPr lang="en-US" smtClean="0"/>
              <a:t>1/31/2022</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0899C9-D8CD-4FD5-9EDA-A95914760947}" type="slidenum">
              <a:rPr lang="en-US" smtClean="0"/>
              <a:t>‹N°›</a:t>
            </a:fld>
            <a:endParaRPr lang="en-US"/>
          </a:p>
        </p:txBody>
      </p:sp>
    </p:spTree>
    <p:extLst>
      <p:ext uri="{BB962C8B-B14F-4D97-AF65-F5344CB8AC3E}">
        <p14:creationId xmlns:p14="http://schemas.microsoft.com/office/powerpoint/2010/main" val="938722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B68CA3D8-486F-41F3-8489-C658986F6A3B}" type="slidenum">
              <a:rPr lang="fr-FR" smtClean="0"/>
              <a:t>5</a:t>
            </a:fld>
            <a:endParaRPr lang="fr-FR"/>
          </a:p>
        </p:txBody>
      </p:sp>
    </p:spTree>
    <p:extLst>
      <p:ext uri="{BB962C8B-B14F-4D97-AF65-F5344CB8AC3E}">
        <p14:creationId xmlns:p14="http://schemas.microsoft.com/office/powerpoint/2010/main" val="3678890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IDC Titre">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DD2BAE5-AE7C-4F4C-A2DA-D6EE97D870D2}"/>
              </a:ext>
            </a:extLst>
          </p:cNvPr>
          <p:cNvSpPr>
            <a:spLocks noGrp="1"/>
          </p:cNvSpPr>
          <p:nvPr>
            <p:ph type="ctrTitle" hasCustomPrompt="1"/>
          </p:nvPr>
        </p:nvSpPr>
        <p:spPr>
          <a:xfrm>
            <a:off x="358467" y="3567171"/>
            <a:ext cx="10713128" cy="813637"/>
          </a:xfrm>
          <a:prstGeom prst="rect">
            <a:avLst/>
          </a:prstGeom>
        </p:spPr>
        <p:txBody>
          <a:bodyPr anchor="ctr"/>
          <a:lstStyle>
            <a:lvl1pPr marL="0" marR="0" indent="0" algn="l" defTabSz="914354" rtl="0" eaLnBrk="1" fontAlgn="auto" latinLnBrk="0" hangingPunct="1">
              <a:lnSpc>
                <a:spcPct val="100000"/>
              </a:lnSpc>
              <a:spcBef>
                <a:spcPts val="0"/>
              </a:spcBef>
              <a:spcAft>
                <a:spcPts val="0"/>
              </a:spcAft>
              <a:buClrTx/>
              <a:buSzTx/>
              <a:buFontTx/>
              <a:buNone/>
              <a:tabLst/>
              <a:defRPr lang="es-ES" sz="3600" b="1" kern="1200" noProof="0" dirty="0">
                <a:solidFill>
                  <a:srgbClr val="2BB198"/>
                </a:solidFill>
                <a:latin typeface="Century Gothic" panose="020B0502020202020204" pitchFamily="34" charset="0"/>
                <a:ea typeface="Roboto Light" panose="02000000000000000000" pitchFamily="2" charset="0"/>
                <a:cs typeface="Roboto Light" panose="02000000000000000000" pitchFamily="2" charset="0"/>
              </a:defRPr>
            </a:lvl1pPr>
          </a:lstStyle>
          <a:p>
            <a:r>
              <a:rPr lang="fr-FR" dirty="0"/>
              <a:t>Modifiez le style du titre</a:t>
            </a:r>
            <a:endParaRPr lang="es-ES" dirty="0"/>
          </a:p>
        </p:txBody>
      </p:sp>
      <p:sp>
        <p:nvSpPr>
          <p:cNvPr id="3" name="Subtítulo 2">
            <a:extLst>
              <a:ext uri="{FF2B5EF4-FFF2-40B4-BE49-F238E27FC236}">
                <a16:creationId xmlns="" xmlns:a16="http://schemas.microsoft.com/office/drawing/2014/main" id="{C15990D9-CC55-40F6-AFEF-F04020989342}"/>
              </a:ext>
            </a:extLst>
          </p:cNvPr>
          <p:cNvSpPr>
            <a:spLocks noGrp="1"/>
          </p:cNvSpPr>
          <p:nvPr>
            <p:ph type="subTitle" idx="1" hasCustomPrompt="1"/>
          </p:nvPr>
        </p:nvSpPr>
        <p:spPr>
          <a:xfrm>
            <a:off x="358467" y="4783066"/>
            <a:ext cx="6854272" cy="442476"/>
          </a:xfrm>
          <a:prstGeom prst="rect">
            <a:avLst/>
          </a:prstGeom>
        </p:spPr>
        <p:txBody>
          <a:bodyPr anchor="ctr"/>
          <a:lstStyle>
            <a:lvl1pPr marL="0" indent="0" algn="l" defTabSz="914354" rtl="0" eaLnBrk="1" latinLnBrk="0" hangingPunct="1">
              <a:buNone/>
              <a:defRPr lang="es-ES" sz="1600" kern="1200" dirty="0">
                <a:solidFill>
                  <a:schemeClr val="tx1"/>
                </a:solidFill>
                <a:latin typeface="Century Gothic" panose="020B0502020202020204" pitchFamily="34" charset="0"/>
                <a:ea typeface="Roboto Light" panose="02000000000000000000" pitchFamily="2" charset="0"/>
                <a:cs typeface="Roboto Light" panose="02000000000000000000" pitchFamily="2" charset="0"/>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fr-FR" noProof="0" dirty="0"/>
              <a:t>Sous-titre</a:t>
            </a:r>
          </a:p>
        </p:txBody>
      </p:sp>
    </p:spTree>
    <p:extLst>
      <p:ext uri="{BB962C8B-B14F-4D97-AF65-F5344CB8AC3E}">
        <p14:creationId xmlns:p14="http://schemas.microsoft.com/office/powerpoint/2010/main" val="253647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5" name="Espace réservé du titre 1"/>
          <p:cNvSpPr>
            <a:spLocks noGrp="1"/>
          </p:cNvSpPr>
          <p:nvPr>
            <p:ph type="title"/>
          </p:nvPr>
        </p:nvSpPr>
        <p:spPr>
          <a:xfrm>
            <a:off x="432566" y="2777022"/>
            <a:ext cx="11389045" cy="1325563"/>
          </a:xfrm>
          <a:prstGeom prst="rect">
            <a:avLst/>
          </a:prstGeom>
        </p:spPr>
        <p:txBody>
          <a:bodyPr vert="horz" lIns="91440" tIns="45720" rIns="91440" bIns="45720" rtlCol="0" anchor="ctr">
            <a:normAutofit/>
          </a:bodyPr>
          <a:lstStyle>
            <a:lvl1pPr algn="ctr">
              <a:defRPr sz="4000" b="1">
                <a:solidFill>
                  <a:srgbClr val="2BB198"/>
                </a:solidFill>
                <a:latin typeface="Century Gothic" panose="020B0502020202020204" pitchFamily="34" charset="0"/>
                <a:cs typeface="Century Gothic" panose="020B0502020202020204" pitchFamily="34" charset="0"/>
              </a:defRPr>
            </a:lvl1pPr>
          </a:lstStyle>
          <a:p>
            <a:r>
              <a:rPr lang="fr-FR" dirty="0"/>
              <a:t>Modifiez le style du titre</a:t>
            </a:r>
          </a:p>
        </p:txBody>
      </p:sp>
    </p:spTree>
    <p:extLst>
      <p:ext uri="{BB962C8B-B14F-4D97-AF65-F5344CB8AC3E}">
        <p14:creationId xmlns:p14="http://schemas.microsoft.com/office/powerpoint/2010/main" val="797484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Modèle1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5479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Modèle1 slide">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C0A0CCA-F66F-49C1-99AD-FFA132C158BC}"/>
              </a:ext>
            </a:extLst>
          </p:cNvPr>
          <p:cNvSpPr>
            <a:spLocks noGrp="1"/>
          </p:cNvSpPr>
          <p:nvPr>
            <p:ph type="title"/>
          </p:nvPr>
        </p:nvSpPr>
        <p:spPr/>
        <p:txBody>
          <a:bodyPr/>
          <a:lstStyle/>
          <a:p>
            <a:endParaRPr lang="es-ES" dirty="0"/>
          </a:p>
        </p:txBody>
      </p:sp>
      <p:sp>
        <p:nvSpPr>
          <p:cNvPr id="3" name="Marcador de texto 4">
            <a:extLst>
              <a:ext uri="{FF2B5EF4-FFF2-40B4-BE49-F238E27FC236}">
                <a16:creationId xmlns="" xmlns:a16="http://schemas.microsoft.com/office/drawing/2014/main" id="{5CE907ED-5EA8-407E-BA3D-ED21CE8EEFB7}"/>
              </a:ext>
            </a:extLst>
          </p:cNvPr>
          <p:cNvSpPr>
            <a:spLocks noGrp="1"/>
          </p:cNvSpPr>
          <p:nvPr>
            <p:ph type="body" sz="quarter" idx="12" hasCustomPrompt="1"/>
          </p:nvPr>
        </p:nvSpPr>
        <p:spPr>
          <a:xfrm>
            <a:off x="546097" y="1073199"/>
            <a:ext cx="11123384" cy="4904520"/>
          </a:xfrm>
          <a:prstGeom prst="rect">
            <a:avLst/>
          </a:prstGeom>
        </p:spPr>
        <p:txBody>
          <a:bodyPr/>
          <a:lstStyle>
            <a:lvl1pPr marL="228589" indent="-228589" algn="just">
              <a:lnSpc>
                <a:spcPct val="100000"/>
              </a:lnSpc>
              <a:buFontTx/>
              <a:buBlip>
                <a:blip r:embed="rId2"/>
              </a:buBlip>
              <a:defRPr sz="180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algn="just">
              <a:lnSpc>
                <a:spcPct val="100000"/>
              </a:lnSpc>
              <a:spcBef>
                <a:spcPts val="0"/>
              </a:spcBef>
              <a:defRPr sz="1400">
                <a:latin typeface="Century Gothic" panose="020B0502020202020204" pitchFamily="34" charset="0"/>
              </a:defRPr>
            </a:lvl3pPr>
            <a:lvl4pPr algn="just">
              <a:lnSpc>
                <a:spcPct val="100000"/>
              </a:lnSpc>
              <a:spcBef>
                <a:spcPts val="0"/>
              </a:spcBef>
              <a:defRPr sz="1200">
                <a:latin typeface="Century Gothic" panose="020B0502020202020204" pitchFamily="34" charset="0"/>
              </a:defRPr>
            </a:lvl4pPr>
            <a:lvl5pPr algn="just">
              <a:lnSpc>
                <a:spcPct val="100000"/>
              </a:lnSpc>
              <a:spcBef>
                <a:spcPts val="0"/>
              </a:spcBef>
              <a:defRPr sz="1200">
                <a:latin typeface="Century Gothic" panose="020B0502020202020204" pitchFamily="34" charset="0"/>
              </a:defRPr>
            </a:lvl5pPr>
          </a:lstStyle>
          <a:p>
            <a:pPr lvl="0"/>
            <a:r>
              <a:rPr lang="fr-FR" noProof="0" dirty="0"/>
              <a:t>Modifiez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Tree>
    <p:extLst>
      <p:ext uri="{BB962C8B-B14F-4D97-AF65-F5344CB8AC3E}">
        <p14:creationId xmlns:p14="http://schemas.microsoft.com/office/powerpoint/2010/main" val="251196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Modèle1 slide">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775D5BDE-7226-421B-AE22-4C9FD60C68C5}"/>
              </a:ext>
            </a:extLst>
          </p:cNvPr>
          <p:cNvSpPr>
            <a:spLocks noGrp="1"/>
          </p:cNvSpPr>
          <p:nvPr>
            <p:ph type="title"/>
          </p:nvPr>
        </p:nvSpPr>
        <p:spPr/>
        <p:txBody>
          <a:bodyPr/>
          <a:lstStyle/>
          <a:p>
            <a:endParaRPr lang="es-ES" dirty="0"/>
          </a:p>
        </p:txBody>
      </p:sp>
      <p:sp>
        <p:nvSpPr>
          <p:cNvPr id="3" name="Marcador de texto 4">
            <a:extLst>
              <a:ext uri="{FF2B5EF4-FFF2-40B4-BE49-F238E27FC236}">
                <a16:creationId xmlns="" xmlns:a16="http://schemas.microsoft.com/office/drawing/2014/main" id="{D0EC355C-222B-473C-A8FC-736C5BF01870}"/>
              </a:ext>
            </a:extLst>
          </p:cNvPr>
          <p:cNvSpPr>
            <a:spLocks noGrp="1"/>
          </p:cNvSpPr>
          <p:nvPr>
            <p:ph type="body" sz="quarter" idx="13" hasCustomPrompt="1"/>
          </p:nvPr>
        </p:nvSpPr>
        <p:spPr>
          <a:xfrm>
            <a:off x="546099" y="1073199"/>
            <a:ext cx="5311776" cy="4945464"/>
          </a:xfrm>
          <a:prstGeom prst="rect">
            <a:avLst/>
          </a:prstGeom>
        </p:spPr>
        <p:txBody>
          <a:bodyPr/>
          <a:lstStyle>
            <a:lvl1pPr marL="228589" indent="-228589" algn="just">
              <a:lnSpc>
                <a:spcPct val="100000"/>
              </a:lnSpc>
              <a:buFontTx/>
              <a:buBlip>
                <a:blip r:embed="rId2"/>
              </a:buBlip>
              <a:defRPr sz="1800" baseline="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algn="just">
              <a:lnSpc>
                <a:spcPct val="100000"/>
              </a:lnSpc>
              <a:spcBef>
                <a:spcPts val="0"/>
              </a:spcBef>
              <a:defRPr sz="1400">
                <a:latin typeface="Century Gothic" panose="020B0502020202020204" pitchFamily="34" charset="0"/>
              </a:defRPr>
            </a:lvl3pPr>
            <a:lvl4pPr algn="just">
              <a:lnSpc>
                <a:spcPct val="100000"/>
              </a:lnSpc>
              <a:spcBef>
                <a:spcPts val="0"/>
              </a:spcBef>
              <a:defRPr sz="1200">
                <a:latin typeface="Century Gothic" panose="020B0502020202020204" pitchFamily="34" charset="0"/>
              </a:defRPr>
            </a:lvl4pPr>
            <a:lvl5pPr algn="just">
              <a:lnSpc>
                <a:spcPct val="100000"/>
              </a:lnSpc>
              <a:spcBef>
                <a:spcPts val="0"/>
              </a:spcBef>
              <a:defRPr sz="1200">
                <a:latin typeface="Century Gothic" panose="020B0502020202020204" pitchFamily="34" charset="0"/>
              </a:defRPr>
            </a:lvl5pPr>
          </a:lstStyle>
          <a:p>
            <a:pPr lvl="0"/>
            <a:r>
              <a:rPr lang="fr-FR" noProof="0" dirty="0"/>
              <a:t>Modifiez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nveau</a:t>
            </a:r>
          </a:p>
        </p:txBody>
      </p:sp>
      <p:sp>
        <p:nvSpPr>
          <p:cNvPr id="4" name="Marcador de texto 4">
            <a:extLst>
              <a:ext uri="{FF2B5EF4-FFF2-40B4-BE49-F238E27FC236}">
                <a16:creationId xmlns="" xmlns:a16="http://schemas.microsoft.com/office/drawing/2014/main" id="{FAF1847E-27DB-4959-847D-4A5B37AA993D}"/>
              </a:ext>
            </a:extLst>
          </p:cNvPr>
          <p:cNvSpPr>
            <a:spLocks noGrp="1"/>
          </p:cNvSpPr>
          <p:nvPr>
            <p:ph type="body" sz="quarter" idx="14" hasCustomPrompt="1"/>
          </p:nvPr>
        </p:nvSpPr>
        <p:spPr>
          <a:xfrm>
            <a:off x="6349659" y="1073199"/>
            <a:ext cx="5310864" cy="4945464"/>
          </a:xfrm>
          <a:prstGeom prst="rect">
            <a:avLst/>
          </a:prstGeom>
        </p:spPr>
        <p:txBody>
          <a:bodyPr/>
          <a:lstStyle>
            <a:lvl1pPr marL="228589" indent="-228589" algn="just">
              <a:lnSpc>
                <a:spcPct val="100000"/>
              </a:lnSpc>
              <a:buFontTx/>
              <a:buBlip>
                <a:blip r:embed="rId2"/>
              </a:buBlip>
              <a:defRPr sz="180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algn="just">
              <a:lnSpc>
                <a:spcPct val="100000"/>
              </a:lnSpc>
              <a:spcBef>
                <a:spcPts val="0"/>
              </a:spcBef>
              <a:defRPr sz="1400">
                <a:latin typeface="Century Gothic" panose="020B0502020202020204" pitchFamily="34" charset="0"/>
              </a:defRPr>
            </a:lvl3pPr>
            <a:lvl4pPr algn="just">
              <a:lnSpc>
                <a:spcPct val="100000"/>
              </a:lnSpc>
              <a:spcBef>
                <a:spcPts val="0"/>
              </a:spcBef>
              <a:defRPr sz="1200">
                <a:latin typeface="Century Gothic" panose="020B0502020202020204" pitchFamily="34" charset="0"/>
              </a:defRPr>
            </a:lvl4pPr>
            <a:lvl5pPr algn="just">
              <a:lnSpc>
                <a:spcPct val="100000"/>
              </a:lnSpc>
              <a:spcBef>
                <a:spcPts val="0"/>
              </a:spcBef>
              <a:defRPr sz="1200">
                <a:latin typeface="Century Gothic" panose="020B0502020202020204" pitchFamily="34" charset="0"/>
              </a:defRPr>
            </a:lvl5pPr>
          </a:lstStyle>
          <a:p>
            <a:pPr lvl="0"/>
            <a:r>
              <a:rPr lang="fr-FR" noProof="0" dirty="0"/>
              <a:t>Modifiez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Tree>
    <p:extLst>
      <p:ext uri="{BB962C8B-B14F-4D97-AF65-F5344CB8AC3E}">
        <p14:creationId xmlns:p14="http://schemas.microsoft.com/office/powerpoint/2010/main" val="1564299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Modèle1 slide">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FB0F352B-F96A-4F6F-9AD3-CD8E55BED0F5}"/>
              </a:ext>
            </a:extLst>
          </p:cNvPr>
          <p:cNvSpPr>
            <a:spLocks noGrp="1"/>
          </p:cNvSpPr>
          <p:nvPr>
            <p:ph type="title"/>
          </p:nvPr>
        </p:nvSpPr>
        <p:spPr/>
        <p:txBody>
          <a:bodyPr/>
          <a:lstStyle/>
          <a:p>
            <a:endParaRPr lang="es-ES" dirty="0"/>
          </a:p>
        </p:txBody>
      </p:sp>
      <p:sp>
        <p:nvSpPr>
          <p:cNvPr id="3" name="Marcador de texto 4">
            <a:extLst>
              <a:ext uri="{FF2B5EF4-FFF2-40B4-BE49-F238E27FC236}">
                <a16:creationId xmlns="" xmlns:a16="http://schemas.microsoft.com/office/drawing/2014/main" id="{26119B09-4701-4381-B0EF-E265904DEE3E}"/>
              </a:ext>
            </a:extLst>
          </p:cNvPr>
          <p:cNvSpPr>
            <a:spLocks noGrp="1"/>
          </p:cNvSpPr>
          <p:nvPr>
            <p:ph type="body" sz="quarter" idx="12" hasCustomPrompt="1"/>
          </p:nvPr>
        </p:nvSpPr>
        <p:spPr>
          <a:xfrm>
            <a:off x="557888" y="1209675"/>
            <a:ext cx="11150031" cy="1314449"/>
          </a:xfrm>
          <a:prstGeom prst="rect">
            <a:avLst/>
          </a:prstGeom>
        </p:spPr>
        <p:txBody>
          <a:bodyPr/>
          <a:lstStyle>
            <a:lvl1pPr marL="228589" indent="-228589" algn="just">
              <a:lnSpc>
                <a:spcPct val="150000"/>
              </a:lnSpc>
              <a:buFontTx/>
              <a:buBlip>
                <a:blip r:embed="rId2"/>
              </a:buBlip>
              <a:defRPr sz="180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marL="914354" indent="0" algn="just">
              <a:lnSpc>
                <a:spcPct val="150000"/>
              </a:lnSpc>
              <a:buNone/>
              <a:defRPr sz="1300">
                <a:latin typeface="Century Gothic" panose="020B0502020202020204" pitchFamily="34" charset="0"/>
              </a:defRPr>
            </a:lvl3pPr>
            <a:lvl4pPr algn="just">
              <a:lnSpc>
                <a:spcPct val="150000"/>
              </a:lnSpc>
              <a:defRPr sz="1300">
                <a:latin typeface="Century Gothic" panose="020B0502020202020204" pitchFamily="34" charset="0"/>
              </a:defRPr>
            </a:lvl4pPr>
            <a:lvl5pPr algn="just">
              <a:lnSpc>
                <a:spcPct val="150000"/>
              </a:lnSpc>
              <a:defRPr sz="1300">
                <a:latin typeface="Century Gothic" panose="020B0502020202020204" pitchFamily="34" charset="0"/>
              </a:defRPr>
            </a:lvl5pPr>
          </a:lstStyle>
          <a:p>
            <a:pPr lvl="0"/>
            <a:r>
              <a:rPr lang="fr-FR" noProof="0" dirty="0"/>
              <a:t>Modifiez les styles du texte du masque</a:t>
            </a:r>
          </a:p>
          <a:p>
            <a:pPr lvl="1"/>
            <a:r>
              <a:rPr lang="fr-FR" noProof="0" dirty="0"/>
              <a:t>Deuxième niveau</a:t>
            </a:r>
          </a:p>
        </p:txBody>
      </p:sp>
      <p:sp>
        <p:nvSpPr>
          <p:cNvPr id="4" name="Marcador de texto 4">
            <a:extLst>
              <a:ext uri="{FF2B5EF4-FFF2-40B4-BE49-F238E27FC236}">
                <a16:creationId xmlns="" xmlns:a16="http://schemas.microsoft.com/office/drawing/2014/main" id="{A2BE162A-489D-4B77-8176-85A0A3F0545F}"/>
              </a:ext>
            </a:extLst>
          </p:cNvPr>
          <p:cNvSpPr>
            <a:spLocks noGrp="1"/>
          </p:cNvSpPr>
          <p:nvPr>
            <p:ph type="body" sz="quarter" idx="13" hasCustomPrompt="1"/>
          </p:nvPr>
        </p:nvSpPr>
        <p:spPr>
          <a:xfrm>
            <a:off x="546100" y="2790828"/>
            <a:ext cx="11150031" cy="1314449"/>
          </a:xfrm>
          <a:prstGeom prst="rect">
            <a:avLst/>
          </a:prstGeom>
        </p:spPr>
        <p:txBody>
          <a:bodyPr/>
          <a:lstStyle>
            <a:lvl1pPr marL="228589" indent="-228589" algn="just">
              <a:lnSpc>
                <a:spcPct val="150000"/>
              </a:lnSpc>
              <a:buFontTx/>
              <a:buBlip>
                <a:blip r:embed="rId2"/>
              </a:buBlip>
              <a:defRPr sz="180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marL="914354" indent="0" algn="just">
              <a:lnSpc>
                <a:spcPct val="150000"/>
              </a:lnSpc>
              <a:buNone/>
              <a:defRPr sz="1300">
                <a:latin typeface="Century Gothic" panose="020B0502020202020204" pitchFamily="34" charset="0"/>
              </a:defRPr>
            </a:lvl3pPr>
            <a:lvl4pPr algn="just">
              <a:lnSpc>
                <a:spcPct val="150000"/>
              </a:lnSpc>
              <a:defRPr sz="1300">
                <a:latin typeface="Century Gothic" panose="020B0502020202020204" pitchFamily="34" charset="0"/>
              </a:defRPr>
            </a:lvl4pPr>
            <a:lvl5pPr algn="just">
              <a:lnSpc>
                <a:spcPct val="150000"/>
              </a:lnSpc>
              <a:defRPr sz="1300">
                <a:latin typeface="Century Gothic" panose="020B0502020202020204" pitchFamily="34" charset="0"/>
              </a:defRPr>
            </a:lvl5pPr>
          </a:lstStyle>
          <a:p>
            <a:pPr lvl="0"/>
            <a:r>
              <a:rPr lang="fr-FR" noProof="0" dirty="0"/>
              <a:t>Modifiez les styles du texte du masque</a:t>
            </a:r>
          </a:p>
          <a:p>
            <a:pPr lvl="1"/>
            <a:r>
              <a:rPr lang="fr-FR" noProof="0" dirty="0"/>
              <a:t>Deuxième niveau</a:t>
            </a:r>
          </a:p>
        </p:txBody>
      </p:sp>
      <p:sp>
        <p:nvSpPr>
          <p:cNvPr id="5" name="Marcador de texto 4">
            <a:extLst>
              <a:ext uri="{FF2B5EF4-FFF2-40B4-BE49-F238E27FC236}">
                <a16:creationId xmlns="" xmlns:a16="http://schemas.microsoft.com/office/drawing/2014/main" id="{D792B39F-AAA5-459E-9282-0B2854444028}"/>
              </a:ext>
            </a:extLst>
          </p:cNvPr>
          <p:cNvSpPr>
            <a:spLocks noGrp="1"/>
          </p:cNvSpPr>
          <p:nvPr>
            <p:ph type="body" sz="quarter" idx="14" hasCustomPrompt="1"/>
          </p:nvPr>
        </p:nvSpPr>
        <p:spPr>
          <a:xfrm>
            <a:off x="546100" y="4371979"/>
            <a:ext cx="11150031" cy="1314449"/>
          </a:xfrm>
          <a:prstGeom prst="rect">
            <a:avLst/>
          </a:prstGeom>
        </p:spPr>
        <p:txBody>
          <a:bodyPr/>
          <a:lstStyle>
            <a:lvl1pPr marL="228589" indent="-228589" algn="just">
              <a:lnSpc>
                <a:spcPct val="150000"/>
              </a:lnSpc>
              <a:buFontTx/>
              <a:buBlip>
                <a:blip r:embed="rId2"/>
              </a:buBlip>
              <a:defRPr sz="180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marL="914354" indent="0" algn="just">
              <a:lnSpc>
                <a:spcPct val="150000"/>
              </a:lnSpc>
              <a:buNone/>
              <a:defRPr sz="1300">
                <a:latin typeface="Century Gothic" panose="020B0502020202020204" pitchFamily="34" charset="0"/>
              </a:defRPr>
            </a:lvl3pPr>
            <a:lvl4pPr algn="just">
              <a:lnSpc>
                <a:spcPct val="150000"/>
              </a:lnSpc>
              <a:defRPr sz="1300">
                <a:latin typeface="Century Gothic" panose="020B0502020202020204" pitchFamily="34" charset="0"/>
              </a:defRPr>
            </a:lvl4pPr>
            <a:lvl5pPr algn="just">
              <a:lnSpc>
                <a:spcPct val="150000"/>
              </a:lnSpc>
              <a:defRPr sz="1300">
                <a:latin typeface="Century Gothic" panose="020B0502020202020204" pitchFamily="34" charset="0"/>
              </a:defRPr>
            </a:lvl5pPr>
          </a:lstStyle>
          <a:p>
            <a:pPr lvl="0"/>
            <a:r>
              <a:rPr lang="fr-FR" noProof="0" dirty="0"/>
              <a:t>Modifiez les styles du texte du masque</a:t>
            </a:r>
          </a:p>
          <a:p>
            <a:pPr lvl="1"/>
            <a:r>
              <a:rPr lang="fr-FR" noProof="0" dirty="0"/>
              <a:t>Deuxième niveau</a:t>
            </a:r>
          </a:p>
        </p:txBody>
      </p:sp>
    </p:spTree>
    <p:extLst>
      <p:ext uri="{BB962C8B-B14F-4D97-AF65-F5344CB8AC3E}">
        <p14:creationId xmlns:p14="http://schemas.microsoft.com/office/powerpoint/2010/main" val="3683967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Modèle1 slide">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DE0A6DD0-4F40-46D5-A219-F61CF8520C6A}"/>
              </a:ext>
            </a:extLst>
          </p:cNvPr>
          <p:cNvSpPr>
            <a:spLocks noGrp="1"/>
          </p:cNvSpPr>
          <p:nvPr>
            <p:ph type="title"/>
          </p:nvPr>
        </p:nvSpPr>
        <p:spPr/>
        <p:txBody>
          <a:bodyPr/>
          <a:lstStyle/>
          <a:p>
            <a:endParaRPr lang="es-ES" dirty="0"/>
          </a:p>
        </p:txBody>
      </p:sp>
      <p:sp>
        <p:nvSpPr>
          <p:cNvPr id="3" name="Marcador de texto 4">
            <a:extLst>
              <a:ext uri="{FF2B5EF4-FFF2-40B4-BE49-F238E27FC236}">
                <a16:creationId xmlns="" xmlns:a16="http://schemas.microsoft.com/office/drawing/2014/main" id="{4469325B-00D5-44B1-963A-6F2C087C3866}"/>
              </a:ext>
            </a:extLst>
          </p:cNvPr>
          <p:cNvSpPr>
            <a:spLocks noGrp="1"/>
          </p:cNvSpPr>
          <p:nvPr>
            <p:ph type="body" sz="quarter" idx="13" hasCustomPrompt="1"/>
          </p:nvPr>
        </p:nvSpPr>
        <p:spPr>
          <a:xfrm>
            <a:off x="495869" y="1073199"/>
            <a:ext cx="3503734" cy="4768043"/>
          </a:xfrm>
          <a:prstGeom prst="rect">
            <a:avLst/>
          </a:prstGeom>
          <a:solidFill>
            <a:schemeClr val="bg1">
              <a:lumMod val="95000"/>
            </a:schemeClr>
          </a:solidFill>
        </p:spPr>
        <p:txBody>
          <a:bodyPr rIns="180000"/>
          <a:lstStyle>
            <a:lvl1pPr marL="228589" indent="-228589" algn="just">
              <a:lnSpc>
                <a:spcPct val="100000"/>
              </a:lnSpc>
              <a:spcBef>
                <a:spcPts val="1000"/>
              </a:spcBef>
              <a:spcAft>
                <a:spcPts val="0"/>
              </a:spcAft>
              <a:buFontTx/>
              <a:buBlip>
                <a:blip r:embed="rId2"/>
              </a:buBlip>
              <a:defRPr sz="1800">
                <a:latin typeface="Century Gothic" panose="020B0502020202020204" pitchFamily="34" charset="0"/>
              </a:defRPr>
            </a:lvl1pPr>
            <a:lvl2pPr algn="just">
              <a:lnSpc>
                <a:spcPct val="100000"/>
              </a:lnSpc>
              <a:spcBef>
                <a:spcPts val="0"/>
              </a:spcBef>
              <a:spcAft>
                <a:spcPts val="0"/>
              </a:spcAft>
              <a:defRPr sz="1400">
                <a:latin typeface="Century Gothic" panose="020B0502020202020204" pitchFamily="34" charset="0"/>
              </a:defRPr>
            </a:lvl2pPr>
            <a:lvl3pPr algn="just">
              <a:lnSpc>
                <a:spcPct val="150000"/>
              </a:lnSpc>
              <a:spcBef>
                <a:spcPts val="0"/>
              </a:spcBef>
              <a:spcAft>
                <a:spcPts val="1200"/>
              </a:spcAft>
              <a:defRPr sz="1300">
                <a:latin typeface="Century Gothic" panose="020B0502020202020204" pitchFamily="34" charset="0"/>
              </a:defRPr>
            </a:lvl3pPr>
            <a:lvl4pPr algn="just">
              <a:lnSpc>
                <a:spcPct val="150000"/>
              </a:lnSpc>
              <a:spcBef>
                <a:spcPts val="0"/>
              </a:spcBef>
              <a:spcAft>
                <a:spcPts val="1200"/>
              </a:spcAft>
              <a:defRPr sz="1300">
                <a:latin typeface="Century Gothic" panose="020B0502020202020204" pitchFamily="34" charset="0"/>
              </a:defRPr>
            </a:lvl4pPr>
            <a:lvl5pPr algn="just">
              <a:lnSpc>
                <a:spcPct val="150000"/>
              </a:lnSpc>
              <a:spcBef>
                <a:spcPts val="0"/>
              </a:spcBef>
              <a:spcAft>
                <a:spcPts val="1200"/>
              </a:spcAft>
              <a:defRPr sz="1300">
                <a:latin typeface="Century Gothic" panose="020B0502020202020204" pitchFamily="34" charset="0"/>
              </a:defRPr>
            </a:lvl5pPr>
          </a:lstStyle>
          <a:p>
            <a:pPr lvl="0"/>
            <a:r>
              <a:rPr lang="fr-FR" noProof="0" dirty="0"/>
              <a:t>Modifiez les styles du texte du masque</a:t>
            </a:r>
          </a:p>
          <a:p>
            <a:pPr lvl="1"/>
            <a:r>
              <a:rPr lang="fr-FR" noProof="0" dirty="0"/>
              <a:t>Deuxième niveau</a:t>
            </a:r>
          </a:p>
        </p:txBody>
      </p:sp>
      <p:sp>
        <p:nvSpPr>
          <p:cNvPr id="4" name="Marcador de texto 4">
            <a:extLst>
              <a:ext uri="{FF2B5EF4-FFF2-40B4-BE49-F238E27FC236}">
                <a16:creationId xmlns="" xmlns:a16="http://schemas.microsoft.com/office/drawing/2014/main" id="{5D240962-BBF6-446D-B3AC-475ED04C149D}"/>
              </a:ext>
            </a:extLst>
          </p:cNvPr>
          <p:cNvSpPr>
            <a:spLocks noGrp="1"/>
          </p:cNvSpPr>
          <p:nvPr>
            <p:ph type="body" sz="quarter" idx="14" hasCustomPrompt="1"/>
          </p:nvPr>
        </p:nvSpPr>
        <p:spPr>
          <a:xfrm>
            <a:off x="4344133" y="1073199"/>
            <a:ext cx="3503734" cy="4768043"/>
          </a:xfrm>
          <a:prstGeom prst="rect">
            <a:avLst/>
          </a:prstGeom>
          <a:solidFill>
            <a:schemeClr val="bg1">
              <a:lumMod val="95000"/>
            </a:schemeClr>
          </a:solidFill>
        </p:spPr>
        <p:txBody>
          <a:bodyPr rIns="180000"/>
          <a:lstStyle>
            <a:lvl1pPr marL="228589" indent="-228589" algn="just">
              <a:lnSpc>
                <a:spcPct val="100000"/>
              </a:lnSpc>
              <a:spcBef>
                <a:spcPts val="1000"/>
              </a:spcBef>
              <a:spcAft>
                <a:spcPts val="0"/>
              </a:spcAft>
              <a:buFontTx/>
              <a:buBlip>
                <a:blip r:embed="rId2"/>
              </a:buBlip>
              <a:defRPr sz="1800">
                <a:latin typeface="Century Gothic" panose="020B0502020202020204" pitchFamily="34" charset="0"/>
              </a:defRPr>
            </a:lvl1pPr>
            <a:lvl2pPr algn="just">
              <a:lnSpc>
                <a:spcPct val="100000"/>
              </a:lnSpc>
              <a:spcBef>
                <a:spcPts val="0"/>
              </a:spcBef>
              <a:spcAft>
                <a:spcPts val="0"/>
              </a:spcAft>
              <a:defRPr sz="1400">
                <a:latin typeface="Century Gothic" panose="020B0502020202020204" pitchFamily="34" charset="0"/>
              </a:defRPr>
            </a:lvl2pPr>
            <a:lvl3pPr algn="just">
              <a:lnSpc>
                <a:spcPct val="150000"/>
              </a:lnSpc>
              <a:spcBef>
                <a:spcPts val="0"/>
              </a:spcBef>
              <a:spcAft>
                <a:spcPts val="1200"/>
              </a:spcAft>
              <a:defRPr sz="1300">
                <a:latin typeface="Century Gothic" panose="020B0502020202020204" pitchFamily="34" charset="0"/>
              </a:defRPr>
            </a:lvl3pPr>
            <a:lvl4pPr algn="just">
              <a:lnSpc>
                <a:spcPct val="150000"/>
              </a:lnSpc>
              <a:spcBef>
                <a:spcPts val="0"/>
              </a:spcBef>
              <a:spcAft>
                <a:spcPts val="1200"/>
              </a:spcAft>
              <a:defRPr sz="1300">
                <a:latin typeface="Century Gothic" panose="020B0502020202020204" pitchFamily="34" charset="0"/>
              </a:defRPr>
            </a:lvl4pPr>
            <a:lvl5pPr algn="just">
              <a:lnSpc>
                <a:spcPct val="150000"/>
              </a:lnSpc>
              <a:spcBef>
                <a:spcPts val="0"/>
              </a:spcBef>
              <a:spcAft>
                <a:spcPts val="1200"/>
              </a:spcAft>
              <a:defRPr sz="1300">
                <a:latin typeface="Century Gothic" panose="020B0502020202020204" pitchFamily="34" charset="0"/>
              </a:defRPr>
            </a:lvl5pPr>
          </a:lstStyle>
          <a:p>
            <a:pPr lvl="0"/>
            <a:r>
              <a:rPr lang="fr-FR" noProof="0" dirty="0"/>
              <a:t>Modifiez les styles du texte du masque</a:t>
            </a:r>
          </a:p>
          <a:p>
            <a:pPr lvl="1"/>
            <a:r>
              <a:rPr lang="fr-FR" noProof="0" dirty="0"/>
              <a:t>Deuxième niveau</a:t>
            </a:r>
          </a:p>
        </p:txBody>
      </p:sp>
      <p:sp>
        <p:nvSpPr>
          <p:cNvPr id="6" name="Marcador de texto 4">
            <a:extLst>
              <a:ext uri="{FF2B5EF4-FFF2-40B4-BE49-F238E27FC236}">
                <a16:creationId xmlns="" xmlns:a16="http://schemas.microsoft.com/office/drawing/2014/main" id="{5D240962-BBF6-446D-B3AC-475ED04C149D}"/>
              </a:ext>
            </a:extLst>
          </p:cNvPr>
          <p:cNvSpPr>
            <a:spLocks noGrp="1"/>
          </p:cNvSpPr>
          <p:nvPr>
            <p:ph type="body" sz="quarter" idx="16" hasCustomPrompt="1"/>
          </p:nvPr>
        </p:nvSpPr>
        <p:spPr>
          <a:xfrm>
            <a:off x="8192397" y="1073199"/>
            <a:ext cx="3503734" cy="4768043"/>
          </a:xfrm>
          <a:prstGeom prst="rect">
            <a:avLst/>
          </a:prstGeom>
          <a:solidFill>
            <a:schemeClr val="bg1">
              <a:lumMod val="95000"/>
            </a:schemeClr>
          </a:solidFill>
        </p:spPr>
        <p:txBody>
          <a:bodyPr rIns="180000"/>
          <a:lstStyle>
            <a:lvl1pPr marL="228589" indent="-228589" algn="just">
              <a:lnSpc>
                <a:spcPct val="100000"/>
              </a:lnSpc>
              <a:spcBef>
                <a:spcPts val="1000"/>
              </a:spcBef>
              <a:spcAft>
                <a:spcPts val="0"/>
              </a:spcAft>
              <a:buFontTx/>
              <a:buBlip>
                <a:blip r:embed="rId2"/>
              </a:buBlip>
              <a:defRPr sz="1800">
                <a:latin typeface="Century Gothic" panose="020B0502020202020204" pitchFamily="34" charset="0"/>
              </a:defRPr>
            </a:lvl1pPr>
            <a:lvl2pPr algn="just">
              <a:lnSpc>
                <a:spcPct val="100000"/>
              </a:lnSpc>
              <a:spcBef>
                <a:spcPts val="0"/>
              </a:spcBef>
              <a:spcAft>
                <a:spcPts val="0"/>
              </a:spcAft>
              <a:defRPr sz="1400">
                <a:latin typeface="Century Gothic" panose="020B0502020202020204" pitchFamily="34" charset="0"/>
              </a:defRPr>
            </a:lvl2pPr>
            <a:lvl3pPr algn="just">
              <a:lnSpc>
                <a:spcPct val="150000"/>
              </a:lnSpc>
              <a:spcBef>
                <a:spcPts val="0"/>
              </a:spcBef>
              <a:spcAft>
                <a:spcPts val="1200"/>
              </a:spcAft>
              <a:defRPr sz="1300">
                <a:latin typeface="Century Gothic" panose="020B0502020202020204" pitchFamily="34" charset="0"/>
              </a:defRPr>
            </a:lvl3pPr>
            <a:lvl4pPr algn="just">
              <a:lnSpc>
                <a:spcPct val="150000"/>
              </a:lnSpc>
              <a:spcBef>
                <a:spcPts val="0"/>
              </a:spcBef>
              <a:spcAft>
                <a:spcPts val="1200"/>
              </a:spcAft>
              <a:defRPr sz="1300">
                <a:latin typeface="Century Gothic" panose="020B0502020202020204" pitchFamily="34" charset="0"/>
              </a:defRPr>
            </a:lvl4pPr>
            <a:lvl5pPr algn="just">
              <a:lnSpc>
                <a:spcPct val="150000"/>
              </a:lnSpc>
              <a:spcBef>
                <a:spcPts val="0"/>
              </a:spcBef>
              <a:spcAft>
                <a:spcPts val="1200"/>
              </a:spcAft>
              <a:defRPr sz="1300">
                <a:latin typeface="Century Gothic" panose="020B0502020202020204" pitchFamily="34" charset="0"/>
              </a:defRPr>
            </a:lvl5pPr>
          </a:lstStyle>
          <a:p>
            <a:pPr lvl="0"/>
            <a:r>
              <a:rPr lang="fr-FR" noProof="0" dirty="0"/>
              <a:t>Modifiez les styles du texte du masque</a:t>
            </a:r>
          </a:p>
          <a:p>
            <a:pPr lvl="1"/>
            <a:r>
              <a:rPr lang="fr-FR" noProof="0" dirty="0"/>
              <a:t>Deuxième niveau</a:t>
            </a:r>
          </a:p>
        </p:txBody>
      </p:sp>
    </p:spTree>
    <p:extLst>
      <p:ext uri="{BB962C8B-B14F-4D97-AF65-F5344CB8AC3E}">
        <p14:creationId xmlns:p14="http://schemas.microsoft.com/office/powerpoint/2010/main" val="3820818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Modèle1 slide">
    <p:spTree>
      <p:nvGrpSpPr>
        <p:cNvPr id="1" name=""/>
        <p:cNvGrpSpPr/>
        <p:nvPr/>
      </p:nvGrpSpPr>
      <p:grpSpPr>
        <a:xfrm>
          <a:off x="0" y="0"/>
          <a:ext cx="0" cy="0"/>
          <a:chOff x="0" y="0"/>
          <a:chExt cx="0" cy="0"/>
        </a:xfrm>
      </p:grpSpPr>
      <p:sp>
        <p:nvSpPr>
          <p:cNvPr id="2" name="Título 1">
            <a:extLst>
              <a:ext uri="{FF2B5EF4-FFF2-40B4-BE49-F238E27FC236}">
                <a16:creationId xmlns="" xmlns:a16="http://schemas.microsoft.com/office/drawing/2014/main" id="{440CD159-4A29-492E-8963-9ACA8491A84C}"/>
              </a:ext>
            </a:extLst>
          </p:cNvPr>
          <p:cNvSpPr>
            <a:spLocks noGrp="1"/>
          </p:cNvSpPr>
          <p:nvPr>
            <p:ph type="title"/>
          </p:nvPr>
        </p:nvSpPr>
        <p:spPr/>
        <p:txBody>
          <a:bodyPr/>
          <a:lstStyle/>
          <a:p>
            <a:endParaRPr lang="es-ES" dirty="0"/>
          </a:p>
        </p:txBody>
      </p:sp>
      <p:sp>
        <p:nvSpPr>
          <p:cNvPr id="3" name="Marcador de texto 4">
            <a:extLst>
              <a:ext uri="{FF2B5EF4-FFF2-40B4-BE49-F238E27FC236}">
                <a16:creationId xmlns="" xmlns:a16="http://schemas.microsoft.com/office/drawing/2014/main" id="{FA9FBC17-22CB-4173-9441-8A85661AF41D}"/>
              </a:ext>
            </a:extLst>
          </p:cNvPr>
          <p:cNvSpPr>
            <a:spLocks noGrp="1"/>
          </p:cNvSpPr>
          <p:nvPr>
            <p:ph type="body" sz="quarter" idx="12" hasCustomPrompt="1"/>
          </p:nvPr>
        </p:nvSpPr>
        <p:spPr>
          <a:xfrm>
            <a:off x="546100" y="1073199"/>
            <a:ext cx="5102228" cy="4904525"/>
          </a:xfrm>
          <a:prstGeom prst="rect">
            <a:avLst/>
          </a:prstGeom>
        </p:spPr>
        <p:txBody>
          <a:bodyPr/>
          <a:lstStyle>
            <a:lvl1pPr marL="342900" indent="-342900" algn="just">
              <a:lnSpc>
                <a:spcPct val="100000"/>
              </a:lnSpc>
              <a:buFontTx/>
              <a:buBlip>
                <a:blip r:embed="rId2"/>
              </a:buBlip>
              <a:defRPr sz="1800">
                <a:latin typeface="Century Gothic" panose="020B0502020202020204" pitchFamily="34" charset="0"/>
              </a:defRPr>
            </a:lvl1pPr>
            <a:lvl2pPr algn="just">
              <a:lnSpc>
                <a:spcPct val="100000"/>
              </a:lnSpc>
              <a:spcBef>
                <a:spcPts val="0"/>
              </a:spcBef>
              <a:defRPr sz="1400">
                <a:latin typeface="Century Gothic" panose="020B0502020202020204" pitchFamily="34" charset="0"/>
              </a:defRPr>
            </a:lvl2pPr>
            <a:lvl3pPr algn="just">
              <a:lnSpc>
                <a:spcPct val="100000"/>
              </a:lnSpc>
              <a:spcBef>
                <a:spcPts val="0"/>
              </a:spcBef>
              <a:defRPr sz="1400">
                <a:latin typeface="Century Gothic" panose="020B0502020202020204" pitchFamily="34" charset="0"/>
              </a:defRPr>
            </a:lvl3pPr>
            <a:lvl4pPr algn="just">
              <a:lnSpc>
                <a:spcPct val="100000"/>
              </a:lnSpc>
              <a:spcBef>
                <a:spcPts val="0"/>
              </a:spcBef>
              <a:defRPr sz="1200">
                <a:latin typeface="Century Gothic" panose="020B0502020202020204" pitchFamily="34" charset="0"/>
              </a:defRPr>
            </a:lvl4pPr>
            <a:lvl5pPr algn="just">
              <a:lnSpc>
                <a:spcPct val="100000"/>
              </a:lnSpc>
              <a:spcBef>
                <a:spcPts val="0"/>
              </a:spcBef>
              <a:defRPr sz="1200">
                <a:latin typeface="Century Gothic" panose="020B0502020202020204" pitchFamily="34" charset="0"/>
              </a:defRPr>
            </a:lvl5pPr>
          </a:lstStyle>
          <a:p>
            <a:pPr lvl="0"/>
            <a:r>
              <a:rPr lang="fr-FR" noProof="0" dirty="0"/>
              <a:t>Modifiez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
        <p:nvSpPr>
          <p:cNvPr id="4" name="Marcador de contenido 3">
            <a:extLst>
              <a:ext uri="{FF2B5EF4-FFF2-40B4-BE49-F238E27FC236}">
                <a16:creationId xmlns="" xmlns:a16="http://schemas.microsoft.com/office/drawing/2014/main" id="{275A82A4-209B-43F6-BFEF-2D7021A87C27}"/>
              </a:ext>
            </a:extLst>
          </p:cNvPr>
          <p:cNvSpPr>
            <a:spLocks noGrp="1"/>
          </p:cNvSpPr>
          <p:nvPr>
            <p:ph sz="quarter" idx="13" hasCustomPrompt="1"/>
          </p:nvPr>
        </p:nvSpPr>
        <p:spPr>
          <a:xfrm>
            <a:off x="6031928" y="1073199"/>
            <a:ext cx="5664203" cy="4904524"/>
          </a:xfrm>
          <a:prstGeom prst="rect">
            <a:avLst/>
          </a:prstGeom>
        </p:spPr>
        <p:txBody>
          <a:bodyPr/>
          <a:lstStyle>
            <a:lvl1pPr marL="228589" indent="-228589">
              <a:lnSpc>
                <a:spcPct val="100000"/>
              </a:lnSpc>
              <a:buFontTx/>
              <a:buBlip>
                <a:blip r:embed="rId2"/>
              </a:buBlip>
              <a:defRPr lang="es-ES" sz="1800" smtClean="0">
                <a:latin typeface="Century Gothic" panose="020B0502020202020204" pitchFamily="34" charset="0"/>
              </a:defRPr>
            </a:lvl1pPr>
            <a:lvl2pPr>
              <a:lnSpc>
                <a:spcPct val="100000"/>
              </a:lnSpc>
              <a:spcBef>
                <a:spcPts val="0"/>
              </a:spcBef>
              <a:defRPr lang="es-ES" sz="1400" smtClean="0">
                <a:latin typeface="Century Gothic" panose="020B0502020202020204" pitchFamily="34" charset="0"/>
              </a:defRPr>
            </a:lvl2pPr>
            <a:lvl3pPr>
              <a:lnSpc>
                <a:spcPct val="100000"/>
              </a:lnSpc>
              <a:spcBef>
                <a:spcPts val="0"/>
              </a:spcBef>
              <a:defRPr lang="es-ES" sz="1400" smtClean="0">
                <a:latin typeface="Century Gothic" panose="020B0502020202020204" pitchFamily="34" charset="0"/>
              </a:defRPr>
            </a:lvl3pPr>
            <a:lvl4pPr>
              <a:lnSpc>
                <a:spcPct val="100000"/>
              </a:lnSpc>
              <a:spcBef>
                <a:spcPts val="0"/>
              </a:spcBef>
              <a:defRPr lang="es-ES" sz="1200" smtClean="0">
                <a:latin typeface="Century Gothic" panose="020B0502020202020204" pitchFamily="34" charset="0"/>
              </a:defRPr>
            </a:lvl4pPr>
            <a:lvl5pPr>
              <a:lnSpc>
                <a:spcPct val="100000"/>
              </a:lnSpc>
              <a:spcBef>
                <a:spcPts val="0"/>
              </a:spcBef>
              <a:defRPr lang="es-ES" sz="1200">
                <a:latin typeface="Century Gothic" panose="020B0502020202020204" pitchFamily="34" charset="0"/>
              </a:defRPr>
            </a:lvl5pPr>
          </a:lstStyle>
          <a:p>
            <a:pPr lvl="0" algn="just">
              <a:lnSpc>
                <a:spcPct val="150000"/>
              </a:lnSpc>
            </a:pPr>
            <a:r>
              <a:rPr lang="fr-FR" noProof="0" dirty="0"/>
              <a:t>Modifiez les styles du texte du masque </a:t>
            </a:r>
          </a:p>
          <a:p>
            <a:pPr lvl="1" algn="just">
              <a:lnSpc>
                <a:spcPct val="150000"/>
              </a:lnSpc>
            </a:pPr>
            <a:r>
              <a:rPr lang="fr-FR" noProof="0" dirty="0"/>
              <a:t>Deuxième niveau</a:t>
            </a:r>
          </a:p>
          <a:p>
            <a:pPr lvl="2" algn="just">
              <a:lnSpc>
                <a:spcPct val="150000"/>
              </a:lnSpc>
            </a:pPr>
            <a:r>
              <a:rPr lang="fr-FR" noProof="0" dirty="0"/>
              <a:t>Troisième niveau</a:t>
            </a:r>
          </a:p>
          <a:p>
            <a:pPr lvl="3" algn="just">
              <a:lnSpc>
                <a:spcPct val="150000"/>
              </a:lnSpc>
            </a:pPr>
            <a:r>
              <a:rPr lang="fr-FR" noProof="0" dirty="0"/>
              <a:t>Quatrième niveau</a:t>
            </a:r>
          </a:p>
          <a:p>
            <a:pPr lvl="4" algn="just">
              <a:lnSpc>
                <a:spcPct val="150000"/>
              </a:lnSpc>
            </a:pPr>
            <a:r>
              <a:rPr lang="fr-FR" noProof="0" dirty="0"/>
              <a:t>Cinquième niveau</a:t>
            </a:r>
          </a:p>
        </p:txBody>
      </p:sp>
    </p:spTree>
    <p:extLst>
      <p:ext uri="{BB962C8B-B14F-4D97-AF65-F5344CB8AC3E}">
        <p14:creationId xmlns:p14="http://schemas.microsoft.com/office/powerpoint/2010/main" val="3499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299453" y="163514"/>
            <a:ext cx="11522132" cy="478171"/>
          </a:xfrm>
          <a:prstGeom prst="rect">
            <a:avLst/>
          </a:prstGeom>
        </p:spPr>
        <p:txBody>
          <a:bodyPr anchor="ctr"/>
          <a:lstStyle>
            <a:lvl1pPr algn="ctr">
              <a:defRPr sz="1800" spc="300" baseline="0">
                <a:latin typeface="Century Gothic" panose="020B0502020202020204" pitchFamily="34" charset="0"/>
                <a:cs typeface="Century Gothic" panose="020B0502020202020204" pitchFamily="34" charset="0"/>
              </a:defRPr>
            </a:lvl1pPr>
          </a:lstStyle>
          <a:p>
            <a:r>
              <a:rPr lang="fr-FR" dirty="0"/>
              <a:t>MODIFIEZ LE STYLE DU TITRE</a:t>
            </a:r>
          </a:p>
        </p:txBody>
      </p:sp>
      <p:sp>
        <p:nvSpPr>
          <p:cNvPr id="5" name="Espace réservé du texte 4"/>
          <p:cNvSpPr>
            <a:spLocks noGrp="1"/>
          </p:cNvSpPr>
          <p:nvPr>
            <p:ph type="body" sz="quarter" idx="11"/>
          </p:nvPr>
        </p:nvSpPr>
        <p:spPr>
          <a:xfrm>
            <a:off x="299453" y="962526"/>
            <a:ext cx="11522132" cy="5106488"/>
          </a:xfrm>
          <a:prstGeom prst="rect">
            <a:avLst/>
          </a:prstGeom>
        </p:spPr>
        <p:txBody>
          <a:bodyPr/>
          <a:lstStyle>
            <a:lvl1pPr>
              <a:defRPr sz="2000">
                <a:latin typeface="Century Gothic" panose="020B0502020202020204" pitchFamily="34" charset="0"/>
                <a:cs typeface="Century Gothic" panose="020B0502020202020204" pitchFamily="34" charset="0"/>
              </a:defRPr>
            </a:lvl1pPr>
            <a:lvl2pPr>
              <a:defRPr sz="1800">
                <a:latin typeface="Century Gothic" panose="020B0502020202020204" pitchFamily="34" charset="0"/>
                <a:cs typeface="Century Gothic" panose="020B0502020202020204" pitchFamily="34" charset="0"/>
              </a:defRPr>
            </a:lvl2pPr>
            <a:lvl3pPr>
              <a:defRPr sz="1600">
                <a:latin typeface="Century Gothic" panose="020B0502020202020204" pitchFamily="34" charset="0"/>
                <a:cs typeface="Century Gothic" panose="020B0502020202020204" pitchFamily="34" charset="0"/>
              </a:defRPr>
            </a:lvl3pPr>
            <a:lvl4pPr>
              <a:defRPr sz="1600">
                <a:latin typeface="Century Gothic" panose="020B0502020202020204" pitchFamily="34" charset="0"/>
                <a:cs typeface="Century Gothic" panose="020B0502020202020204" pitchFamily="34" charset="0"/>
              </a:defRPr>
            </a:lvl4pPr>
            <a:lvl5pPr>
              <a:defRPr sz="1600">
                <a:latin typeface="Century Gothic" panose="020B0502020202020204" pitchFamily="34" charset="0"/>
                <a:cs typeface="Century Gothic" panose="020B0502020202020204" pitchFamily="34" charset="0"/>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2"/>
          <p:cNvSpPr>
            <a:spLocks noGrp="1"/>
          </p:cNvSpPr>
          <p:nvPr>
            <p:ph type="sldNum" sz="quarter" idx="4"/>
          </p:nvPr>
        </p:nvSpPr>
        <p:spPr>
          <a:xfrm>
            <a:off x="10343395" y="6389857"/>
            <a:ext cx="1017104" cy="365125"/>
          </a:xfrm>
          <a:prstGeom prst="rect">
            <a:avLst/>
          </a:prstGeom>
        </p:spPr>
        <p:txBody>
          <a:bodyPr vert="horz" lIns="91440" tIns="45720" rIns="91440" bIns="45720" rtlCol="0" anchor="ctr"/>
          <a:lstStyle>
            <a:lvl1pPr algn="r">
              <a:defRPr sz="1000">
                <a:solidFill>
                  <a:schemeClr val="tx1">
                    <a:tint val="75000"/>
                  </a:schemeClr>
                </a:solidFill>
                <a:latin typeface="Century Gothic" panose="020B0502020202020204" pitchFamily="34" charset="0"/>
                <a:cs typeface="Century Gothic" panose="020B0502020202020204" pitchFamily="34" charset="0"/>
              </a:defRPr>
            </a:lvl1pPr>
          </a:lstStyle>
          <a:p>
            <a:fld id="{80AA9FD7-2615-48CE-9895-0A961B923BBB}" type="slidenum">
              <a:rPr lang="fr-FR" smtClean="0"/>
              <a:pPr/>
              <a:t>‹N°›</a:t>
            </a:fld>
            <a:endParaRPr lang="fr-FR"/>
          </a:p>
        </p:txBody>
      </p:sp>
    </p:spTree>
    <p:extLst>
      <p:ext uri="{BB962C8B-B14F-4D97-AF65-F5344CB8AC3E}">
        <p14:creationId xmlns:p14="http://schemas.microsoft.com/office/powerpoint/2010/main" val="21516572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hyperlink" Target="mailto:idc@institutducommerce.org" TargetMode="Externa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7">
            <a:extLst>
              <a:ext uri="{FF2B5EF4-FFF2-40B4-BE49-F238E27FC236}">
                <a16:creationId xmlns="" xmlns:a16="http://schemas.microsoft.com/office/drawing/2014/main" id="{2D576410-4588-4F0B-9FE1-5635D5A14251}"/>
              </a:ext>
            </a:extLst>
          </p:cNvPr>
          <p:cNvSpPr/>
          <p:nvPr userDrawn="1"/>
        </p:nvSpPr>
        <p:spPr>
          <a:xfrm>
            <a:off x="2" y="-2858"/>
            <a:ext cx="8142271" cy="2702653"/>
          </a:xfrm>
          <a:custGeom>
            <a:avLst/>
            <a:gdLst>
              <a:gd name="connsiteX0" fmla="*/ 0 w 8142271"/>
              <a:gd name="connsiteY0" fmla="*/ 0 h 2699796"/>
              <a:gd name="connsiteX1" fmla="*/ 8142271 w 8142271"/>
              <a:gd name="connsiteY1" fmla="*/ 0 h 2699796"/>
              <a:gd name="connsiteX2" fmla="*/ 8142271 w 8142271"/>
              <a:gd name="connsiteY2" fmla="*/ 2699796 h 2699796"/>
              <a:gd name="connsiteX3" fmla="*/ 0 w 8142271"/>
              <a:gd name="connsiteY3" fmla="*/ 2699796 h 2699796"/>
              <a:gd name="connsiteX4" fmla="*/ 0 w 8142271"/>
              <a:gd name="connsiteY4" fmla="*/ 0 h 2699796"/>
              <a:gd name="connsiteX0" fmla="*/ 0 w 8142271"/>
              <a:gd name="connsiteY0" fmla="*/ 7620 h 2707416"/>
              <a:gd name="connsiteX1" fmla="*/ 8058451 w 8142271"/>
              <a:gd name="connsiteY1" fmla="*/ 0 h 2707416"/>
              <a:gd name="connsiteX2" fmla="*/ 8142271 w 8142271"/>
              <a:gd name="connsiteY2" fmla="*/ 2707416 h 2707416"/>
              <a:gd name="connsiteX3" fmla="*/ 0 w 8142271"/>
              <a:gd name="connsiteY3" fmla="*/ 2707416 h 2707416"/>
              <a:gd name="connsiteX4" fmla="*/ 0 w 8142271"/>
              <a:gd name="connsiteY4" fmla="*/ 7620 h 2707416"/>
              <a:gd name="connsiteX0" fmla="*/ 0 w 8142271"/>
              <a:gd name="connsiteY0" fmla="*/ 7620 h 2707416"/>
              <a:gd name="connsiteX1" fmla="*/ 8020351 w 8142271"/>
              <a:gd name="connsiteY1" fmla="*/ 0 h 2707416"/>
              <a:gd name="connsiteX2" fmla="*/ 8142271 w 8142271"/>
              <a:gd name="connsiteY2" fmla="*/ 2707416 h 2707416"/>
              <a:gd name="connsiteX3" fmla="*/ 0 w 8142271"/>
              <a:gd name="connsiteY3" fmla="*/ 2707416 h 2707416"/>
              <a:gd name="connsiteX4" fmla="*/ 0 w 8142271"/>
              <a:gd name="connsiteY4" fmla="*/ 7620 h 2707416"/>
              <a:gd name="connsiteX0" fmla="*/ 0 w 8142271"/>
              <a:gd name="connsiteY0" fmla="*/ 0 h 2699796"/>
              <a:gd name="connsiteX1" fmla="*/ 8015588 w 8142271"/>
              <a:gd name="connsiteY1" fmla="*/ 6668 h 2699796"/>
              <a:gd name="connsiteX2" fmla="*/ 8142271 w 8142271"/>
              <a:gd name="connsiteY2" fmla="*/ 2699796 h 2699796"/>
              <a:gd name="connsiteX3" fmla="*/ 0 w 8142271"/>
              <a:gd name="connsiteY3" fmla="*/ 2699796 h 2699796"/>
              <a:gd name="connsiteX4" fmla="*/ 0 w 8142271"/>
              <a:gd name="connsiteY4" fmla="*/ 0 h 2699796"/>
              <a:gd name="connsiteX0" fmla="*/ 0 w 8142271"/>
              <a:gd name="connsiteY0" fmla="*/ 2857 h 2702653"/>
              <a:gd name="connsiteX1" fmla="*/ 8001301 w 8142271"/>
              <a:gd name="connsiteY1" fmla="*/ 0 h 2702653"/>
              <a:gd name="connsiteX2" fmla="*/ 8142271 w 8142271"/>
              <a:gd name="connsiteY2" fmla="*/ 2702653 h 2702653"/>
              <a:gd name="connsiteX3" fmla="*/ 0 w 8142271"/>
              <a:gd name="connsiteY3" fmla="*/ 2702653 h 2702653"/>
              <a:gd name="connsiteX4" fmla="*/ 0 w 8142271"/>
              <a:gd name="connsiteY4" fmla="*/ 2857 h 27026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42271" h="2702653">
                <a:moveTo>
                  <a:pt x="0" y="2857"/>
                </a:moveTo>
                <a:lnTo>
                  <a:pt x="8001301" y="0"/>
                </a:lnTo>
                <a:lnTo>
                  <a:pt x="8142271" y="2702653"/>
                </a:lnTo>
                <a:lnTo>
                  <a:pt x="0" y="2702653"/>
                </a:lnTo>
                <a:lnTo>
                  <a:pt x="0" y="2857"/>
                </a:lnTo>
                <a:close/>
              </a:path>
            </a:pathLst>
          </a:custGeom>
          <a:gradFill>
            <a:gsLst>
              <a:gs pos="22000">
                <a:srgbClr val="0E9C92"/>
              </a:gs>
              <a:gs pos="45000">
                <a:srgbClr val="3AB8B7"/>
              </a:gs>
              <a:gs pos="75000">
                <a:srgbClr val="50BFD3"/>
              </a:gs>
              <a:gs pos="100000">
                <a:srgbClr val="62C3DF"/>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dirty="0"/>
          </a:p>
        </p:txBody>
      </p:sp>
      <p:grpSp>
        <p:nvGrpSpPr>
          <p:cNvPr id="8" name="Grupo 7">
            <a:extLst>
              <a:ext uri="{FF2B5EF4-FFF2-40B4-BE49-F238E27FC236}">
                <a16:creationId xmlns="" xmlns:a16="http://schemas.microsoft.com/office/drawing/2014/main" id="{DB9A939E-5B39-44E4-997B-21A75D8C6D8F}"/>
              </a:ext>
            </a:extLst>
          </p:cNvPr>
          <p:cNvGrpSpPr>
            <a:grpSpLocks noChangeAspect="1"/>
          </p:cNvGrpSpPr>
          <p:nvPr userDrawn="1"/>
        </p:nvGrpSpPr>
        <p:grpSpPr>
          <a:xfrm>
            <a:off x="5182793" y="11448"/>
            <a:ext cx="6849312" cy="2844070"/>
            <a:chOff x="-13804900" y="450850"/>
            <a:chExt cx="12192000" cy="5062538"/>
          </a:xfrm>
        </p:grpSpPr>
        <p:sp>
          <p:nvSpPr>
            <p:cNvPr id="9" name="Freeform 5">
              <a:extLst>
                <a:ext uri="{FF2B5EF4-FFF2-40B4-BE49-F238E27FC236}">
                  <a16:creationId xmlns="" xmlns:a16="http://schemas.microsoft.com/office/drawing/2014/main" id="{6E643B7C-7847-411D-AB23-A08C63837B29}"/>
                </a:ext>
              </a:extLst>
            </p:cNvPr>
            <p:cNvSpPr>
              <a:spLocks/>
            </p:cNvSpPr>
            <p:nvPr/>
          </p:nvSpPr>
          <p:spPr bwMode="auto">
            <a:xfrm>
              <a:off x="-12122150" y="1497013"/>
              <a:ext cx="1081088" cy="1081088"/>
            </a:xfrm>
            <a:custGeom>
              <a:avLst/>
              <a:gdLst>
                <a:gd name="T0" fmla="*/ 341 w 681"/>
                <a:gd name="T1" fmla="*/ 681 h 681"/>
                <a:gd name="T2" fmla="*/ 0 w 681"/>
                <a:gd name="T3" fmla="*/ 340 h 681"/>
                <a:gd name="T4" fmla="*/ 341 w 681"/>
                <a:gd name="T5" fmla="*/ 0 h 681"/>
                <a:gd name="T6" fmla="*/ 681 w 681"/>
                <a:gd name="T7" fmla="*/ 340 h 681"/>
                <a:gd name="T8" fmla="*/ 341 w 681"/>
                <a:gd name="T9" fmla="*/ 681 h 681"/>
              </a:gdLst>
              <a:ahLst/>
              <a:cxnLst>
                <a:cxn ang="0">
                  <a:pos x="T0" y="T1"/>
                </a:cxn>
                <a:cxn ang="0">
                  <a:pos x="T2" y="T3"/>
                </a:cxn>
                <a:cxn ang="0">
                  <a:pos x="T4" y="T5"/>
                </a:cxn>
                <a:cxn ang="0">
                  <a:pos x="T6" y="T7"/>
                </a:cxn>
                <a:cxn ang="0">
                  <a:pos x="T8" y="T9"/>
                </a:cxn>
              </a:cxnLst>
              <a:rect l="0" t="0" r="r" b="b"/>
              <a:pathLst>
                <a:path w="681" h="681">
                  <a:moveTo>
                    <a:pt x="341" y="681"/>
                  </a:moveTo>
                  <a:lnTo>
                    <a:pt x="0" y="340"/>
                  </a:lnTo>
                  <a:lnTo>
                    <a:pt x="341" y="0"/>
                  </a:lnTo>
                  <a:lnTo>
                    <a:pt x="681" y="340"/>
                  </a:lnTo>
                  <a:lnTo>
                    <a:pt x="341" y="681"/>
                  </a:lnTo>
                  <a:close/>
                </a:path>
              </a:pathLst>
            </a:custGeom>
            <a:solidFill>
              <a:srgbClr val="00A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 name="Freeform 6">
              <a:extLst>
                <a:ext uri="{FF2B5EF4-FFF2-40B4-BE49-F238E27FC236}">
                  <a16:creationId xmlns="" xmlns:a16="http://schemas.microsoft.com/office/drawing/2014/main" id="{A422164F-4D5A-4083-A9DE-A03605606A5C}"/>
                </a:ext>
              </a:extLst>
            </p:cNvPr>
            <p:cNvSpPr>
              <a:spLocks/>
            </p:cNvSpPr>
            <p:nvPr/>
          </p:nvSpPr>
          <p:spPr bwMode="auto">
            <a:xfrm>
              <a:off x="-4373563" y="2417763"/>
              <a:ext cx="1495425" cy="1498600"/>
            </a:xfrm>
            <a:custGeom>
              <a:avLst/>
              <a:gdLst>
                <a:gd name="T0" fmla="*/ 470 w 942"/>
                <a:gd name="T1" fmla="*/ 944 h 944"/>
                <a:gd name="T2" fmla="*/ 0 w 942"/>
                <a:gd name="T3" fmla="*/ 472 h 944"/>
                <a:gd name="T4" fmla="*/ 470 w 942"/>
                <a:gd name="T5" fmla="*/ 0 h 944"/>
                <a:gd name="T6" fmla="*/ 942 w 942"/>
                <a:gd name="T7" fmla="*/ 472 h 944"/>
                <a:gd name="T8" fmla="*/ 470 w 942"/>
                <a:gd name="T9" fmla="*/ 944 h 944"/>
              </a:gdLst>
              <a:ahLst/>
              <a:cxnLst>
                <a:cxn ang="0">
                  <a:pos x="T0" y="T1"/>
                </a:cxn>
                <a:cxn ang="0">
                  <a:pos x="T2" y="T3"/>
                </a:cxn>
                <a:cxn ang="0">
                  <a:pos x="T4" y="T5"/>
                </a:cxn>
                <a:cxn ang="0">
                  <a:pos x="T6" y="T7"/>
                </a:cxn>
                <a:cxn ang="0">
                  <a:pos x="T8" y="T9"/>
                </a:cxn>
              </a:cxnLst>
              <a:rect l="0" t="0" r="r" b="b"/>
              <a:pathLst>
                <a:path w="942" h="944">
                  <a:moveTo>
                    <a:pt x="470" y="944"/>
                  </a:moveTo>
                  <a:lnTo>
                    <a:pt x="0" y="472"/>
                  </a:lnTo>
                  <a:lnTo>
                    <a:pt x="470" y="0"/>
                  </a:lnTo>
                  <a:lnTo>
                    <a:pt x="942" y="472"/>
                  </a:lnTo>
                  <a:lnTo>
                    <a:pt x="470" y="944"/>
                  </a:lnTo>
                  <a:close/>
                </a:path>
              </a:pathLst>
            </a:custGeom>
            <a:solidFill>
              <a:srgbClr val="632A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 name="Freeform 7">
              <a:extLst>
                <a:ext uri="{FF2B5EF4-FFF2-40B4-BE49-F238E27FC236}">
                  <a16:creationId xmlns="" xmlns:a16="http://schemas.microsoft.com/office/drawing/2014/main" id="{59DB21D7-E98D-4BCE-9926-C89493029AB1}"/>
                </a:ext>
              </a:extLst>
            </p:cNvPr>
            <p:cNvSpPr>
              <a:spLocks/>
            </p:cNvSpPr>
            <p:nvPr/>
          </p:nvSpPr>
          <p:spPr bwMode="auto">
            <a:xfrm>
              <a:off x="-9331325" y="450850"/>
              <a:ext cx="1062038" cy="1065213"/>
            </a:xfrm>
            <a:custGeom>
              <a:avLst/>
              <a:gdLst>
                <a:gd name="T0" fmla="*/ 325 w 669"/>
                <a:gd name="T1" fmla="*/ 671 h 671"/>
                <a:gd name="T2" fmla="*/ 0 w 669"/>
                <a:gd name="T3" fmla="*/ 344 h 671"/>
                <a:gd name="T4" fmla="*/ 343 w 669"/>
                <a:gd name="T5" fmla="*/ 0 h 671"/>
                <a:gd name="T6" fmla="*/ 669 w 669"/>
                <a:gd name="T7" fmla="*/ 327 h 671"/>
                <a:gd name="T8" fmla="*/ 325 w 669"/>
                <a:gd name="T9" fmla="*/ 671 h 671"/>
              </a:gdLst>
              <a:ahLst/>
              <a:cxnLst>
                <a:cxn ang="0">
                  <a:pos x="T0" y="T1"/>
                </a:cxn>
                <a:cxn ang="0">
                  <a:pos x="T2" y="T3"/>
                </a:cxn>
                <a:cxn ang="0">
                  <a:pos x="T4" y="T5"/>
                </a:cxn>
                <a:cxn ang="0">
                  <a:pos x="T6" y="T7"/>
                </a:cxn>
                <a:cxn ang="0">
                  <a:pos x="T8" y="T9"/>
                </a:cxn>
              </a:cxnLst>
              <a:rect l="0" t="0" r="r" b="b"/>
              <a:pathLst>
                <a:path w="669" h="671">
                  <a:moveTo>
                    <a:pt x="325" y="671"/>
                  </a:moveTo>
                  <a:lnTo>
                    <a:pt x="0" y="344"/>
                  </a:lnTo>
                  <a:lnTo>
                    <a:pt x="343" y="0"/>
                  </a:lnTo>
                  <a:lnTo>
                    <a:pt x="669" y="327"/>
                  </a:lnTo>
                  <a:lnTo>
                    <a:pt x="325" y="671"/>
                  </a:lnTo>
                  <a:close/>
                </a:path>
              </a:pathLst>
            </a:custGeom>
            <a:solidFill>
              <a:srgbClr val="5E8AC7"/>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2" name="Freeform 8">
              <a:extLst>
                <a:ext uri="{FF2B5EF4-FFF2-40B4-BE49-F238E27FC236}">
                  <a16:creationId xmlns="" xmlns:a16="http://schemas.microsoft.com/office/drawing/2014/main" id="{CCFF3DE3-6594-4442-A1D3-306A90A845B1}"/>
                </a:ext>
              </a:extLst>
            </p:cNvPr>
            <p:cNvSpPr>
              <a:spLocks/>
            </p:cNvSpPr>
            <p:nvPr/>
          </p:nvSpPr>
          <p:spPr bwMode="auto">
            <a:xfrm>
              <a:off x="-8175625" y="641350"/>
              <a:ext cx="831850" cy="831850"/>
            </a:xfrm>
            <a:custGeom>
              <a:avLst/>
              <a:gdLst>
                <a:gd name="T0" fmla="*/ 261 w 524"/>
                <a:gd name="T1" fmla="*/ 524 h 524"/>
                <a:gd name="T2" fmla="*/ 0 w 524"/>
                <a:gd name="T3" fmla="*/ 261 h 524"/>
                <a:gd name="T4" fmla="*/ 261 w 524"/>
                <a:gd name="T5" fmla="*/ 0 h 524"/>
                <a:gd name="T6" fmla="*/ 524 w 524"/>
                <a:gd name="T7" fmla="*/ 261 h 524"/>
                <a:gd name="T8" fmla="*/ 261 w 524"/>
                <a:gd name="T9" fmla="*/ 524 h 524"/>
              </a:gdLst>
              <a:ahLst/>
              <a:cxnLst>
                <a:cxn ang="0">
                  <a:pos x="T0" y="T1"/>
                </a:cxn>
                <a:cxn ang="0">
                  <a:pos x="T2" y="T3"/>
                </a:cxn>
                <a:cxn ang="0">
                  <a:pos x="T4" y="T5"/>
                </a:cxn>
                <a:cxn ang="0">
                  <a:pos x="T6" y="T7"/>
                </a:cxn>
                <a:cxn ang="0">
                  <a:pos x="T8" y="T9"/>
                </a:cxn>
              </a:cxnLst>
              <a:rect l="0" t="0" r="r" b="b"/>
              <a:pathLst>
                <a:path w="524" h="524">
                  <a:moveTo>
                    <a:pt x="261" y="524"/>
                  </a:moveTo>
                  <a:lnTo>
                    <a:pt x="0" y="261"/>
                  </a:lnTo>
                  <a:lnTo>
                    <a:pt x="261" y="0"/>
                  </a:lnTo>
                  <a:lnTo>
                    <a:pt x="524" y="261"/>
                  </a:lnTo>
                  <a:lnTo>
                    <a:pt x="261" y="524"/>
                  </a:lnTo>
                  <a:close/>
                </a:path>
              </a:pathLst>
            </a:custGeom>
            <a:solidFill>
              <a:srgbClr val="DF41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 name="Freeform 9">
              <a:extLst>
                <a:ext uri="{FF2B5EF4-FFF2-40B4-BE49-F238E27FC236}">
                  <a16:creationId xmlns="" xmlns:a16="http://schemas.microsoft.com/office/drawing/2014/main" id="{C57B7E6F-E033-4DB9-B2D5-D0DDFE19FCCD}"/>
                </a:ext>
              </a:extLst>
            </p:cNvPr>
            <p:cNvSpPr>
              <a:spLocks/>
            </p:cNvSpPr>
            <p:nvPr/>
          </p:nvSpPr>
          <p:spPr bwMode="auto">
            <a:xfrm>
              <a:off x="-3022600" y="3040063"/>
              <a:ext cx="1154113" cy="1152525"/>
            </a:xfrm>
            <a:custGeom>
              <a:avLst/>
              <a:gdLst>
                <a:gd name="T0" fmla="*/ 364 w 727"/>
                <a:gd name="T1" fmla="*/ 726 h 726"/>
                <a:gd name="T2" fmla="*/ 0 w 727"/>
                <a:gd name="T3" fmla="*/ 363 h 726"/>
                <a:gd name="T4" fmla="*/ 364 w 727"/>
                <a:gd name="T5" fmla="*/ 0 h 726"/>
                <a:gd name="T6" fmla="*/ 727 w 727"/>
                <a:gd name="T7" fmla="*/ 363 h 726"/>
                <a:gd name="T8" fmla="*/ 364 w 727"/>
                <a:gd name="T9" fmla="*/ 726 h 726"/>
              </a:gdLst>
              <a:ahLst/>
              <a:cxnLst>
                <a:cxn ang="0">
                  <a:pos x="T0" y="T1"/>
                </a:cxn>
                <a:cxn ang="0">
                  <a:pos x="T2" y="T3"/>
                </a:cxn>
                <a:cxn ang="0">
                  <a:pos x="T4" y="T5"/>
                </a:cxn>
                <a:cxn ang="0">
                  <a:pos x="T6" y="T7"/>
                </a:cxn>
                <a:cxn ang="0">
                  <a:pos x="T8" y="T9"/>
                </a:cxn>
              </a:cxnLst>
              <a:rect l="0" t="0" r="r" b="b"/>
              <a:pathLst>
                <a:path w="727" h="726">
                  <a:moveTo>
                    <a:pt x="364" y="726"/>
                  </a:moveTo>
                  <a:lnTo>
                    <a:pt x="0" y="363"/>
                  </a:lnTo>
                  <a:lnTo>
                    <a:pt x="364" y="0"/>
                  </a:lnTo>
                  <a:lnTo>
                    <a:pt x="727" y="363"/>
                  </a:lnTo>
                  <a:lnTo>
                    <a:pt x="364" y="726"/>
                  </a:lnTo>
                  <a:close/>
                </a:path>
              </a:pathLst>
            </a:custGeom>
            <a:solidFill>
              <a:srgbClr val="FECD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 name="Freeform 10">
              <a:extLst>
                <a:ext uri="{FF2B5EF4-FFF2-40B4-BE49-F238E27FC236}">
                  <a16:creationId xmlns="" xmlns:a16="http://schemas.microsoft.com/office/drawing/2014/main" id="{25595CD0-AD6F-4A8A-AED9-5EDA0678DE4C}"/>
                </a:ext>
              </a:extLst>
            </p:cNvPr>
            <p:cNvSpPr>
              <a:spLocks/>
            </p:cNvSpPr>
            <p:nvPr/>
          </p:nvSpPr>
          <p:spPr bwMode="auto">
            <a:xfrm>
              <a:off x="-11874500" y="2227263"/>
              <a:ext cx="1154113" cy="1154113"/>
            </a:xfrm>
            <a:custGeom>
              <a:avLst/>
              <a:gdLst>
                <a:gd name="T0" fmla="*/ 364 w 727"/>
                <a:gd name="T1" fmla="*/ 727 h 727"/>
                <a:gd name="T2" fmla="*/ 0 w 727"/>
                <a:gd name="T3" fmla="*/ 364 h 727"/>
                <a:gd name="T4" fmla="*/ 364 w 727"/>
                <a:gd name="T5" fmla="*/ 0 h 727"/>
                <a:gd name="T6" fmla="*/ 727 w 727"/>
                <a:gd name="T7" fmla="*/ 364 h 727"/>
                <a:gd name="T8" fmla="*/ 364 w 727"/>
                <a:gd name="T9" fmla="*/ 727 h 727"/>
              </a:gdLst>
              <a:ahLst/>
              <a:cxnLst>
                <a:cxn ang="0">
                  <a:pos x="T0" y="T1"/>
                </a:cxn>
                <a:cxn ang="0">
                  <a:pos x="T2" y="T3"/>
                </a:cxn>
                <a:cxn ang="0">
                  <a:pos x="T4" y="T5"/>
                </a:cxn>
                <a:cxn ang="0">
                  <a:pos x="T6" y="T7"/>
                </a:cxn>
                <a:cxn ang="0">
                  <a:pos x="T8" y="T9"/>
                </a:cxn>
              </a:cxnLst>
              <a:rect l="0" t="0" r="r" b="b"/>
              <a:pathLst>
                <a:path w="727" h="727">
                  <a:moveTo>
                    <a:pt x="364" y="727"/>
                  </a:moveTo>
                  <a:lnTo>
                    <a:pt x="0" y="364"/>
                  </a:lnTo>
                  <a:lnTo>
                    <a:pt x="364" y="0"/>
                  </a:lnTo>
                  <a:lnTo>
                    <a:pt x="727" y="364"/>
                  </a:lnTo>
                  <a:lnTo>
                    <a:pt x="364" y="727"/>
                  </a:lnTo>
                  <a:close/>
                </a:path>
              </a:pathLst>
            </a:custGeom>
            <a:solidFill>
              <a:srgbClr val="FECD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5" name="Freeform 11">
              <a:extLst>
                <a:ext uri="{FF2B5EF4-FFF2-40B4-BE49-F238E27FC236}">
                  <a16:creationId xmlns="" xmlns:a16="http://schemas.microsoft.com/office/drawing/2014/main" id="{261DEC4D-CE37-4F7F-AB49-9A658D49DBE7}"/>
                </a:ext>
              </a:extLst>
            </p:cNvPr>
            <p:cNvSpPr>
              <a:spLocks/>
            </p:cNvSpPr>
            <p:nvPr/>
          </p:nvSpPr>
          <p:spPr bwMode="auto">
            <a:xfrm>
              <a:off x="-11145838" y="3413125"/>
              <a:ext cx="1520825" cy="1524000"/>
            </a:xfrm>
            <a:custGeom>
              <a:avLst/>
              <a:gdLst>
                <a:gd name="T0" fmla="*/ 478 w 958"/>
                <a:gd name="T1" fmla="*/ 960 h 960"/>
                <a:gd name="T2" fmla="*/ 0 w 958"/>
                <a:gd name="T3" fmla="*/ 480 h 960"/>
                <a:gd name="T4" fmla="*/ 478 w 958"/>
                <a:gd name="T5" fmla="*/ 0 h 960"/>
                <a:gd name="T6" fmla="*/ 958 w 958"/>
                <a:gd name="T7" fmla="*/ 480 h 960"/>
                <a:gd name="T8" fmla="*/ 478 w 958"/>
                <a:gd name="T9" fmla="*/ 960 h 960"/>
              </a:gdLst>
              <a:ahLst/>
              <a:cxnLst>
                <a:cxn ang="0">
                  <a:pos x="T0" y="T1"/>
                </a:cxn>
                <a:cxn ang="0">
                  <a:pos x="T2" y="T3"/>
                </a:cxn>
                <a:cxn ang="0">
                  <a:pos x="T4" y="T5"/>
                </a:cxn>
                <a:cxn ang="0">
                  <a:pos x="T6" y="T7"/>
                </a:cxn>
                <a:cxn ang="0">
                  <a:pos x="T8" y="T9"/>
                </a:cxn>
              </a:cxnLst>
              <a:rect l="0" t="0" r="r" b="b"/>
              <a:pathLst>
                <a:path w="958" h="960">
                  <a:moveTo>
                    <a:pt x="478" y="960"/>
                  </a:moveTo>
                  <a:lnTo>
                    <a:pt x="0" y="480"/>
                  </a:lnTo>
                  <a:lnTo>
                    <a:pt x="478" y="0"/>
                  </a:lnTo>
                  <a:lnTo>
                    <a:pt x="958" y="480"/>
                  </a:lnTo>
                  <a:lnTo>
                    <a:pt x="478" y="960"/>
                  </a:lnTo>
                  <a:close/>
                </a:path>
              </a:pathLst>
            </a:custGeom>
            <a:solidFill>
              <a:srgbClr val="0084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6" name="Freeform 12">
              <a:extLst>
                <a:ext uri="{FF2B5EF4-FFF2-40B4-BE49-F238E27FC236}">
                  <a16:creationId xmlns="" xmlns:a16="http://schemas.microsoft.com/office/drawing/2014/main" id="{8810275F-D72E-4993-B343-C0197E96C64F}"/>
                </a:ext>
              </a:extLst>
            </p:cNvPr>
            <p:cNvSpPr>
              <a:spLocks/>
            </p:cNvSpPr>
            <p:nvPr/>
          </p:nvSpPr>
          <p:spPr bwMode="auto">
            <a:xfrm>
              <a:off x="-11145838" y="3413125"/>
              <a:ext cx="1520825" cy="1524000"/>
            </a:xfrm>
            <a:custGeom>
              <a:avLst/>
              <a:gdLst>
                <a:gd name="T0" fmla="*/ 478 w 958"/>
                <a:gd name="T1" fmla="*/ 960 h 960"/>
                <a:gd name="T2" fmla="*/ 0 w 958"/>
                <a:gd name="T3" fmla="*/ 480 h 960"/>
                <a:gd name="T4" fmla="*/ 478 w 958"/>
                <a:gd name="T5" fmla="*/ 0 h 960"/>
                <a:gd name="T6" fmla="*/ 958 w 958"/>
                <a:gd name="T7" fmla="*/ 480 h 960"/>
                <a:gd name="T8" fmla="*/ 478 w 958"/>
                <a:gd name="T9" fmla="*/ 960 h 960"/>
              </a:gdLst>
              <a:ahLst/>
              <a:cxnLst>
                <a:cxn ang="0">
                  <a:pos x="T0" y="T1"/>
                </a:cxn>
                <a:cxn ang="0">
                  <a:pos x="T2" y="T3"/>
                </a:cxn>
                <a:cxn ang="0">
                  <a:pos x="T4" y="T5"/>
                </a:cxn>
                <a:cxn ang="0">
                  <a:pos x="T6" y="T7"/>
                </a:cxn>
                <a:cxn ang="0">
                  <a:pos x="T8" y="T9"/>
                </a:cxn>
              </a:cxnLst>
              <a:rect l="0" t="0" r="r" b="b"/>
              <a:pathLst>
                <a:path w="958" h="960">
                  <a:moveTo>
                    <a:pt x="478" y="960"/>
                  </a:moveTo>
                  <a:lnTo>
                    <a:pt x="0" y="480"/>
                  </a:lnTo>
                  <a:lnTo>
                    <a:pt x="478" y="0"/>
                  </a:lnTo>
                  <a:lnTo>
                    <a:pt x="958" y="480"/>
                  </a:lnTo>
                  <a:lnTo>
                    <a:pt x="478" y="96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7" name="Freeform 13">
              <a:extLst>
                <a:ext uri="{FF2B5EF4-FFF2-40B4-BE49-F238E27FC236}">
                  <a16:creationId xmlns="" xmlns:a16="http://schemas.microsoft.com/office/drawing/2014/main" id="{4D6D7C09-1E67-48E6-82CC-46E9488AB17B}"/>
                </a:ext>
              </a:extLst>
            </p:cNvPr>
            <p:cNvSpPr>
              <a:spLocks/>
            </p:cNvSpPr>
            <p:nvPr/>
          </p:nvSpPr>
          <p:spPr bwMode="auto">
            <a:xfrm>
              <a:off x="-10631488" y="965200"/>
              <a:ext cx="1423988" cy="1423988"/>
            </a:xfrm>
            <a:custGeom>
              <a:avLst/>
              <a:gdLst>
                <a:gd name="T0" fmla="*/ 449 w 897"/>
                <a:gd name="T1" fmla="*/ 897 h 897"/>
                <a:gd name="T2" fmla="*/ 0 w 897"/>
                <a:gd name="T3" fmla="*/ 449 h 897"/>
                <a:gd name="T4" fmla="*/ 449 w 897"/>
                <a:gd name="T5" fmla="*/ 0 h 897"/>
                <a:gd name="T6" fmla="*/ 897 w 897"/>
                <a:gd name="T7" fmla="*/ 449 h 897"/>
                <a:gd name="T8" fmla="*/ 449 w 897"/>
                <a:gd name="T9" fmla="*/ 897 h 897"/>
              </a:gdLst>
              <a:ahLst/>
              <a:cxnLst>
                <a:cxn ang="0">
                  <a:pos x="T0" y="T1"/>
                </a:cxn>
                <a:cxn ang="0">
                  <a:pos x="T2" y="T3"/>
                </a:cxn>
                <a:cxn ang="0">
                  <a:pos x="T4" y="T5"/>
                </a:cxn>
                <a:cxn ang="0">
                  <a:pos x="T6" y="T7"/>
                </a:cxn>
                <a:cxn ang="0">
                  <a:pos x="T8" y="T9"/>
                </a:cxn>
              </a:cxnLst>
              <a:rect l="0" t="0" r="r" b="b"/>
              <a:pathLst>
                <a:path w="897" h="897">
                  <a:moveTo>
                    <a:pt x="449" y="897"/>
                  </a:moveTo>
                  <a:lnTo>
                    <a:pt x="0" y="449"/>
                  </a:lnTo>
                  <a:lnTo>
                    <a:pt x="449" y="0"/>
                  </a:lnTo>
                  <a:lnTo>
                    <a:pt x="897" y="449"/>
                  </a:lnTo>
                  <a:lnTo>
                    <a:pt x="449" y="897"/>
                  </a:lnTo>
                  <a:close/>
                </a:path>
              </a:pathLst>
            </a:custGeom>
            <a:solidFill>
              <a:srgbClr val="00A58B"/>
            </a:solid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 name="Freeform 14">
              <a:extLst>
                <a:ext uri="{FF2B5EF4-FFF2-40B4-BE49-F238E27FC236}">
                  <a16:creationId xmlns="" xmlns:a16="http://schemas.microsoft.com/office/drawing/2014/main" id="{E7E8B52B-96D2-4917-9E37-6BAE1BAEA7F6}"/>
                </a:ext>
              </a:extLst>
            </p:cNvPr>
            <p:cNvSpPr>
              <a:spLocks/>
            </p:cNvSpPr>
            <p:nvPr/>
          </p:nvSpPr>
          <p:spPr bwMode="auto">
            <a:xfrm>
              <a:off x="-10631488" y="965200"/>
              <a:ext cx="1423988" cy="1423988"/>
            </a:xfrm>
            <a:custGeom>
              <a:avLst/>
              <a:gdLst>
                <a:gd name="T0" fmla="*/ 449 w 897"/>
                <a:gd name="T1" fmla="*/ 897 h 897"/>
                <a:gd name="T2" fmla="*/ 0 w 897"/>
                <a:gd name="T3" fmla="*/ 449 h 897"/>
                <a:gd name="T4" fmla="*/ 449 w 897"/>
                <a:gd name="T5" fmla="*/ 0 h 897"/>
                <a:gd name="T6" fmla="*/ 897 w 897"/>
                <a:gd name="T7" fmla="*/ 449 h 897"/>
                <a:gd name="T8" fmla="*/ 449 w 897"/>
                <a:gd name="T9" fmla="*/ 897 h 897"/>
              </a:gdLst>
              <a:ahLst/>
              <a:cxnLst>
                <a:cxn ang="0">
                  <a:pos x="T0" y="T1"/>
                </a:cxn>
                <a:cxn ang="0">
                  <a:pos x="T2" y="T3"/>
                </a:cxn>
                <a:cxn ang="0">
                  <a:pos x="T4" y="T5"/>
                </a:cxn>
                <a:cxn ang="0">
                  <a:pos x="T6" y="T7"/>
                </a:cxn>
                <a:cxn ang="0">
                  <a:pos x="T8" y="T9"/>
                </a:cxn>
              </a:cxnLst>
              <a:rect l="0" t="0" r="r" b="b"/>
              <a:pathLst>
                <a:path w="897" h="897">
                  <a:moveTo>
                    <a:pt x="449" y="897"/>
                  </a:moveTo>
                  <a:lnTo>
                    <a:pt x="0" y="449"/>
                  </a:lnTo>
                  <a:lnTo>
                    <a:pt x="449" y="0"/>
                  </a:lnTo>
                  <a:lnTo>
                    <a:pt x="897" y="449"/>
                  </a:lnTo>
                  <a:lnTo>
                    <a:pt x="449" y="8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9" name="Freeform 15">
              <a:extLst>
                <a:ext uri="{FF2B5EF4-FFF2-40B4-BE49-F238E27FC236}">
                  <a16:creationId xmlns="" xmlns:a16="http://schemas.microsoft.com/office/drawing/2014/main" id="{E1A75DE7-4EBF-43A8-95D7-81D8F8F17781}"/>
                </a:ext>
              </a:extLst>
            </p:cNvPr>
            <p:cNvSpPr>
              <a:spLocks/>
            </p:cNvSpPr>
            <p:nvPr/>
          </p:nvSpPr>
          <p:spPr bwMode="auto">
            <a:xfrm>
              <a:off x="-9678988" y="4683125"/>
              <a:ext cx="830263" cy="830263"/>
            </a:xfrm>
            <a:custGeom>
              <a:avLst/>
              <a:gdLst>
                <a:gd name="T0" fmla="*/ 258 w 523"/>
                <a:gd name="T1" fmla="*/ 523 h 523"/>
                <a:gd name="T2" fmla="*/ 0 w 523"/>
                <a:gd name="T3" fmla="*/ 265 h 523"/>
                <a:gd name="T4" fmla="*/ 265 w 523"/>
                <a:gd name="T5" fmla="*/ 0 h 523"/>
                <a:gd name="T6" fmla="*/ 523 w 523"/>
                <a:gd name="T7" fmla="*/ 257 h 523"/>
                <a:gd name="T8" fmla="*/ 258 w 523"/>
                <a:gd name="T9" fmla="*/ 523 h 523"/>
              </a:gdLst>
              <a:ahLst/>
              <a:cxnLst>
                <a:cxn ang="0">
                  <a:pos x="T0" y="T1"/>
                </a:cxn>
                <a:cxn ang="0">
                  <a:pos x="T2" y="T3"/>
                </a:cxn>
                <a:cxn ang="0">
                  <a:pos x="T4" y="T5"/>
                </a:cxn>
                <a:cxn ang="0">
                  <a:pos x="T6" y="T7"/>
                </a:cxn>
                <a:cxn ang="0">
                  <a:pos x="T8" y="T9"/>
                </a:cxn>
              </a:cxnLst>
              <a:rect l="0" t="0" r="r" b="b"/>
              <a:pathLst>
                <a:path w="523" h="523">
                  <a:moveTo>
                    <a:pt x="258" y="523"/>
                  </a:moveTo>
                  <a:lnTo>
                    <a:pt x="0" y="265"/>
                  </a:lnTo>
                  <a:lnTo>
                    <a:pt x="265" y="0"/>
                  </a:lnTo>
                  <a:lnTo>
                    <a:pt x="523" y="257"/>
                  </a:lnTo>
                  <a:lnTo>
                    <a:pt x="258" y="523"/>
                  </a:lnTo>
                  <a:close/>
                </a:path>
              </a:pathLst>
            </a:custGeom>
            <a:solidFill>
              <a:srgbClr val="DF41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0" name="Freeform 16">
              <a:extLst>
                <a:ext uri="{FF2B5EF4-FFF2-40B4-BE49-F238E27FC236}">
                  <a16:creationId xmlns="" xmlns:a16="http://schemas.microsoft.com/office/drawing/2014/main" id="{6084BBCF-E15D-4A46-AD85-55797BBAD241}"/>
                </a:ext>
              </a:extLst>
            </p:cNvPr>
            <p:cNvSpPr>
              <a:spLocks/>
            </p:cNvSpPr>
            <p:nvPr/>
          </p:nvSpPr>
          <p:spPr bwMode="auto">
            <a:xfrm>
              <a:off x="-8121650" y="4140200"/>
              <a:ext cx="1309688" cy="1312863"/>
            </a:xfrm>
            <a:custGeom>
              <a:avLst/>
              <a:gdLst>
                <a:gd name="T0" fmla="*/ 413 w 825"/>
                <a:gd name="T1" fmla="*/ 827 h 827"/>
                <a:gd name="T2" fmla="*/ 0 w 825"/>
                <a:gd name="T3" fmla="*/ 415 h 827"/>
                <a:gd name="T4" fmla="*/ 413 w 825"/>
                <a:gd name="T5" fmla="*/ 0 h 827"/>
                <a:gd name="T6" fmla="*/ 825 w 825"/>
                <a:gd name="T7" fmla="*/ 415 h 827"/>
                <a:gd name="T8" fmla="*/ 413 w 825"/>
                <a:gd name="T9" fmla="*/ 827 h 827"/>
              </a:gdLst>
              <a:ahLst/>
              <a:cxnLst>
                <a:cxn ang="0">
                  <a:pos x="T0" y="T1"/>
                </a:cxn>
                <a:cxn ang="0">
                  <a:pos x="T2" y="T3"/>
                </a:cxn>
                <a:cxn ang="0">
                  <a:pos x="T4" y="T5"/>
                </a:cxn>
                <a:cxn ang="0">
                  <a:pos x="T6" y="T7"/>
                </a:cxn>
                <a:cxn ang="0">
                  <a:pos x="T8" y="T9"/>
                </a:cxn>
              </a:cxnLst>
              <a:rect l="0" t="0" r="r" b="b"/>
              <a:pathLst>
                <a:path w="825" h="827">
                  <a:moveTo>
                    <a:pt x="413" y="827"/>
                  </a:moveTo>
                  <a:lnTo>
                    <a:pt x="0" y="415"/>
                  </a:lnTo>
                  <a:lnTo>
                    <a:pt x="413" y="0"/>
                  </a:lnTo>
                  <a:lnTo>
                    <a:pt x="825" y="415"/>
                  </a:lnTo>
                  <a:lnTo>
                    <a:pt x="413" y="827"/>
                  </a:lnTo>
                  <a:close/>
                </a:path>
              </a:pathLst>
            </a:custGeom>
            <a:solidFill>
              <a:srgbClr val="00A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1" name="Freeform 17">
              <a:extLst>
                <a:ext uri="{FF2B5EF4-FFF2-40B4-BE49-F238E27FC236}">
                  <a16:creationId xmlns="" xmlns:a16="http://schemas.microsoft.com/office/drawing/2014/main" id="{2F815D25-D7D3-405A-9EDE-B3B155ACFF77}"/>
                </a:ext>
              </a:extLst>
            </p:cNvPr>
            <p:cNvSpPr>
              <a:spLocks/>
            </p:cNvSpPr>
            <p:nvPr/>
          </p:nvSpPr>
          <p:spPr bwMode="auto">
            <a:xfrm>
              <a:off x="-8121650" y="4140200"/>
              <a:ext cx="1309688" cy="1312863"/>
            </a:xfrm>
            <a:custGeom>
              <a:avLst/>
              <a:gdLst>
                <a:gd name="T0" fmla="*/ 413 w 825"/>
                <a:gd name="T1" fmla="*/ 827 h 827"/>
                <a:gd name="T2" fmla="*/ 0 w 825"/>
                <a:gd name="T3" fmla="*/ 415 h 827"/>
                <a:gd name="T4" fmla="*/ 413 w 825"/>
                <a:gd name="T5" fmla="*/ 0 h 827"/>
                <a:gd name="T6" fmla="*/ 825 w 825"/>
                <a:gd name="T7" fmla="*/ 415 h 827"/>
                <a:gd name="T8" fmla="*/ 413 w 825"/>
                <a:gd name="T9" fmla="*/ 827 h 827"/>
              </a:gdLst>
              <a:ahLst/>
              <a:cxnLst>
                <a:cxn ang="0">
                  <a:pos x="T0" y="T1"/>
                </a:cxn>
                <a:cxn ang="0">
                  <a:pos x="T2" y="T3"/>
                </a:cxn>
                <a:cxn ang="0">
                  <a:pos x="T4" y="T5"/>
                </a:cxn>
                <a:cxn ang="0">
                  <a:pos x="T6" y="T7"/>
                </a:cxn>
                <a:cxn ang="0">
                  <a:pos x="T8" y="T9"/>
                </a:cxn>
              </a:cxnLst>
              <a:rect l="0" t="0" r="r" b="b"/>
              <a:pathLst>
                <a:path w="825" h="827">
                  <a:moveTo>
                    <a:pt x="413" y="827"/>
                  </a:moveTo>
                  <a:lnTo>
                    <a:pt x="0" y="415"/>
                  </a:lnTo>
                  <a:lnTo>
                    <a:pt x="413" y="0"/>
                  </a:lnTo>
                  <a:lnTo>
                    <a:pt x="825" y="415"/>
                  </a:lnTo>
                  <a:lnTo>
                    <a:pt x="413" y="8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2" name="Freeform 18">
              <a:extLst>
                <a:ext uri="{FF2B5EF4-FFF2-40B4-BE49-F238E27FC236}">
                  <a16:creationId xmlns="" xmlns:a16="http://schemas.microsoft.com/office/drawing/2014/main" id="{D2C32DFC-E826-40B6-BFEC-4D189C62A4C5}"/>
                </a:ext>
              </a:extLst>
            </p:cNvPr>
            <p:cNvSpPr>
              <a:spLocks/>
            </p:cNvSpPr>
            <p:nvPr/>
          </p:nvSpPr>
          <p:spPr bwMode="auto">
            <a:xfrm>
              <a:off x="-7518400" y="2922588"/>
              <a:ext cx="2428875" cy="2428875"/>
            </a:xfrm>
            <a:custGeom>
              <a:avLst/>
              <a:gdLst>
                <a:gd name="T0" fmla="*/ 766 w 1530"/>
                <a:gd name="T1" fmla="*/ 1530 h 1530"/>
                <a:gd name="T2" fmla="*/ 0 w 1530"/>
                <a:gd name="T3" fmla="*/ 766 h 1530"/>
                <a:gd name="T4" fmla="*/ 766 w 1530"/>
                <a:gd name="T5" fmla="*/ 0 h 1530"/>
                <a:gd name="T6" fmla="*/ 1530 w 1530"/>
                <a:gd name="T7" fmla="*/ 766 h 1530"/>
                <a:gd name="T8" fmla="*/ 766 w 1530"/>
                <a:gd name="T9" fmla="*/ 1530 h 1530"/>
              </a:gdLst>
              <a:ahLst/>
              <a:cxnLst>
                <a:cxn ang="0">
                  <a:pos x="T0" y="T1"/>
                </a:cxn>
                <a:cxn ang="0">
                  <a:pos x="T2" y="T3"/>
                </a:cxn>
                <a:cxn ang="0">
                  <a:pos x="T4" y="T5"/>
                </a:cxn>
                <a:cxn ang="0">
                  <a:pos x="T6" y="T7"/>
                </a:cxn>
                <a:cxn ang="0">
                  <a:pos x="T8" y="T9"/>
                </a:cxn>
              </a:cxnLst>
              <a:rect l="0" t="0" r="r" b="b"/>
              <a:pathLst>
                <a:path w="1530" h="1530">
                  <a:moveTo>
                    <a:pt x="766" y="1530"/>
                  </a:moveTo>
                  <a:lnTo>
                    <a:pt x="0" y="766"/>
                  </a:lnTo>
                  <a:lnTo>
                    <a:pt x="766" y="0"/>
                  </a:lnTo>
                  <a:lnTo>
                    <a:pt x="1530" y="766"/>
                  </a:lnTo>
                  <a:lnTo>
                    <a:pt x="766" y="1530"/>
                  </a:lnTo>
                  <a:close/>
                </a:path>
              </a:pathLst>
            </a:custGeom>
            <a:solidFill>
              <a:srgbClr val="5E8AC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3" name="Freeform 19">
              <a:extLst>
                <a:ext uri="{FF2B5EF4-FFF2-40B4-BE49-F238E27FC236}">
                  <a16:creationId xmlns="" xmlns:a16="http://schemas.microsoft.com/office/drawing/2014/main" id="{FF8B6272-7357-4EE0-8AFD-546C34C0662A}"/>
                </a:ext>
              </a:extLst>
            </p:cNvPr>
            <p:cNvSpPr>
              <a:spLocks/>
            </p:cNvSpPr>
            <p:nvPr/>
          </p:nvSpPr>
          <p:spPr bwMode="auto">
            <a:xfrm>
              <a:off x="-7518400" y="2922588"/>
              <a:ext cx="2428875" cy="2428875"/>
            </a:xfrm>
            <a:custGeom>
              <a:avLst/>
              <a:gdLst>
                <a:gd name="T0" fmla="*/ 766 w 1530"/>
                <a:gd name="T1" fmla="*/ 1530 h 1530"/>
                <a:gd name="T2" fmla="*/ 0 w 1530"/>
                <a:gd name="T3" fmla="*/ 766 h 1530"/>
                <a:gd name="T4" fmla="*/ 766 w 1530"/>
                <a:gd name="T5" fmla="*/ 0 h 1530"/>
                <a:gd name="T6" fmla="*/ 1530 w 1530"/>
                <a:gd name="T7" fmla="*/ 766 h 1530"/>
                <a:gd name="T8" fmla="*/ 766 w 1530"/>
                <a:gd name="T9" fmla="*/ 1530 h 1530"/>
              </a:gdLst>
              <a:ahLst/>
              <a:cxnLst>
                <a:cxn ang="0">
                  <a:pos x="T0" y="T1"/>
                </a:cxn>
                <a:cxn ang="0">
                  <a:pos x="T2" y="T3"/>
                </a:cxn>
                <a:cxn ang="0">
                  <a:pos x="T4" y="T5"/>
                </a:cxn>
                <a:cxn ang="0">
                  <a:pos x="T6" y="T7"/>
                </a:cxn>
                <a:cxn ang="0">
                  <a:pos x="T8" y="T9"/>
                </a:cxn>
              </a:cxnLst>
              <a:rect l="0" t="0" r="r" b="b"/>
              <a:pathLst>
                <a:path w="1530" h="1530">
                  <a:moveTo>
                    <a:pt x="766" y="1530"/>
                  </a:moveTo>
                  <a:lnTo>
                    <a:pt x="0" y="766"/>
                  </a:lnTo>
                  <a:lnTo>
                    <a:pt x="766" y="0"/>
                  </a:lnTo>
                  <a:lnTo>
                    <a:pt x="1530" y="766"/>
                  </a:lnTo>
                  <a:lnTo>
                    <a:pt x="766" y="15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4" name="Freeform 20">
              <a:extLst>
                <a:ext uri="{FF2B5EF4-FFF2-40B4-BE49-F238E27FC236}">
                  <a16:creationId xmlns="" xmlns:a16="http://schemas.microsoft.com/office/drawing/2014/main" id="{86C898CF-E981-41EB-AE95-90E75A7BBEDA}"/>
                </a:ext>
              </a:extLst>
            </p:cNvPr>
            <p:cNvSpPr>
              <a:spLocks/>
            </p:cNvSpPr>
            <p:nvPr/>
          </p:nvSpPr>
          <p:spPr bwMode="auto">
            <a:xfrm>
              <a:off x="-8045450" y="560388"/>
              <a:ext cx="3217863" cy="3221038"/>
            </a:xfrm>
            <a:custGeom>
              <a:avLst/>
              <a:gdLst>
                <a:gd name="T0" fmla="*/ 1014 w 2027"/>
                <a:gd name="T1" fmla="*/ 2029 h 2029"/>
                <a:gd name="T2" fmla="*/ 0 w 2027"/>
                <a:gd name="T3" fmla="*/ 1014 h 2029"/>
                <a:gd name="T4" fmla="*/ 1014 w 2027"/>
                <a:gd name="T5" fmla="*/ 0 h 2029"/>
                <a:gd name="T6" fmla="*/ 2027 w 2027"/>
                <a:gd name="T7" fmla="*/ 1014 h 2029"/>
                <a:gd name="T8" fmla="*/ 1014 w 2027"/>
                <a:gd name="T9" fmla="*/ 2029 h 2029"/>
              </a:gdLst>
              <a:ahLst/>
              <a:cxnLst>
                <a:cxn ang="0">
                  <a:pos x="T0" y="T1"/>
                </a:cxn>
                <a:cxn ang="0">
                  <a:pos x="T2" y="T3"/>
                </a:cxn>
                <a:cxn ang="0">
                  <a:pos x="T4" y="T5"/>
                </a:cxn>
                <a:cxn ang="0">
                  <a:pos x="T6" y="T7"/>
                </a:cxn>
                <a:cxn ang="0">
                  <a:pos x="T8" y="T9"/>
                </a:cxn>
              </a:cxnLst>
              <a:rect l="0" t="0" r="r" b="b"/>
              <a:pathLst>
                <a:path w="2027" h="2029">
                  <a:moveTo>
                    <a:pt x="1014" y="2029"/>
                  </a:moveTo>
                  <a:lnTo>
                    <a:pt x="0" y="1014"/>
                  </a:lnTo>
                  <a:lnTo>
                    <a:pt x="1014" y="0"/>
                  </a:lnTo>
                  <a:lnTo>
                    <a:pt x="2027" y="1014"/>
                  </a:lnTo>
                  <a:lnTo>
                    <a:pt x="1014" y="2029"/>
                  </a:lnTo>
                  <a:close/>
                </a:path>
              </a:pathLst>
            </a:custGeom>
            <a:solidFill>
              <a:srgbClr val="0084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5" name="Freeform 21">
              <a:extLst>
                <a:ext uri="{FF2B5EF4-FFF2-40B4-BE49-F238E27FC236}">
                  <a16:creationId xmlns="" xmlns:a16="http://schemas.microsoft.com/office/drawing/2014/main" id="{03336505-60A0-42B8-BCA9-30D809544835}"/>
                </a:ext>
              </a:extLst>
            </p:cNvPr>
            <p:cNvSpPr>
              <a:spLocks/>
            </p:cNvSpPr>
            <p:nvPr/>
          </p:nvSpPr>
          <p:spPr bwMode="auto">
            <a:xfrm>
              <a:off x="-8045450" y="560388"/>
              <a:ext cx="3217863" cy="3221038"/>
            </a:xfrm>
            <a:custGeom>
              <a:avLst/>
              <a:gdLst>
                <a:gd name="T0" fmla="*/ 1014 w 2027"/>
                <a:gd name="T1" fmla="*/ 2029 h 2029"/>
                <a:gd name="T2" fmla="*/ 0 w 2027"/>
                <a:gd name="T3" fmla="*/ 1014 h 2029"/>
                <a:gd name="T4" fmla="*/ 1014 w 2027"/>
                <a:gd name="T5" fmla="*/ 0 h 2029"/>
                <a:gd name="T6" fmla="*/ 2027 w 2027"/>
                <a:gd name="T7" fmla="*/ 1014 h 2029"/>
                <a:gd name="T8" fmla="*/ 1014 w 2027"/>
                <a:gd name="T9" fmla="*/ 2029 h 2029"/>
              </a:gdLst>
              <a:ahLst/>
              <a:cxnLst>
                <a:cxn ang="0">
                  <a:pos x="T0" y="T1"/>
                </a:cxn>
                <a:cxn ang="0">
                  <a:pos x="T2" y="T3"/>
                </a:cxn>
                <a:cxn ang="0">
                  <a:pos x="T4" y="T5"/>
                </a:cxn>
                <a:cxn ang="0">
                  <a:pos x="T6" y="T7"/>
                </a:cxn>
                <a:cxn ang="0">
                  <a:pos x="T8" y="T9"/>
                </a:cxn>
              </a:cxnLst>
              <a:rect l="0" t="0" r="r" b="b"/>
              <a:pathLst>
                <a:path w="2027" h="2029">
                  <a:moveTo>
                    <a:pt x="1014" y="2029"/>
                  </a:moveTo>
                  <a:lnTo>
                    <a:pt x="0" y="1014"/>
                  </a:lnTo>
                  <a:lnTo>
                    <a:pt x="1014" y="0"/>
                  </a:lnTo>
                  <a:lnTo>
                    <a:pt x="2027" y="1014"/>
                  </a:lnTo>
                  <a:lnTo>
                    <a:pt x="1014" y="20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6" name="Freeform 22">
              <a:extLst>
                <a:ext uri="{FF2B5EF4-FFF2-40B4-BE49-F238E27FC236}">
                  <a16:creationId xmlns="" xmlns:a16="http://schemas.microsoft.com/office/drawing/2014/main" id="{3C33FA0D-D4D8-42E7-8F8A-E95A08BB8EFA}"/>
                </a:ext>
              </a:extLst>
            </p:cNvPr>
            <p:cNvSpPr>
              <a:spLocks/>
            </p:cNvSpPr>
            <p:nvPr/>
          </p:nvSpPr>
          <p:spPr bwMode="auto">
            <a:xfrm>
              <a:off x="-6323013" y="2055813"/>
              <a:ext cx="1693863" cy="1693863"/>
            </a:xfrm>
            <a:custGeom>
              <a:avLst/>
              <a:gdLst>
                <a:gd name="T0" fmla="*/ 534 w 1067"/>
                <a:gd name="T1" fmla="*/ 1067 h 1067"/>
                <a:gd name="T2" fmla="*/ 0 w 1067"/>
                <a:gd name="T3" fmla="*/ 533 h 1067"/>
                <a:gd name="T4" fmla="*/ 534 w 1067"/>
                <a:gd name="T5" fmla="*/ 0 h 1067"/>
                <a:gd name="T6" fmla="*/ 1067 w 1067"/>
                <a:gd name="T7" fmla="*/ 533 h 1067"/>
                <a:gd name="T8" fmla="*/ 534 w 1067"/>
                <a:gd name="T9" fmla="*/ 1067 h 1067"/>
              </a:gdLst>
              <a:ahLst/>
              <a:cxnLst>
                <a:cxn ang="0">
                  <a:pos x="T0" y="T1"/>
                </a:cxn>
                <a:cxn ang="0">
                  <a:pos x="T2" y="T3"/>
                </a:cxn>
                <a:cxn ang="0">
                  <a:pos x="T4" y="T5"/>
                </a:cxn>
                <a:cxn ang="0">
                  <a:pos x="T6" y="T7"/>
                </a:cxn>
                <a:cxn ang="0">
                  <a:pos x="T8" y="T9"/>
                </a:cxn>
              </a:cxnLst>
              <a:rect l="0" t="0" r="r" b="b"/>
              <a:pathLst>
                <a:path w="1067" h="1067">
                  <a:moveTo>
                    <a:pt x="534" y="1067"/>
                  </a:moveTo>
                  <a:lnTo>
                    <a:pt x="0" y="533"/>
                  </a:lnTo>
                  <a:lnTo>
                    <a:pt x="534" y="0"/>
                  </a:lnTo>
                  <a:lnTo>
                    <a:pt x="1067" y="533"/>
                  </a:lnTo>
                  <a:lnTo>
                    <a:pt x="534" y="1067"/>
                  </a:lnTo>
                  <a:close/>
                </a:path>
              </a:pathLst>
            </a:custGeom>
            <a:solidFill>
              <a:srgbClr val="7AC4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7" name="Freeform 23">
              <a:extLst>
                <a:ext uri="{FF2B5EF4-FFF2-40B4-BE49-F238E27FC236}">
                  <a16:creationId xmlns="" xmlns:a16="http://schemas.microsoft.com/office/drawing/2014/main" id="{B1ED5FD6-F923-441A-AC45-A7867C212668}"/>
                </a:ext>
              </a:extLst>
            </p:cNvPr>
            <p:cNvSpPr>
              <a:spLocks/>
            </p:cNvSpPr>
            <p:nvPr/>
          </p:nvSpPr>
          <p:spPr bwMode="auto">
            <a:xfrm>
              <a:off x="-6323013" y="2055813"/>
              <a:ext cx="1693863" cy="1693863"/>
            </a:xfrm>
            <a:custGeom>
              <a:avLst/>
              <a:gdLst>
                <a:gd name="T0" fmla="*/ 534 w 1067"/>
                <a:gd name="T1" fmla="*/ 1067 h 1067"/>
                <a:gd name="T2" fmla="*/ 0 w 1067"/>
                <a:gd name="T3" fmla="*/ 533 h 1067"/>
                <a:gd name="T4" fmla="*/ 534 w 1067"/>
                <a:gd name="T5" fmla="*/ 0 h 1067"/>
                <a:gd name="T6" fmla="*/ 1067 w 1067"/>
                <a:gd name="T7" fmla="*/ 533 h 1067"/>
                <a:gd name="T8" fmla="*/ 534 w 1067"/>
                <a:gd name="T9" fmla="*/ 1067 h 1067"/>
              </a:gdLst>
              <a:ahLst/>
              <a:cxnLst>
                <a:cxn ang="0">
                  <a:pos x="T0" y="T1"/>
                </a:cxn>
                <a:cxn ang="0">
                  <a:pos x="T2" y="T3"/>
                </a:cxn>
                <a:cxn ang="0">
                  <a:pos x="T4" y="T5"/>
                </a:cxn>
                <a:cxn ang="0">
                  <a:pos x="T6" y="T7"/>
                </a:cxn>
                <a:cxn ang="0">
                  <a:pos x="T8" y="T9"/>
                </a:cxn>
              </a:cxnLst>
              <a:rect l="0" t="0" r="r" b="b"/>
              <a:pathLst>
                <a:path w="1067" h="1067">
                  <a:moveTo>
                    <a:pt x="534" y="1067"/>
                  </a:moveTo>
                  <a:lnTo>
                    <a:pt x="0" y="533"/>
                  </a:lnTo>
                  <a:lnTo>
                    <a:pt x="534" y="0"/>
                  </a:lnTo>
                  <a:lnTo>
                    <a:pt x="1067" y="533"/>
                  </a:lnTo>
                  <a:lnTo>
                    <a:pt x="534" y="106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28" name="Freeform 24">
              <a:extLst>
                <a:ext uri="{FF2B5EF4-FFF2-40B4-BE49-F238E27FC236}">
                  <a16:creationId xmlns="" xmlns:a16="http://schemas.microsoft.com/office/drawing/2014/main" id="{B10507E6-6B0B-42F4-A4CE-5A32DB2DBB07}"/>
                </a:ext>
              </a:extLst>
            </p:cNvPr>
            <p:cNvSpPr>
              <a:spLocks/>
            </p:cNvSpPr>
            <p:nvPr/>
          </p:nvSpPr>
          <p:spPr bwMode="auto">
            <a:xfrm>
              <a:off x="-10672763" y="1017588"/>
              <a:ext cx="4219575" cy="4219575"/>
            </a:xfrm>
            <a:custGeom>
              <a:avLst/>
              <a:gdLst>
                <a:gd name="T0" fmla="*/ 1329 w 2658"/>
                <a:gd name="T1" fmla="*/ 2658 h 2658"/>
                <a:gd name="T2" fmla="*/ 0 w 2658"/>
                <a:gd name="T3" fmla="*/ 1328 h 2658"/>
                <a:gd name="T4" fmla="*/ 1329 w 2658"/>
                <a:gd name="T5" fmla="*/ 0 h 2658"/>
                <a:gd name="T6" fmla="*/ 2658 w 2658"/>
                <a:gd name="T7" fmla="*/ 1328 h 2658"/>
                <a:gd name="T8" fmla="*/ 1329 w 2658"/>
                <a:gd name="T9" fmla="*/ 2658 h 2658"/>
              </a:gdLst>
              <a:ahLst/>
              <a:cxnLst>
                <a:cxn ang="0">
                  <a:pos x="T0" y="T1"/>
                </a:cxn>
                <a:cxn ang="0">
                  <a:pos x="T2" y="T3"/>
                </a:cxn>
                <a:cxn ang="0">
                  <a:pos x="T4" y="T5"/>
                </a:cxn>
                <a:cxn ang="0">
                  <a:pos x="T6" y="T7"/>
                </a:cxn>
                <a:cxn ang="0">
                  <a:pos x="T8" y="T9"/>
                </a:cxn>
              </a:cxnLst>
              <a:rect l="0" t="0" r="r" b="b"/>
              <a:pathLst>
                <a:path w="2658" h="2658">
                  <a:moveTo>
                    <a:pt x="1329" y="2658"/>
                  </a:moveTo>
                  <a:lnTo>
                    <a:pt x="0" y="1328"/>
                  </a:lnTo>
                  <a:lnTo>
                    <a:pt x="1329" y="0"/>
                  </a:lnTo>
                  <a:lnTo>
                    <a:pt x="2658" y="1328"/>
                  </a:lnTo>
                  <a:lnTo>
                    <a:pt x="1329" y="2658"/>
                  </a:lnTo>
                  <a:close/>
                </a:path>
              </a:pathLst>
            </a:custGeom>
            <a:solidFill>
              <a:srgbClr val="632A81"/>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29" name="Freeform 25">
              <a:extLst>
                <a:ext uri="{FF2B5EF4-FFF2-40B4-BE49-F238E27FC236}">
                  <a16:creationId xmlns="" xmlns:a16="http://schemas.microsoft.com/office/drawing/2014/main" id="{A8167BF5-0C23-4E9F-B751-C95C6E91C133}"/>
                </a:ext>
              </a:extLst>
            </p:cNvPr>
            <p:cNvSpPr>
              <a:spLocks/>
            </p:cNvSpPr>
            <p:nvPr/>
          </p:nvSpPr>
          <p:spPr bwMode="auto">
            <a:xfrm>
              <a:off x="-10672763" y="1017588"/>
              <a:ext cx="4219575" cy="4219575"/>
            </a:xfrm>
            <a:custGeom>
              <a:avLst/>
              <a:gdLst>
                <a:gd name="T0" fmla="*/ 1329 w 2658"/>
                <a:gd name="T1" fmla="*/ 2658 h 2658"/>
                <a:gd name="T2" fmla="*/ 0 w 2658"/>
                <a:gd name="T3" fmla="*/ 1328 h 2658"/>
                <a:gd name="T4" fmla="*/ 1329 w 2658"/>
                <a:gd name="T5" fmla="*/ 0 h 2658"/>
                <a:gd name="T6" fmla="*/ 2658 w 2658"/>
                <a:gd name="T7" fmla="*/ 1328 h 2658"/>
                <a:gd name="T8" fmla="*/ 1329 w 2658"/>
                <a:gd name="T9" fmla="*/ 2658 h 2658"/>
              </a:gdLst>
              <a:ahLst/>
              <a:cxnLst>
                <a:cxn ang="0">
                  <a:pos x="T0" y="T1"/>
                </a:cxn>
                <a:cxn ang="0">
                  <a:pos x="T2" y="T3"/>
                </a:cxn>
                <a:cxn ang="0">
                  <a:pos x="T4" y="T5"/>
                </a:cxn>
                <a:cxn ang="0">
                  <a:pos x="T6" y="T7"/>
                </a:cxn>
                <a:cxn ang="0">
                  <a:pos x="T8" y="T9"/>
                </a:cxn>
              </a:cxnLst>
              <a:rect l="0" t="0" r="r" b="b"/>
              <a:pathLst>
                <a:path w="2658" h="2658">
                  <a:moveTo>
                    <a:pt x="1329" y="2658"/>
                  </a:moveTo>
                  <a:lnTo>
                    <a:pt x="0" y="1328"/>
                  </a:lnTo>
                  <a:lnTo>
                    <a:pt x="1329" y="0"/>
                  </a:lnTo>
                  <a:lnTo>
                    <a:pt x="2658" y="1328"/>
                  </a:lnTo>
                  <a:lnTo>
                    <a:pt x="1329" y="265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0" name="Freeform 26">
              <a:extLst>
                <a:ext uri="{FF2B5EF4-FFF2-40B4-BE49-F238E27FC236}">
                  <a16:creationId xmlns="" xmlns:a16="http://schemas.microsoft.com/office/drawing/2014/main" id="{6A12FF49-270A-4E92-8E6B-0D316A3209FD}"/>
                </a:ext>
              </a:extLst>
            </p:cNvPr>
            <p:cNvSpPr>
              <a:spLocks/>
            </p:cNvSpPr>
            <p:nvPr/>
          </p:nvSpPr>
          <p:spPr bwMode="auto">
            <a:xfrm>
              <a:off x="-2098675" y="2724150"/>
              <a:ext cx="485775" cy="485775"/>
            </a:xfrm>
            <a:custGeom>
              <a:avLst/>
              <a:gdLst>
                <a:gd name="T0" fmla="*/ 153 w 306"/>
                <a:gd name="T1" fmla="*/ 306 h 306"/>
                <a:gd name="T2" fmla="*/ 0 w 306"/>
                <a:gd name="T3" fmla="*/ 153 h 306"/>
                <a:gd name="T4" fmla="*/ 153 w 306"/>
                <a:gd name="T5" fmla="*/ 0 h 306"/>
                <a:gd name="T6" fmla="*/ 306 w 306"/>
                <a:gd name="T7" fmla="*/ 153 h 306"/>
                <a:gd name="T8" fmla="*/ 153 w 306"/>
                <a:gd name="T9" fmla="*/ 306 h 306"/>
              </a:gdLst>
              <a:ahLst/>
              <a:cxnLst>
                <a:cxn ang="0">
                  <a:pos x="T0" y="T1"/>
                </a:cxn>
                <a:cxn ang="0">
                  <a:pos x="T2" y="T3"/>
                </a:cxn>
                <a:cxn ang="0">
                  <a:pos x="T4" y="T5"/>
                </a:cxn>
                <a:cxn ang="0">
                  <a:pos x="T6" y="T7"/>
                </a:cxn>
                <a:cxn ang="0">
                  <a:pos x="T8" y="T9"/>
                </a:cxn>
              </a:cxnLst>
              <a:rect l="0" t="0" r="r" b="b"/>
              <a:pathLst>
                <a:path w="306" h="306">
                  <a:moveTo>
                    <a:pt x="153" y="306"/>
                  </a:moveTo>
                  <a:lnTo>
                    <a:pt x="0" y="153"/>
                  </a:lnTo>
                  <a:lnTo>
                    <a:pt x="153" y="0"/>
                  </a:lnTo>
                  <a:lnTo>
                    <a:pt x="306" y="153"/>
                  </a:lnTo>
                  <a:lnTo>
                    <a:pt x="153" y="306"/>
                  </a:lnTo>
                  <a:close/>
                </a:path>
              </a:pathLst>
            </a:custGeom>
            <a:solidFill>
              <a:srgbClr val="DF411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1" name="Freeform 27">
              <a:extLst>
                <a:ext uri="{FF2B5EF4-FFF2-40B4-BE49-F238E27FC236}">
                  <a16:creationId xmlns="" xmlns:a16="http://schemas.microsoft.com/office/drawing/2014/main" id="{9F904B39-0C6C-49E1-8145-59DEC3E06CEE}"/>
                </a:ext>
              </a:extLst>
            </p:cNvPr>
            <p:cNvSpPr>
              <a:spLocks/>
            </p:cNvSpPr>
            <p:nvPr/>
          </p:nvSpPr>
          <p:spPr bwMode="auto">
            <a:xfrm>
              <a:off x="-4538663" y="1520825"/>
              <a:ext cx="869950" cy="871538"/>
            </a:xfrm>
            <a:custGeom>
              <a:avLst/>
              <a:gdLst>
                <a:gd name="T0" fmla="*/ 275 w 548"/>
                <a:gd name="T1" fmla="*/ 549 h 549"/>
                <a:gd name="T2" fmla="*/ 0 w 548"/>
                <a:gd name="T3" fmla="*/ 274 h 549"/>
                <a:gd name="T4" fmla="*/ 275 w 548"/>
                <a:gd name="T5" fmla="*/ 0 h 549"/>
                <a:gd name="T6" fmla="*/ 548 w 548"/>
                <a:gd name="T7" fmla="*/ 274 h 549"/>
                <a:gd name="T8" fmla="*/ 275 w 548"/>
                <a:gd name="T9" fmla="*/ 549 h 549"/>
              </a:gdLst>
              <a:ahLst/>
              <a:cxnLst>
                <a:cxn ang="0">
                  <a:pos x="T0" y="T1"/>
                </a:cxn>
                <a:cxn ang="0">
                  <a:pos x="T2" y="T3"/>
                </a:cxn>
                <a:cxn ang="0">
                  <a:pos x="T4" y="T5"/>
                </a:cxn>
                <a:cxn ang="0">
                  <a:pos x="T6" y="T7"/>
                </a:cxn>
                <a:cxn ang="0">
                  <a:pos x="T8" y="T9"/>
                </a:cxn>
              </a:cxnLst>
              <a:rect l="0" t="0" r="r" b="b"/>
              <a:pathLst>
                <a:path w="548" h="549">
                  <a:moveTo>
                    <a:pt x="275" y="549"/>
                  </a:moveTo>
                  <a:lnTo>
                    <a:pt x="0" y="274"/>
                  </a:lnTo>
                  <a:lnTo>
                    <a:pt x="275" y="0"/>
                  </a:lnTo>
                  <a:lnTo>
                    <a:pt x="548" y="274"/>
                  </a:lnTo>
                  <a:lnTo>
                    <a:pt x="275" y="549"/>
                  </a:lnTo>
                  <a:close/>
                </a:path>
              </a:pathLst>
            </a:custGeom>
            <a:solidFill>
              <a:srgbClr val="7AC4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2" name="Freeform 28">
              <a:extLst>
                <a:ext uri="{FF2B5EF4-FFF2-40B4-BE49-F238E27FC236}">
                  <a16:creationId xmlns="" xmlns:a16="http://schemas.microsoft.com/office/drawing/2014/main" id="{C7E54DC6-CBB0-45C1-97EF-58C3E6FE9B75}"/>
                </a:ext>
              </a:extLst>
            </p:cNvPr>
            <p:cNvSpPr>
              <a:spLocks/>
            </p:cNvSpPr>
            <p:nvPr/>
          </p:nvSpPr>
          <p:spPr bwMode="auto">
            <a:xfrm>
              <a:off x="-5467350" y="2444750"/>
              <a:ext cx="1771650" cy="1768475"/>
            </a:xfrm>
            <a:custGeom>
              <a:avLst/>
              <a:gdLst>
                <a:gd name="T0" fmla="*/ 557 w 1116"/>
                <a:gd name="T1" fmla="*/ 1114 h 1114"/>
                <a:gd name="T2" fmla="*/ 0 w 1116"/>
                <a:gd name="T3" fmla="*/ 557 h 1114"/>
                <a:gd name="T4" fmla="*/ 557 w 1116"/>
                <a:gd name="T5" fmla="*/ 0 h 1114"/>
                <a:gd name="T6" fmla="*/ 1116 w 1116"/>
                <a:gd name="T7" fmla="*/ 557 h 1114"/>
                <a:gd name="T8" fmla="*/ 557 w 1116"/>
                <a:gd name="T9" fmla="*/ 1114 h 1114"/>
              </a:gdLst>
              <a:ahLst/>
              <a:cxnLst>
                <a:cxn ang="0">
                  <a:pos x="T0" y="T1"/>
                </a:cxn>
                <a:cxn ang="0">
                  <a:pos x="T2" y="T3"/>
                </a:cxn>
                <a:cxn ang="0">
                  <a:pos x="T4" y="T5"/>
                </a:cxn>
                <a:cxn ang="0">
                  <a:pos x="T6" y="T7"/>
                </a:cxn>
                <a:cxn ang="0">
                  <a:pos x="T8" y="T9"/>
                </a:cxn>
              </a:cxnLst>
              <a:rect l="0" t="0" r="r" b="b"/>
              <a:pathLst>
                <a:path w="1116" h="1114">
                  <a:moveTo>
                    <a:pt x="557" y="1114"/>
                  </a:moveTo>
                  <a:lnTo>
                    <a:pt x="0" y="557"/>
                  </a:lnTo>
                  <a:lnTo>
                    <a:pt x="557" y="0"/>
                  </a:lnTo>
                  <a:lnTo>
                    <a:pt x="1116" y="557"/>
                  </a:lnTo>
                  <a:lnTo>
                    <a:pt x="557" y="1114"/>
                  </a:lnTo>
                  <a:close/>
                </a:path>
              </a:pathLst>
            </a:custGeom>
            <a:solidFill>
              <a:srgbClr val="0084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3" name="Freeform 29">
              <a:extLst>
                <a:ext uri="{FF2B5EF4-FFF2-40B4-BE49-F238E27FC236}">
                  <a16:creationId xmlns="" xmlns:a16="http://schemas.microsoft.com/office/drawing/2014/main" id="{05CE3FF5-A45E-41F9-B6E1-6D1F0865B133}"/>
                </a:ext>
              </a:extLst>
            </p:cNvPr>
            <p:cNvSpPr>
              <a:spLocks/>
            </p:cNvSpPr>
            <p:nvPr/>
          </p:nvSpPr>
          <p:spPr bwMode="auto">
            <a:xfrm>
              <a:off x="-5467350" y="2444750"/>
              <a:ext cx="1771650" cy="1768475"/>
            </a:xfrm>
            <a:custGeom>
              <a:avLst/>
              <a:gdLst>
                <a:gd name="T0" fmla="*/ 557 w 1116"/>
                <a:gd name="T1" fmla="*/ 1114 h 1114"/>
                <a:gd name="T2" fmla="*/ 0 w 1116"/>
                <a:gd name="T3" fmla="*/ 557 h 1114"/>
                <a:gd name="T4" fmla="*/ 557 w 1116"/>
                <a:gd name="T5" fmla="*/ 0 h 1114"/>
                <a:gd name="T6" fmla="*/ 1116 w 1116"/>
                <a:gd name="T7" fmla="*/ 557 h 1114"/>
                <a:gd name="T8" fmla="*/ 557 w 1116"/>
                <a:gd name="T9" fmla="*/ 1114 h 1114"/>
              </a:gdLst>
              <a:ahLst/>
              <a:cxnLst>
                <a:cxn ang="0">
                  <a:pos x="T0" y="T1"/>
                </a:cxn>
                <a:cxn ang="0">
                  <a:pos x="T2" y="T3"/>
                </a:cxn>
                <a:cxn ang="0">
                  <a:pos x="T4" y="T5"/>
                </a:cxn>
                <a:cxn ang="0">
                  <a:pos x="T6" y="T7"/>
                </a:cxn>
                <a:cxn ang="0">
                  <a:pos x="T8" y="T9"/>
                </a:cxn>
              </a:cxnLst>
              <a:rect l="0" t="0" r="r" b="b"/>
              <a:pathLst>
                <a:path w="1116" h="1114">
                  <a:moveTo>
                    <a:pt x="557" y="1114"/>
                  </a:moveTo>
                  <a:lnTo>
                    <a:pt x="0" y="557"/>
                  </a:lnTo>
                  <a:lnTo>
                    <a:pt x="557" y="0"/>
                  </a:lnTo>
                  <a:lnTo>
                    <a:pt x="1116" y="557"/>
                  </a:lnTo>
                  <a:lnTo>
                    <a:pt x="557" y="111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4" name="Freeform 30">
              <a:extLst>
                <a:ext uri="{FF2B5EF4-FFF2-40B4-BE49-F238E27FC236}">
                  <a16:creationId xmlns="" xmlns:a16="http://schemas.microsoft.com/office/drawing/2014/main" id="{AE4B7A15-070E-4B08-93E5-BFA80F741F3D}"/>
                </a:ext>
              </a:extLst>
            </p:cNvPr>
            <p:cNvSpPr>
              <a:spLocks/>
            </p:cNvSpPr>
            <p:nvPr/>
          </p:nvSpPr>
          <p:spPr bwMode="auto">
            <a:xfrm>
              <a:off x="-13252450" y="2036763"/>
              <a:ext cx="1531938" cy="1531938"/>
            </a:xfrm>
            <a:custGeom>
              <a:avLst/>
              <a:gdLst>
                <a:gd name="T0" fmla="*/ 482 w 965"/>
                <a:gd name="T1" fmla="*/ 965 h 965"/>
                <a:gd name="T2" fmla="*/ 0 w 965"/>
                <a:gd name="T3" fmla="*/ 484 h 965"/>
                <a:gd name="T4" fmla="*/ 482 w 965"/>
                <a:gd name="T5" fmla="*/ 0 h 965"/>
                <a:gd name="T6" fmla="*/ 965 w 965"/>
                <a:gd name="T7" fmla="*/ 484 h 965"/>
                <a:gd name="T8" fmla="*/ 482 w 965"/>
                <a:gd name="T9" fmla="*/ 965 h 965"/>
              </a:gdLst>
              <a:ahLst/>
              <a:cxnLst>
                <a:cxn ang="0">
                  <a:pos x="T0" y="T1"/>
                </a:cxn>
                <a:cxn ang="0">
                  <a:pos x="T2" y="T3"/>
                </a:cxn>
                <a:cxn ang="0">
                  <a:pos x="T4" y="T5"/>
                </a:cxn>
                <a:cxn ang="0">
                  <a:pos x="T6" y="T7"/>
                </a:cxn>
                <a:cxn ang="0">
                  <a:pos x="T8" y="T9"/>
                </a:cxn>
              </a:cxnLst>
              <a:rect l="0" t="0" r="r" b="b"/>
              <a:pathLst>
                <a:path w="965" h="965">
                  <a:moveTo>
                    <a:pt x="482" y="965"/>
                  </a:moveTo>
                  <a:lnTo>
                    <a:pt x="0" y="484"/>
                  </a:lnTo>
                  <a:lnTo>
                    <a:pt x="482" y="0"/>
                  </a:lnTo>
                  <a:lnTo>
                    <a:pt x="965" y="484"/>
                  </a:lnTo>
                  <a:lnTo>
                    <a:pt x="482" y="965"/>
                  </a:lnTo>
                  <a:close/>
                </a:path>
              </a:pathLst>
            </a:custGeom>
            <a:solidFill>
              <a:srgbClr val="632A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5" name="Freeform 31">
              <a:extLst>
                <a:ext uri="{FF2B5EF4-FFF2-40B4-BE49-F238E27FC236}">
                  <a16:creationId xmlns="" xmlns:a16="http://schemas.microsoft.com/office/drawing/2014/main" id="{F1CD1B70-15E6-4482-BB62-59B7E8ABE59C}"/>
                </a:ext>
              </a:extLst>
            </p:cNvPr>
            <p:cNvSpPr>
              <a:spLocks/>
            </p:cNvSpPr>
            <p:nvPr/>
          </p:nvSpPr>
          <p:spPr bwMode="auto">
            <a:xfrm>
              <a:off x="-11539538" y="3243263"/>
              <a:ext cx="485775" cy="485775"/>
            </a:xfrm>
            <a:custGeom>
              <a:avLst/>
              <a:gdLst>
                <a:gd name="T0" fmla="*/ 153 w 306"/>
                <a:gd name="T1" fmla="*/ 306 h 306"/>
                <a:gd name="T2" fmla="*/ 0 w 306"/>
                <a:gd name="T3" fmla="*/ 153 h 306"/>
                <a:gd name="T4" fmla="*/ 153 w 306"/>
                <a:gd name="T5" fmla="*/ 0 h 306"/>
                <a:gd name="T6" fmla="*/ 306 w 306"/>
                <a:gd name="T7" fmla="*/ 153 h 306"/>
                <a:gd name="T8" fmla="*/ 153 w 306"/>
                <a:gd name="T9" fmla="*/ 306 h 306"/>
              </a:gdLst>
              <a:ahLst/>
              <a:cxnLst>
                <a:cxn ang="0">
                  <a:pos x="T0" y="T1"/>
                </a:cxn>
                <a:cxn ang="0">
                  <a:pos x="T2" y="T3"/>
                </a:cxn>
                <a:cxn ang="0">
                  <a:pos x="T4" y="T5"/>
                </a:cxn>
                <a:cxn ang="0">
                  <a:pos x="T6" y="T7"/>
                </a:cxn>
                <a:cxn ang="0">
                  <a:pos x="T8" y="T9"/>
                </a:cxn>
              </a:cxnLst>
              <a:rect l="0" t="0" r="r" b="b"/>
              <a:pathLst>
                <a:path w="306" h="306">
                  <a:moveTo>
                    <a:pt x="153" y="306"/>
                  </a:moveTo>
                  <a:lnTo>
                    <a:pt x="0" y="153"/>
                  </a:lnTo>
                  <a:lnTo>
                    <a:pt x="153" y="0"/>
                  </a:lnTo>
                  <a:lnTo>
                    <a:pt x="306" y="153"/>
                  </a:lnTo>
                  <a:lnTo>
                    <a:pt x="153" y="306"/>
                  </a:lnTo>
                  <a:close/>
                </a:path>
              </a:pathLst>
            </a:custGeom>
            <a:solidFill>
              <a:srgbClr val="0084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6" name="Freeform 32">
              <a:extLst>
                <a:ext uri="{FF2B5EF4-FFF2-40B4-BE49-F238E27FC236}">
                  <a16:creationId xmlns="" xmlns:a16="http://schemas.microsoft.com/office/drawing/2014/main" id="{394A6972-B78C-4B87-A3C6-0C5BBB1D5D9E}"/>
                </a:ext>
              </a:extLst>
            </p:cNvPr>
            <p:cNvSpPr>
              <a:spLocks/>
            </p:cNvSpPr>
            <p:nvPr/>
          </p:nvSpPr>
          <p:spPr bwMode="auto">
            <a:xfrm>
              <a:off x="-13804900" y="2947988"/>
              <a:ext cx="762000" cy="762000"/>
            </a:xfrm>
            <a:custGeom>
              <a:avLst/>
              <a:gdLst>
                <a:gd name="T0" fmla="*/ 240 w 480"/>
                <a:gd name="T1" fmla="*/ 480 h 480"/>
                <a:gd name="T2" fmla="*/ 0 w 480"/>
                <a:gd name="T3" fmla="*/ 240 h 480"/>
                <a:gd name="T4" fmla="*/ 240 w 480"/>
                <a:gd name="T5" fmla="*/ 0 h 480"/>
                <a:gd name="T6" fmla="*/ 480 w 480"/>
                <a:gd name="T7" fmla="*/ 240 h 480"/>
                <a:gd name="T8" fmla="*/ 240 w 480"/>
                <a:gd name="T9" fmla="*/ 480 h 480"/>
              </a:gdLst>
              <a:ahLst/>
              <a:cxnLst>
                <a:cxn ang="0">
                  <a:pos x="T0" y="T1"/>
                </a:cxn>
                <a:cxn ang="0">
                  <a:pos x="T2" y="T3"/>
                </a:cxn>
                <a:cxn ang="0">
                  <a:pos x="T4" y="T5"/>
                </a:cxn>
                <a:cxn ang="0">
                  <a:pos x="T6" y="T7"/>
                </a:cxn>
                <a:cxn ang="0">
                  <a:pos x="T8" y="T9"/>
                </a:cxn>
              </a:cxnLst>
              <a:rect l="0" t="0" r="r" b="b"/>
              <a:pathLst>
                <a:path w="480" h="480">
                  <a:moveTo>
                    <a:pt x="240" y="480"/>
                  </a:moveTo>
                  <a:lnTo>
                    <a:pt x="0" y="240"/>
                  </a:lnTo>
                  <a:lnTo>
                    <a:pt x="240" y="0"/>
                  </a:lnTo>
                  <a:lnTo>
                    <a:pt x="480" y="240"/>
                  </a:lnTo>
                  <a:lnTo>
                    <a:pt x="240" y="480"/>
                  </a:lnTo>
                  <a:close/>
                </a:path>
              </a:pathLst>
            </a:custGeom>
            <a:solidFill>
              <a:srgbClr val="FECD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7" name="Freeform 33">
              <a:extLst>
                <a:ext uri="{FF2B5EF4-FFF2-40B4-BE49-F238E27FC236}">
                  <a16:creationId xmlns="" xmlns:a16="http://schemas.microsoft.com/office/drawing/2014/main" id="{5EEF44F4-C891-4797-AC7C-A19478368D35}"/>
                </a:ext>
              </a:extLst>
            </p:cNvPr>
            <p:cNvSpPr>
              <a:spLocks noEditPoints="1"/>
            </p:cNvSpPr>
            <p:nvPr/>
          </p:nvSpPr>
          <p:spPr bwMode="auto">
            <a:xfrm>
              <a:off x="-13058775" y="2619375"/>
              <a:ext cx="114300" cy="114300"/>
            </a:xfrm>
            <a:custGeom>
              <a:avLst/>
              <a:gdLst>
                <a:gd name="T0" fmla="*/ 72 w 72"/>
                <a:gd name="T1" fmla="*/ 8 h 72"/>
                <a:gd name="T2" fmla="*/ 63 w 72"/>
                <a:gd name="T3" fmla="*/ 0 h 72"/>
                <a:gd name="T4" fmla="*/ 0 w 72"/>
                <a:gd name="T5" fmla="*/ 30 h 72"/>
                <a:gd name="T6" fmla="*/ 7 w 72"/>
                <a:gd name="T7" fmla="*/ 36 h 72"/>
                <a:gd name="T8" fmla="*/ 7 w 72"/>
                <a:gd name="T9" fmla="*/ 36 h 72"/>
                <a:gd name="T10" fmla="*/ 8 w 72"/>
                <a:gd name="T11" fmla="*/ 36 h 72"/>
                <a:gd name="T12" fmla="*/ 8 w 72"/>
                <a:gd name="T13" fmla="*/ 36 h 72"/>
                <a:gd name="T14" fmla="*/ 12 w 72"/>
                <a:gd name="T15" fmla="*/ 36 h 72"/>
                <a:gd name="T16" fmla="*/ 23 w 72"/>
                <a:gd name="T17" fmla="*/ 30 h 72"/>
                <a:gd name="T18" fmla="*/ 41 w 72"/>
                <a:gd name="T19" fmla="*/ 48 h 72"/>
                <a:gd name="T20" fmla="*/ 36 w 72"/>
                <a:gd name="T21" fmla="*/ 61 h 72"/>
                <a:gd name="T22" fmla="*/ 36 w 72"/>
                <a:gd name="T23" fmla="*/ 61 h 72"/>
                <a:gd name="T24" fmla="*/ 35 w 72"/>
                <a:gd name="T25" fmla="*/ 64 h 72"/>
                <a:gd name="T26" fmla="*/ 35 w 72"/>
                <a:gd name="T27" fmla="*/ 64 h 72"/>
                <a:gd name="T28" fmla="*/ 36 w 72"/>
                <a:gd name="T29" fmla="*/ 66 h 72"/>
                <a:gd name="T30" fmla="*/ 43 w 72"/>
                <a:gd name="T31" fmla="*/ 72 h 72"/>
                <a:gd name="T32" fmla="*/ 72 w 72"/>
                <a:gd name="T33" fmla="*/ 8 h 72"/>
                <a:gd name="T34" fmla="*/ 72 w 72"/>
                <a:gd name="T35" fmla="*/ 8 h 72"/>
                <a:gd name="T36" fmla="*/ 53 w 72"/>
                <a:gd name="T37" fmla="*/ 16 h 72"/>
                <a:gd name="T38" fmla="*/ 53 w 72"/>
                <a:gd name="T39" fmla="*/ 16 h 72"/>
                <a:gd name="T40" fmla="*/ 56 w 72"/>
                <a:gd name="T41" fmla="*/ 15 h 72"/>
                <a:gd name="T42" fmla="*/ 56 w 72"/>
                <a:gd name="T43" fmla="*/ 15 h 72"/>
                <a:gd name="T44" fmla="*/ 59 w 72"/>
                <a:gd name="T45" fmla="*/ 12 h 72"/>
                <a:gd name="T46" fmla="*/ 59 w 72"/>
                <a:gd name="T47" fmla="*/ 12 h 72"/>
                <a:gd name="T48" fmla="*/ 58 w 72"/>
                <a:gd name="T49" fmla="*/ 16 h 72"/>
                <a:gd name="T50" fmla="*/ 58 w 72"/>
                <a:gd name="T51" fmla="*/ 16 h 72"/>
                <a:gd name="T52" fmla="*/ 56 w 72"/>
                <a:gd name="T53" fmla="*/ 20 h 72"/>
                <a:gd name="T54" fmla="*/ 46 w 72"/>
                <a:gd name="T55" fmla="*/ 39 h 72"/>
                <a:gd name="T56" fmla="*/ 31 w 72"/>
                <a:gd name="T57" fmla="*/ 26 h 72"/>
                <a:gd name="T58" fmla="*/ 53 w 72"/>
                <a:gd name="T59" fmla="*/ 16 h 72"/>
                <a:gd name="T60" fmla="*/ 53 w 72"/>
                <a:gd name="T61"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72" y="8"/>
                  </a:moveTo>
                  <a:lnTo>
                    <a:pt x="63" y="0"/>
                  </a:lnTo>
                  <a:lnTo>
                    <a:pt x="0" y="30"/>
                  </a:lnTo>
                  <a:lnTo>
                    <a:pt x="7" y="36"/>
                  </a:lnTo>
                  <a:lnTo>
                    <a:pt x="7" y="36"/>
                  </a:lnTo>
                  <a:lnTo>
                    <a:pt x="8" y="36"/>
                  </a:lnTo>
                  <a:lnTo>
                    <a:pt x="8" y="36"/>
                  </a:lnTo>
                  <a:lnTo>
                    <a:pt x="12" y="36"/>
                  </a:lnTo>
                  <a:lnTo>
                    <a:pt x="23" y="30"/>
                  </a:lnTo>
                  <a:lnTo>
                    <a:pt x="41" y="48"/>
                  </a:lnTo>
                  <a:lnTo>
                    <a:pt x="36" y="61"/>
                  </a:lnTo>
                  <a:lnTo>
                    <a:pt x="36" y="61"/>
                  </a:lnTo>
                  <a:lnTo>
                    <a:pt x="35" y="64"/>
                  </a:lnTo>
                  <a:lnTo>
                    <a:pt x="35" y="64"/>
                  </a:lnTo>
                  <a:lnTo>
                    <a:pt x="36" y="66"/>
                  </a:lnTo>
                  <a:lnTo>
                    <a:pt x="43" y="72"/>
                  </a:lnTo>
                  <a:lnTo>
                    <a:pt x="72" y="8"/>
                  </a:lnTo>
                  <a:lnTo>
                    <a:pt x="72" y="8"/>
                  </a:lnTo>
                  <a:close/>
                  <a:moveTo>
                    <a:pt x="53" y="16"/>
                  </a:moveTo>
                  <a:lnTo>
                    <a:pt x="53" y="16"/>
                  </a:lnTo>
                  <a:lnTo>
                    <a:pt x="56" y="15"/>
                  </a:lnTo>
                  <a:lnTo>
                    <a:pt x="56" y="15"/>
                  </a:lnTo>
                  <a:lnTo>
                    <a:pt x="59" y="12"/>
                  </a:lnTo>
                  <a:lnTo>
                    <a:pt x="59" y="12"/>
                  </a:lnTo>
                  <a:lnTo>
                    <a:pt x="58" y="16"/>
                  </a:lnTo>
                  <a:lnTo>
                    <a:pt x="58" y="16"/>
                  </a:lnTo>
                  <a:lnTo>
                    <a:pt x="56" y="20"/>
                  </a:lnTo>
                  <a:lnTo>
                    <a:pt x="46" y="39"/>
                  </a:lnTo>
                  <a:lnTo>
                    <a:pt x="31" y="26"/>
                  </a:lnTo>
                  <a:lnTo>
                    <a:pt x="53" y="16"/>
                  </a:lnTo>
                  <a:lnTo>
                    <a:pt x="53"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8" name="Freeform 34">
              <a:extLst>
                <a:ext uri="{FF2B5EF4-FFF2-40B4-BE49-F238E27FC236}">
                  <a16:creationId xmlns="" xmlns:a16="http://schemas.microsoft.com/office/drawing/2014/main" id="{3C79C6DF-E780-454E-B190-F139EEB05F71}"/>
                </a:ext>
              </a:extLst>
            </p:cNvPr>
            <p:cNvSpPr>
              <a:spLocks/>
            </p:cNvSpPr>
            <p:nvPr/>
          </p:nvSpPr>
          <p:spPr bwMode="auto">
            <a:xfrm>
              <a:off x="-12974638" y="2655888"/>
              <a:ext cx="109538" cy="106363"/>
            </a:xfrm>
            <a:custGeom>
              <a:avLst/>
              <a:gdLst>
                <a:gd name="T0" fmla="*/ 34 w 69"/>
                <a:gd name="T1" fmla="*/ 0 h 67"/>
                <a:gd name="T2" fmla="*/ 26 w 69"/>
                <a:gd name="T3" fmla="*/ 7 h 67"/>
                <a:gd name="T4" fmla="*/ 39 w 69"/>
                <a:gd name="T5" fmla="*/ 20 h 67"/>
                <a:gd name="T6" fmla="*/ 0 w 69"/>
                <a:gd name="T7" fmla="*/ 59 h 67"/>
                <a:gd name="T8" fmla="*/ 8 w 69"/>
                <a:gd name="T9" fmla="*/ 67 h 67"/>
                <a:gd name="T10" fmla="*/ 47 w 69"/>
                <a:gd name="T11" fmla="*/ 28 h 67"/>
                <a:gd name="T12" fmla="*/ 61 w 69"/>
                <a:gd name="T13" fmla="*/ 41 h 67"/>
                <a:gd name="T14" fmla="*/ 69 w 69"/>
                <a:gd name="T15" fmla="*/ 35 h 67"/>
                <a:gd name="T16" fmla="*/ 34 w 69"/>
                <a:gd name="T17" fmla="*/ 0 h 67"/>
                <a:gd name="T18" fmla="*/ 34 w 69"/>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67">
                  <a:moveTo>
                    <a:pt x="34" y="0"/>
                  </a:moveTo>
                  <a:lnTo>
                    <a:pt x="26" y="7"/>
                  </a:lnTo>
                  <a:lnTo>
                    <a:pt x="39" y="20"/>
                  </a:lnTo>
                  <a:lnTo>
                    <a:pt x="0" y="59"/>
                  </a:lnTo>
                  <a:lnTo>
                    <a:pt x="8" y="67"/>
                  </a:lnTo>
                  <a:lnTo>
                    <a:pt x="47" y="28"/>
                  </a:lnTo>
                  <a:lnTo>
                    <a:pt x="61" y="41"/>
                  </a:lnTo>
                  <a:lnTo>
                    <a:pt x="69" y="35"/>
                  </a:lnTo>
                  <a:lnTo>
                    <a:pt x="34" y="0"/>
                  </a:lnTo>
                  <a:lnTo>
                    <a:pt x="3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39" name="Freeform 35">
              <a:extLst>
                <a:ext uri="{FF2B5EF4-FFF2-40B4-BE49-F238E27FC236}">
                  <a16:creationId xmlns="" xmlns:a16="http://schemas.microsoft.com/office/drawing/2014/main" id="{C2921E38-E9FC-4D46-9A64-0DC67124E2B8}"/>
                </a:ext>
              </a:extLst>
            </p:cNvPr>
            <p:cNvSpPr>
              <a:spLocks/>
            </p:cNvSpPr>
            <p:nvPr/>
          </p:nvSpPr>
          <p:spPr bwMode="auto">
            <a:xfrm>
              <a:off x="-12930188" y="2717800"/>
              <a:ext cx="114300" cy="117475"/>
            </a:xfrm>
            <a:custGeom>
              <a:avLst/>
              <a:gdLst>
                <a:gd name="T0" fmla="*/ 46 w 72"/>
                <a:gd name="T1" fmla="*/ 0 h 74"/>
                <a:gd name="T2" fmla="*/ 0 w 72"/>
                <a:gd name="T3" fmla="*/ 47 h 74"/>
                <a:gd name="T4" fmla="*/ 26 w 72"/>
                <a:gd name="T5" fmla="*/ 74 h 74"/>
                <a:gd name="T6" fmla="*/ 33 w 72"/>
                <a:gd name="T7" fmla="*/ 68 h 74"/>
                <a:gd name="T8" fmla="*/ 14 w 72"/>
                <a:gd name="T9" fmla="*/ 48 h 74"/>
                <a:gd name="T10" fmla="*/ 28 w 72"/>
                <a:gd name="T11" fmla="*/ 35 h 74"/>
                <a:gd name="T12" fmla="*/ 42 w 72"/>
                <a:gd name="T13" fmla="*/ 51 h 74"/>
                <a:gd name="T14" fmla="*/ 49 w 72"/>
                <a:gd name="T15" fmla="*/ 45 h 74"/>
                <a:gd name="T16" fmla="*/ 34 w 72"/>
                <a:gd name="T17" fmla="*/ 28 h 74"/>
                <a:gd name="T18" fmla="*/ 47 w 72"/>
                <a:gd name="T19" fmla="*/ 15 h 74"/>
                <a:gd name="T20" fmla="*/ 65 w 72"/>
                <a:gd name="T21" fmla="*/ 35 h 74"/>
                <a:gd name="T22" fmla="*/ 72 w 72"/>
                <a:gd name="T23" fmla="*/ 28 h 74"/>
                <a:gd name="T24" fmla="*/ 46 w 72"/>
                <a:gd name="T25" fmla="*/ 0 h 74"/>
                <a:gd name="T26" fmla="*/ 46 w 72"/>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74">
                  <a:moveTo>
                    <a:pt x="46" y="0"/>
                  </a:moveTo>
                  <a:lnTo>
                    <a:pt x="0" y="47"/>
                  </a:lnTo>
                  <a:lnTo>
                    <a:pt x="26" y="74"/>
                  </a:lnTo>
                  <a:lnTo>
                    <a:pt x="33" y="68"/>
                  </a:lnTo>
                  <a:lnTo>
                    <a:pt x="14" y="48"/>
                  </a:lnTo>
                  <a:lnTo>
                    <a:pt x="28" y="35"/>
                  </a:lnTo>
                  <a:lnTo>
                    <a:pt x="42" y="51"/>
                  </a:lnTo>
                  <a:lnTo>
                    <a:pt x="49" y="45"/>
                  </a:lnTo>
                  <a:lnTo>
                    <a:pt x="34" y="28"/>
                  </a:lnTo>
                  <a:lnTo>
                    <a:pt x="47" y="15"/>
                  </a:lnTo>
                  <a:lnTo>
                    <a:pt x="65" y="35"/>
                  </a:lnTo>
                  <a:lnTo>
                    <a:pt x="72"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0" name="Freeform 36">
              <a:extLst>
                <a:ext uri="{FF2B5EF4-FFF2-40B4-BE49-F238E27FC236}">
                  <a16:creationId xmlns="" xmlns:a16="http://schemas.microsoft.com/office/drawing/2014/main" id="{9DD80E9E-496F-4851-BCA1-FD4F775A27E7}"/>
                </a:ext>
              </a:extLst>
            </p:cNvPr>
            <p:cNvSpPr>
              <a:spLocks/>
            </p:cNvSpPr>
            <p:nvPr/>
          </p:nvSpPr>
          <p:spPr bwMode="auto">
            <a:xfrm>
              <a:off x="-12876213" y="2773363"/>
              <a:ext cx="85725" cy="114300"/>
            </a:xfrm>
            <a:custGeom>
              <a:avLst/>
              <a:gdLst>
                <a:gd name="T0" fmla="*/ 54 w 54"/>
                <a:gd name="T1" fmla="*/ 8 h 72"/>
                <a:gd name="T2" fmla="*/ 46 w 54"/>
                <a:gd name="T3" fmla="*/ 0 h 72"/>
                <a:gd name="T4" fmla="*/ 0 w 54"/>
                <a:gd name="T5" fmla="*/ 46 h 72"/>
                <a:gd name="T6" fmla="*/ 25 w 54"/>
                <a:gd name="T7" fmla="*/ 72 h 72"/>
                <a:gd name="T8" fmla="*/ 31 w 54"/>
                <a:gd name="T9" fmla="*/ 66 h 72"/>
                <a:gd name="T10" fmla="*/ 15 w 54"/>
                <a:gd name="T11" fmla="*/ 48 h 72"/>
                <a:gd name="T12" fmla="*/ 54 w 54"/>
                <a:gd name="T13" fmla="*/ 8 h 72"/>
                <a:gd name="T14" fmla="*/ 54 w 54"/>
                <a:gd name="T15" fmla="*/ 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72">
                  <a:moveTo>
                    <a:pt x="54" y="8"/>
                  </a:moveTo>
                  <a:lnTo>
                    <a:pt x="46" y="0"/>
                  </a:lnTo>
                  <a:lnTo>
                    <a:pt x="0" y="46"/>
                  </a:lnTo>
                  <a:lnTo>
                    <a:pt x="25" y="72"/>
                  </a:lnTo>
                  <a:lnTo>
                    <a:pt x="31" y="66"/>
                  </a:lnTo>
                  <a:lnTo>
                    <a:pt x="15" y="48"/>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1" name="Freeform 37">
              <a:extLst>
                <a:ext uri="{FF2B5EF4-FFF2-40B4-BE49-F238E27FC236}">
                  <a16:creationId xmlns="" xmlns:a16="http://schemas.microsoft.com/office/drawing/2014/main" id="{463173A6-D7B6-4CB8-8B8A-282FFC9BCB35}"/>
                </a:ext>
              </a:extLst>
            </p:cNvPr>
            <p:cNvSpPr>
              <a:spLocks/>
            </p:cNvSpPr>
            <p:nvPr/>
          </p:nvSpPr>
          <p:spPr bwMode="auto">
            <a:xfrm>
              <a:off x="-12827000" y="2825750"/>
              <a:ext cx="87313" cy="85725"/>
            </a:xfrm>
            <a:custGeom>
              <a:avLst/>
              <a:gdLst>
                <a:gd name="T0" fmla="*/ 55 w 55"/>
                <a:gd name="T1" fmla="*/ 8 h 54"/>
                <a:gd name="T2" fmla="*/ 46 w 55"/>
                <a:gd name="T3" fmla="*/ 0 h 54"/>
                <a:gd name="T4" fmla="*/ 0 w 55"/>
                <a:gd name="T5" fmla="*/ 46 h 54"/>
                <a:gd name="T6" fmla="*/ 9 w 55"/>
                <a:gd name="T7" fmla="*/ 54 h 54"/>
                <a:gd name="T8" fmla="*/ 55 w 55"/>
                <a:gd name="T9" fmla="*/ 8 h 54"/>
                <a:gd name="T10" fmla="*/ 55 w 55"/>
                <a:gd name="T11" fmla="*/ 8 h 54"/>
              </a:gdLst>
              <a:ahLst/>
              <a:cxnLst>
                <a:cxn ang="0">
                  <a:pos x="T0" y="T1"/>
                </a:cxn>
                <a:cxn ang="0">
                  <a:pos x="T2" y="T3"/>
                </a:cxn>
                <a:cxn ang="0">
                  <a:pos x="T4" y="T5"/>
                </a:cxn>
                <a:cxn ang="0">
                  <a:pos x="T6" y="T7"/>
                </a:cxn>
                <a:cxn ang="0">
                  <a:pos x="T8" y="T9"/>
                </a:cxn>
                <a:cxn ang="0">
                  <a:pos x="T10" y="T11"/>
                </a:cxn>
              </a:cxnLst>
              <a:rect l="0" t="0" r="r" b="b"/>
              <a:pathLst>
                <a:path w="55" h="54">
                  <a:moveTo>
                    <a:pt x="55" y="8"/>
                  </a:moveTo>
                  <a:lnTo>
                    <a:pt x="46" y="0"/>
                  </a:lnTo>
                  <a:lnTo>
                    <a:pt x="0" y="46"/>
                  </a:lnTo>
                  <a:lnTo>
                    <a:pt x="9" y="54"/>
                  </a:lnTo>
                  <a:lnTo>
                    <a:pt x="55" y="8"/>
                  </a:lnTo>
                  <a:lnTo>
                    <a:pt x="55"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2" name="Freeform 38">
              <a:extLst>
                <a:ext uri="{FF2B5EF4-FFF2-40B4-BE49-F238E27FC236}">
                  <a16:creationId xmlns="" xmlns:a16="http://schemas.microsoft.com/office/drawing/2014/main" id="{AA6DCF9D-E33F-4F5A-B3DA-97A0263AB1F5}"/>
                </a:ext>
              </a:extLst>
            </p:cNvPr>
            <p:cNvSpPr>
              <a:spLocks/>
            </p:cNvSpPr>
            <p:nvPr/>
          </p:nvSpPr>
          <p:spPr bwMode="auto">
            <a:xfrm>
              <a:off x="-12796838" y="2854325"/>
              <a:ext cx="115888" cy="117475"/>
            </a:xfrm>
            <a:custGeom>
              <a:avLst/>
              <a:gdLst>
                <a:gd name="T0" fmla="*/ 46 w 73"/>
                <a:gd name="T1" fmla="*/ 0 h 74"/>
                <a:gd name="T2" fmla="*/ 0 w 73"/>
                <a:gd name="T3" fmla="*/ 46 h 74"/>
                <a:gd name="T4" fmla="*/ 27 w 73"/>
                <a:gd name="T5" fmla="*/ 74 h 74"/>
                <a:gd name="T6" fmla="*/ 34 w 73"/>
                <a:gd name="T7" fmla="*/ 67 h 74"/>
                <a:gd name="T8" fmla="*/ 14 w 73"/>
                <a:gd name="T9" fmla="*/ 48 h 74"/>
                <a:gd name="T10" fmla="*/ 27 w 73"/>
                <a:gd name="T11" fmla="*/ 34 h 74"/>
                <a:gd name="T12" fmla="*/ 44 w 73"/>
                <a:gd name="T13" fmla="*/ 49 h 74"/>
                <a:gd name="T14" fmla="*/ 50 w 73"/>
                <a:gd name="T15" fmla="*/ 43 h 74"/>
                <a:gd name="T16" fmla="*/ 34 w 73"/>
                <a:gd name="T17" fmla="*/ 28 h 74"/>
                <a:gd name="T18" fmla="*/ 47 w 73"/>
                <a:gd name="T19" fmla="*/ 15 h 74"/>
                <a:gd name="T20" fmla="*/ 67 w 73"/>
                <a:gd name="T21" fmla="*/ 34 h 74"/>
                <a:gd name="T22" fmla="*/ 73 w 73"/>
                <a:gd name="T23" fmla="*/ 28 h 74"/>
                <a:gd name="T24" fmla="*/ 46 w 73"/>
                <a:gd name="T25" fmla="*/ 0 h 74"/>
                <a:gd name="T26" fmla="*/ 46 w 73"/>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74">
                  <a:moveTo>
                    <a:pt x="46" y="0"/>
                  </a:moveTo>
                  <a:lnTo>
                    <a:pt x="0" y="46"/>
                  </a:lnTo>
                  <a:lnTo>
                    <a:pt x="27" y="74"/>
                  </a:lnTo>
                  <a:lnTo>
                    <a:pt x="34" y="67"/>
                  </a:lnTo>
                  <a:lnTo>
                    <a:pt x="14" y="48"/>
                  </a:lnTo>
                  <a:lnTo>
                    <a:pt x="27" y="34"/>
                  </a:lnTo>
                  <a:lnTo>
                    <a:pt x="44" y="49"/>
                  </a:lnTo>
                  <a:lnTo>
                    <a:pt x="50" y="43"/>
                  </a:lnTo>
                  <a:lnTo>
                    <a:pt x="34" y="28"/>
                  </a:lnTo>
                  <a:lnTo>
                    <a:pt x="47" y="15"/>
                  </a:lnTo>
                  <a:lnTo>
                    <a:pt x="67" y="34"/>
                  </a:lnTo>
                  <a:lnTo>
                    <a:pt x="73"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3" name="Freeform 39">
              <a:extLst>
                <a:ext uri="{FF2B5EF4-FFF2-40B4-BE49-F238E27FC236}">
                  <a16:creationId xmlns="" xmlns:a16="http://schemas.microsoft.com/office/drawing/2014/main" id="{C36D3D8B-435B-4B2A-8C54-752DDC71917D}"/>
                </a:ext>
              </a:extLst>
            </p:cNvPr>
            <p:cNvSpPr>
              <a:spLocks noEditPoints="1"/>
            </p:cNvSpPr>
            <p:nvPr/>
          </p:nvSpPr>
          <p:spPr bwMode="auto">
            <a:xfrm>
              <a:off x="-12742863" y="2908300"/>
              <a:ext cx="109538" cy="128588"/>
            </a:xfrm>
            <a:custGeom>
              <a:avLst/>
              <a:gdLst>
                <a:gd name="T0" fmla="*/ 30 w 69"/>
                <a:gd name="T1" fmla="*/ 40 h 81"/>
                <a:gd name="T2" fmla="*/ 30 w 69"/>
                <a:gd name="T3" fmla="*/ 40 h 81"/>
                <a:gd name="T4" fmla="*/ 31 w 69"/>
                <a:gd name="T5" fmla="*/ 43 h 81"/>
                <a:gd name="T6" fmla="*/ 31 w 69"/>
                <a:gd name="T7" fmla="*/ 43 h 81"/>
                <a:gd name="T8" fmla="*/ 31 w 69"/>
                <a:gd name="T9" fmla="*/ 45 h 81"/>
                <a:gd name="T10" fmla="*/ 26 w 69"/>
                <a:gd name="T11" fmla="*/ 70 h 81"/>
                <a:gd name="T12" fmla="*/ 26 w 69"/>
                <a:gd name="T13" fmla="*/ 70 h 81"/>
                <a:gd name="T14" fmla="*/ 26 w 69"/>
                <a:gd name="T15" fmla="*/ 71 h 81"/>
                <a:gd name="T16" fmla="*/ 26 w 69"/>
                <a:gd name="T17" fmla="*/ 71 h 81"/>
                <a:gd name="T18" fmla="*/ 28 w 69"/>
                <a:gd name="T19" fmla="*/ 74 h 81"/>
                <a:gd name="T20" fmla="*/ 35 w 69"/>
                <a:gd name="T21" fmla="*/ 81 h 81"/>
                <a:gd name="T22" fmla="*/ 41 w 69"/>
                <a:gd name="T23" fmla="*/ 53 h 81"/>
                <a:gd name="T24" fmla="*/ 41 w 69"/>
                <a:gd name="T25" fmla="*/ 53 h 81"/>
                <a:gd name="T26" fmla="*/ 41 w 69"/>
                <a:gd name="T27" fmla="*/ 48 h 81"/>
                <a:gd name="T28" fmla="*/ 41 w 69"/>
                <a:gd name="T29" fmla="*/ 48 h 81"/>
                <a:gd name="T30" fmla="*/ 48 w 69"/>
                <a:gd name="T31" fmla="*/ 50 h 81"/>
                <a:gd name="T32" fmla="*/ 48 w 69"/>
                <a:gd name="T33" fmla="*/ 50 h 81"/>
                <a:gd name="T34" fmla="*/ 53 w 69"/>
                <a:gd name="T35" fmla="*/ 50 h 81"/>
                <a:gd name="T36" fmla="*/ 53 w 69"/>
                <a:gd name="T37" fmla="*/ 50 h 81"/>
                <a:gd name="T38" fmla="*/ 59 w 69"/>
                <a:gd name="T39" fmla="*/ 48 h 81"/>
                <a:gd name="T40" fmla="*/ 59 w 69"/>
                <a:gd name="T41" fmla="*/ 48 h 81"/>
                <a:gd name="T42" fmla="*/ 64 w 69"/>
                <a:gd name="T43" fmla="*/ 45 h 81"/>
                <a:gd name="T44" fmla="*/ 64 w 69"/>
                <a:gd name="T45" fmla="*/ 45 h 81"/>
                <a:gd name="T46" fmla="*/ 67 w 69"/>
                <a:gd name="T47" fmla="*/ 38 h 81"/>
                <a:gd name="T48" fmla="*/ 67 w 69"/>
                <a:gd name="T49" fmla="*/ 38 h 81"/>
                <a:gd name="T50" fmla="*/ 69 w 69"/>
                <a:gd name="T51" fmla="*/ 30 h 81"/>
                <a:gd name="T52" fmla="*/ 69 w 69"/>
                <a:gd name="T53" fmla="*/ 30 h 81"/>
                <a:gd name="T54" fmla="*/ 67 w 69"/>
                <a:gd name="T55" fmla="*/ 22 h 81"/>
                <a:gd name="T56" fmla="*/ 67 w 69"/>
                <a:gd name="T57" fmla="*/ 22 h 81"/>
                <a:gd name="T58" fmla="*/ 61 w 69"/>
                <a:gd name="T59" fmla="*/ 14 h 81"/>
                <a:gd name="T60" fmla="*/ 48 w 69"/>
                <a:gd name="T61" fmla="*/ 0 h 81"/>
                <a:gd name="T62" fmla="*/ 0 w 69"/>
                <a:gd name="T63" fmla="*/ 47 h 81"/>
                <a:gd name="T64" fmla="*/ 8 w 69"/>
                <a:gd name="T65" fmla="*/ 55 h 81"/>
                <a:gd name="T66" fmla="*/ 26 w 69"/>
                <a:gd name="T67" fmla="*/ 37 h 81"/>
                <a:gd name="T68" fmla="*/ 30 w 69"/>
                <a:gd name="T69" fmla="*/ 40 h 81"/>
                <a:gd name="T70" fmla="*/ 30 w 69"/>
                <a:gd name="T71" fmla="*/ 40 h 81"/>
                <a:gd name="T72" fmla="*/ 48 w 69"/>
                <a:gd name="T73" fmla="*/ 15 h 81"/>
                <a:gd name="T74" fmla="*/ 54 w 69"/>
                <a:gd name="T75" fmla="*/ 20 h 81"/>
                <a:gd name="T76" fmla="*/ 54 w 69"/>
                <a:gd name="T77" fmla="*/ 20 h 81"/>
                <a:gd name="T78" fmla="*/ 58 w 69"/>
                <a:gd name="T79" fmla="*/ 25 h 81"/>
                <a:gd name="T80" fmla="*/ 58 w 69"/>
                <a:gd name="T81" fmla="*/ 28 h 81"/>
                <a:gd name="T82" fmla="*/ 58 w 69"/>
                <a:gd name="T83" fmla="*/ 28 h 81"/>
                <a:gd name="T84" fmla="*/ 58 w 69"/>
                <a:gd name="T85" fmla="*/ 33 h 81"/>
                <a:gd name="T86" fmla="*/ 56 w 69"/>
                <a:gd name="T87" fmla="*/ 37 h 81"/>
                <a:gd name="T88" fmla="*/ 56 w 69"/>
                <a:gd name="T89" fmla="*/ 37 h 81"/>
                <a:gd name="T90" fmla="*/ 51 w 69"/>
                <a:gd name="T91" fmla="*/ 40 h 81"/>
                <a:gd name="T92" fmla="*/ 51 w 69"/>
                <a:gd name="T93" fmla="*/ 40 h 81"/>
                <a:gd name="T94" fmla="*/ 48 w 69"/>
                <a:gd name="T95" fmla="*/ 40 h 81"/>
                <a:gd name="T96" fmla="*/ 48 w 69"/>
                <a:gd name="T97" fmla="*/ 40 h 81"/>
                <a:gd name="T98" fmla="*/ 43 w 69"/>
                <a:gd name="T99" fmla="*/ 40 h 81"/>
                <a:gd name="T100" fmla="*/ 43 w 69"/>
                <a:gd name="T101" fmla="*/ 40 h 81"/>
                <a:gd name="T102" fmla="*/ 38 w 69"/>
                <a:gd name="T103" fmla="*/ 37 h 81"/>
                <a:gd name="T104" fmla="*/ 33 w 69"/>
                <a:gd name="T105" fmla="*/ 30 h 81"/>
                <a:gd name="T106" fmla="*/ 48 w 69"/>
                <a:gd name="T107" fmla="*/ 15 h 81"/>
                <a:gd name="T108" fmla="*/ 48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30" y="40"/>
                  </a:moveTo>
                  <a:lnTo>
                    <a:pt x="30" y="40"/>
                  </a:lnTo>
                  <a:lnTo>
                    <a:pt x="31" y="43"/>
                  </a:lnTo>
                  <a:lnTo>
                    <a:pt x="31" y="43"/>
                  </a:lnTo>
                  <a:lnTo>
                    <a:pt x="31" y="45"/>
                  </a:lnTo>
                  <a:lnTo>
                    <a:pt x="26" y="70"/>
                  </a:lnTo>
                  <a:lnTo>
                    <a:pt x="26" y="70"/>
                  </a:lnTo>
                  <a:lnTo>
                    <a:pt x="26" y="71"/>
                  </a:lnTo>
                  <a:lnTo>
                    <a:pt x="26" y="71"/>
                  </a:lnTo>
                  <a:lnTo>
                    <a:pt x="28" y="74"/>
                  </a:lnTo>
                  <a:lnTo>
                    <a:pt x="35" y="81"/>
                  </a:lnTo>
                  <a:lnTo>
                    <a:pt x="41" y="53"/>
                  </a:lnTo>
                  <a:lnTo>
                    <a:pt x="41" y="53"/>
                  </a:lnTo>
                  <a:lnTo>
                    <a:pt x="41" y="48"/>
                  </a:lnTo>
                  <a:lnTo>
                    <a:pt x="41" y="48"/>
                  </a:lnTo>
                  <a:lnTo>
                    <a:pt x="48" y="50"/>
                  </a:lnTo>
                  <a:lnTo>
                    <a:pt x="48" y="50"/>
                  </a:lnTo>
                  <a:lnTo>
                    <a:pt x="53" y="50"/>
                  </a:lnTo>
                  <a:lnTo>
                    <a:pt x="53" y="50"/>
                  </a:lnTo>
                  <a:lnTo>
                    <a:pt x="59" y="48"/>
                  </a:lnTo>
                  <a:lnTo>
                    <a:pt x="59" y="48"/>
                  </a:lnTo>
                  <a:lnTo>
                    <a:pt x="64" y="45"/>
                  </a:lnTo>
                  <a:lnTo>
                    <a:pt x="64" y="45"/>
                  </a:lnTo>
                  <a:lnTo>
                    <a:pt x="67" y="38"/>
                  </a:lnTo>
                  <a:lnTo>
                    <a:pt x="67" y="38"/>
                  </a:lnTo>
                  <a:lnTo>
                    <a:pt x="69" y="30"/>
                  </a:lnTo>
                  <a:lnTo>
                    <a:pt x="69" y="30"/>
                  </a:lnTo>
                  <a:lnTo>
                    <a:pt x="67" y="22"/>
                  </a:lnTo>
                  <a:lnTo>
                    <a:pt x="67" y="22"/>
                  </a:lnTo>
                  <a:lnTo>
                    <a:pt x="61" y="14"/>
                  </a:lnTo>
                  <a:lnTo>
                    <a:pt x="48" y="0"/>
                  </a:lnTo>
                  <a:lnTo>
                    <a:pt x="0" y="47"/>
                  </a:lnTo>
                  <a:lnTo>
                    <a:pt x="8" y="55"/>
                  </a:lnTo>
                  <a:lnTo>
                    <a:pt x="26" y="37"/>
                  </a:lnTo>
                  <a:lnTo>
                    <a:pt x="30" y="40"/>
                  </a:lnTo>
                  <a:lnTo>
                    <a:pt x="30" y="40"/>
                  </a:lnTo>
                  <a:close/>
                  <a:moveTo>
                    <a:pt x="48" y="15"/>
                  </a:moveTo>
                  <a:lnTo>
                    <a:pt x="54" y="20"/>
                  </a:lnTo>
                  <a:lnTo>
                    <a:pt x="54" y="20"/>
                  </a:lnTo>
                  <a:lnTo>
                    <a:pt x="58" y="25"/>
                  </a:lnTo>
                  <a:lnTo>
                    <a:pt x="58" y="28"/>
                  </a:lnTo>
                  <a:lnTo>
                    <a:pt x="58" y="28"/>
                  </a:lnTo>
                  <a:lnTo>
                    <a:pt x="58" y="33"/>
                  </a:lnTo>
                  <a:lnTo>
                    <a:pt x="56" y="37"/>
                  </a:lnTo>
                  <a:lnTo>
                    <a:pt x="56" y="37"/>
                  </a:lnTo>
                  <a:lnTo>
                    <a:pt x="51" y="40"/>
                  </a:lnTo>
                  <a:lnTo>
                    <a:pt x="51" y="40"/>
                  </a:lnTo>
                  <a:lnTo>
                    <a:pt x="48" y="40"/>
                  </a:lnTo>
                  <a:lnTo>
                    <a:pt x="48" y="40"/>
                  </a:lnTo>
                  <a:lnTo>
                    <a:pt x="43" y="40"/>
                  </a:lnTo>
                  <a:lnTo>
                    <a:pt x="43" y="40"/>
                  </a:lnTo>
                  <a:lnTo>
                    <a:pt x="38" y="37"/>
                  </a:lnTo>
                  <a:lnTo>
                    <a:pt x="33" y="30"/>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4" name="Freeform 40">
              <a:extLst>
                <a:ext uri="{FF2B5EF4-FFF2-40B4-BE49-F238E27FC236}">
                  <a16:creationId xmlns="" xmlns:a16="http://schemas.microsoft.com/office/drawing/2014/main" id="{D5FC55DE-DDD1-45CE-B285-38285765CC31}"/>
                </a:ext>
              </a:extLst>
            </p:cNvPr>
            <p:cNvSpPr>
              <a:spLocks/>
            </p:cNvSpPr>
            <p:nvPr/>
          </p:nvSpPr>
          <p:spPr bwMode="auto">
            <a:xfrm>
              <a:off x="-12674600" y="2979738"/>
              <a:ext cx="101600" cy="93663"/>
            </a:xfrm>
            <a:custGeom>
              <a:avLst/>
              <a:gdLst>
                <a:gd name="T0" fmla="*/ 64 w 64"/>
                <a:gd name="T1" fmla="*/ 25 h 59"/>
                <a:gd name="T2" fmla="*/ 62 w 64"/>
                <a:gd name="T3" fmla="*/ 16 h 59"/>
                <a:gd name="T4" fmla="*/ 56 w 64"/>
                <a:gd name="T5" fmla="*/ 6 h 59"/>
                <a:gd name="T6" fmla="*/ 49 w 64"/>
                <a:gd name="T7" fmla="*/ 2 h 59"/>
                <a:gd name="T8" fmla="*/ 43 w 64"/>
                <a:gd name="T9" fmla="*/ 0 h 59"/>
                <a:gd name="T10" fmla="*/ 34 w 64"/>
                <a:gd name="T11" fmla="*/ 2 h 59"/>
                <a:gd name="T12" fmla="*/ 29 w 64"/>
                <a:gd name="T13" fmla="*/ 6 h 59"/>
                <a:gd name="T14" fmla="*/ 24 w 64"/>
                <a:gd name="T15" fmla="*/ 13 h 59"/>
                <a:gd name="T16" fmla="*/ 23 w 64"/>
                <a:gd name="T17" fmla="*/ 18 h 59"/>
                <a:gd name="T18" fmla="*/ 24 w 64"/>
                <a:gd name="T19" fmla="*/ 25 h 59"/>
                <a:gd name="T20" fmla="*/ 26 w 64"/>
                <a:gd name="T21" fmla="*/ 29 h 59"/>
                <a:gd name="T22" fmla="*/ 29 w 64"/>
                <a:gd name="T23" fmla="*/ 34 h 59"/>
                <a:gd name="T24" fmla="*/ 31 w 64"/>
                <a:gd name="T25" fmla="*/ 38 h 59"/>
                <a:gd name="T26" fmla="*/ 31 w 64"/>
                <a:gd name="T27" fmla="*/ 43 h 59"/>
                <a:gd name="T28" fmla="*/ 29 w 64"/>
                <a:gd name="T29" fmla="*/ 46 h 59"/>
                <a:gd name="T30" fmla="*/ 21 w 64"/>
                <a:gd name="T31" fmla="*/ 49 h 59"/>
                <a:gd name="T32" fmla="*/ 18 w 64"/>
                <a:gd name="T33" fmla="*/ 49 h 59"/>
                <a:gd name="T34" fmla="*/ 15 w 64"/>
                <a:gd name="T35" fmla="*/ 46 h 59"/>
                <a:gd name="T36" fmla="*/ 11 w 64"/>
                <a:gd name="T37" fmla="*/ 41 h 59"/>
                <a:gd name="T38" fmla="*/ 10 w 64"/>
                <a:gd name="T39" fmla="*/ 38 h 59"/>
                <a:gd name="T40" fmla="*/ 10 w 64"/>
                <a:gd name="T41" fmla="*/ 34 h 59"/>
                <a:gd name="T42" fmla="*/ 8 w 64"/>
                <a:gd name="T43" fmla="*/ 31 h 59"/>
                <a:gd name="T44" fmla="*/ 8 w 64"/>
                <a:gd name="T45" fmla="*/ 31 h 59"/>
                <a:gd name="T46" fmla="*/ 0 w 64"/>
                <a:gd name="T47" fmla="*/ 33 h 59"/>
                <a:gd name="T48" fmla="*/ 0 w 64"/>
                <a:gd name="T49" fmla="*/ 38 h 59"/>
                <a:gd name="T50" fmla="*/ 1 w 64"/>
                <a:gd name="T51" fmla="*/ 43 h 59"/>
                <a:gd name="T52" fmla="*/ 3 w 64"/>
                <a:gd name="T53" fmla="*/ 48 h 59"/>
                <a:gd name="T54" fmla="*/ 8 w 64"/>
                <a:gd name="T55" fmla="*/ 52 h 59"/>
                <a:gd name="T56" fmla="*/ 15 w 64"/>
                <a:gd name="T57" fmla="*/ 57 h 59"/>
                <a:gd name="T58" fmla="*/ 23 w 64"/>
                <a:gd name="T59" fmla="*/ 59 h 59"/>
                <a:gd name="T60" fmla="*/ 31 w 64"/>
                <a:gd name="T61" fmla="*/ 57 h 59"/>
                <a:gd name="T62" fmla="*/ 38 w 64"/>
                <a:gd name="T63" fmla="*/ 52 h 59"/>
                <a:gd name="T64" fmla="*/ 41 w 64"/>
                <a:gd name="T65" fmla="*/ 48 h 59"/>
                <a:gd name="T66" fmla="*/ 43 w 64"/>
                <a:gd name="T67" fmla="*/ 41 h 59"/>
                <a:gd name="T68" fmla="*/ 43 w 64"/>
                <a:gd name="T69" fmla="*/ 36 h 59"/>
                <a:gd name="T70" fmla="*/ 39 w 64"/>
                <a:gd name="T71" fmla="*/ 31 h 59"/>
                <a:gd name="T72" fmla="*/ 38 w 64"/>
                <a:gd name="T73" fmla="*/ 26 h 59"/>
                <a:gd name="T74" fmla="*/ 36 w 64"/>
                <a:gd name="T75" fmla="*/ 21 h 59"/>
                <a:gd name="T76" fmla="*/ 34 w 64"/>
                <a:gd name="T77" fmla="*/ 16 h 59"/>
                <a:gd name="T78" fmla="*/ 38 w 64"/>
                <a:gd name="T79" fmla="*/ 13 h 59"/>
                <a:gd name="T80" fmla="*/ 39 w 64"/>
                <a:gd name="T81" fmla="*/ 11 h 59"/>
                <a:gd name="T82" fmla="*/ 43 w 64"/>
                <a:gd name="T83" fmla="*/ 11 h 59"/>
                <a:gd name="T84" fmla="*/ 46 w 64"/>
                <a:gd name="T85" fmla="*/ 11 h 59"/>
                <a:gd name="T86" fmla="*/ 49 w 64"/>
                <a:gd name="T87" fmla="*/ 15 h 59"/>
                <a:gd name="T88" fmla="*/ 52 w 64"/>
                <a:gd name="T89" fmla="*/ 18 h 59"/>
                <a:gd name="T90" fmla="*/ 54 w 64"/>
                <a:gd name="T91" fmla="*/ 21 h 59"/>
                <a:gd name="T92" fmla="*/ 54 w 64"/>
                <a:gd name="T93" fmla="*/ 25 h 59"/>
                <a:gd name="T94" fmla="*/ 56 w 64"/>
                <a:gd name="T95" fmla="*/ 26 h 59"/>
                <a:gd name="T96" fmla="*/ 56 w 64"/>
                <a:gd name="T97" fmla="*/ 26 h 59"/>
                <a:gd name="T98" fmla="*/ 59 w 64"/>
                <a:gd name="T99" fmla="*/ 26 h 59"/>
                <a:gd name="T100" fmla="*/ 64 w 64"/>
                <a:gd name="T10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9">
                  <a:moveTo>
                    <a:pt x="64" y="25"/>
                  </a:moveTo>
                  <a:lnTo>
                    <a:pt x="64" y="25"/>
                  </a:lnTo>
                  <a:lnTo>
                    <a:pt x="62" y="16"/>
                  </a:lnTo>
                  <a:lnTo>
                    <a:pt x="62" y="16"/>
                  </a:lnTo>
                  <a:lnTo>
                    <a:pt x="56" y="6"/>
                  </a:lnTo>
                  <a:lnTo>
                    <a:pt x="56" y="6"/>
                  </a:lnTo>
                  <a:lnTo>
                    <a:pt x="49" y="2"/>
                  </a:lnTo>
                  <a:lnTo>
                    <a:pt x="49" y="2"/>
                  </a:lnTo>
                  <a:lnTo>
                    <a:pt x="43" y="0"/>
                  </a:lnTo>
                  <a:lnTo>
                    <a:pt x="43" y="0"/>
                  </a:lnTo>
                  <a:lnTo>
                    <a:pt x="34" y="2"/>
                  </a:lnTo>
                  <a:lnTo>
                    <a:pt x="34" y="2"/>
                  </a:lnTo>
                  <a:lnTo>
                    <a:pt x="29" y="6"/>
                  </a:lnTo>
                  <a:lnTo>
                    <a:pt x="29" y="6"/>
                  </a:lnTo>
                  <a:lnTo>
                    <a:pt x="24" y="13"/>
                  </a:lnTo>
                  <a:lnTo>
                    <a:pt x="24" y="13"/>
                  </a:lnTo>
                  <a:lnTo>
                    <a:pt x="23" y="18"/>
                  </a:lnTo>
                  <a:lnTo>
                    <a:pt x="23" y="18"/>
                  </a:lnTo>
                  <a:lnTo>
                    <a:pt x="24" y="25"/>
                  </a:lnTo>
                  <a:lnTo>
                    <a:pt x="24" y="25"/>
                  </a:lnTo>
                  <a:lnTo>
                    <a:pt x="26" y="29"/>
                  </a:lnTo>
                  <a:lnTo>
                    <a:pt x="26" y="29"/>
                  </a:lnTo>
                  <a:lnTo>
                    <a:pt x="29" y="34"/>
                  </a:lnTo>
                  <a:lnTo>
                    <a:pt x="29" y="34"/>
                  </a:lnTo>
                  <a:lnTo>
                    <a:pt x="31" y="38"/>
                  </a:lnTo>
                  <a:lnTo>
                    <a:pt x="31" y="38"/>
                  </a:lnTo>
                  <a:lnTo>
                    <a:pt x="31" y="43"/>
                  </a:lnTo>
                  <a:lnTo>
                    <a:pt x="31" y="43"/>
                  </a:lnTo>
                  <a:lnTo>
                    <a:pt x="29" y="46"/>
                  </a:lnTo>
                  <a:lnTo>
                    <a:pt x="29" y="46"/>
                  </a:lnTo>
                  <a:lnTo>
                    <a:pt x="26" y="49"/>
                  </a:lnTo>
                  <a:lnTo>
                    <a:pt x="21" y="49"/>
                  </a:lnTo>
                  <a:lnTo>
                    <a:pt x="21" y="49"/>
                  </a:lnTo>
                  <a:lnTo>
                    <a:pt x="18" y="49"/>
                  </a:lnTo>
                  <a:lnTo>
                    <a:pt x="15" y="46"/>
                  </a:lnTo>
                  <a:lnTo>
                    <a:pt x="15" y="46"/>
                  </a:lnTo>
                  <a:lnTo>
                    <a:pt x="11" y="41"/>
                  </a:lnTo>
                  <a:lnTo>
                    <a:pt x="11" y="41"/>
                  </a:lnTo>
                  <a:lnTo>
                    <a:pt x="10" y="38"/>
                  </a:lnTo>
                  <a:lnTo>
                    <a:pt x="10" y="38"/>
                  </a:lnTo>
                  <a:lnTo>
                    <a:pt x="10" y="34"/>
                  </a:lnTo>
                  <a:lnTo>
                    <a:pt x="10" y="34"/>
                  </a:lnTo>
                  <a:lnTo>
                    <a:pt x="8" y="31"/>
                  </a:lnTo>
                  <a:lnTo>
                    <a:pt x="8" y="31"/>
                  </a:lnTo>
                  <a:lnTo>
                    <a:pt x="8" y="31"/>
                  </a:lnTo>
                  <a:lnTo>
                    <a:pt x="8" y="31"/>
                  </a:lnTo>
                  <a:lnTo>
                    <a:pt x="6" y="31"/>
                  </a:lnTo>
                  <a:lnTo>
                    <a:pt x="0" y="33"/>
                  </a:lnTo>
                  <a:lnTo>
                    <a:pt x="0" y="33"/>
                  </a:lnTo>
                  <a:lnTo>
                    <a:pt x="0" y="38"/>
                  </a:lnTo>
                  <a:lnTo>
                    <a:pt x="0" y="38"/>
                  </a:lnTo>
                  <a:lnTo>
                    <a:pt x="1" y="43"/>
                  </a:lnTo>
                  <a:lnTo>
                    <a:pt x="1" y="43"/>
                  </a:lnTo>
                  <a:lnTo>
                    <a:pt x="3" y="48"/>
                  </a:lnTo>
                  <a:lnTo>
                    <a:pt x="3" y="48"/>
                  </a:lnTo>
                  <a:lnTo>
                    <a:pt x="8" y="52"/>
                  </a:lnTo>
                  <a:lnTo>
                    <a:pt x="8" y="52"/>
                  </a:lnTo>
                  <a:lnTo>
                    <a:pt x="15" y="57"/>
                  </a:lnTo>
                  <a:lnTo>
                    <a:pt x="15" y="57"/>
                  </a:lnTo>
                  <a:lnTo>
                    <a:pt x="23" y="59"/>
                  </a:lnTo>
                  <a:lnTo>
                    <a:pt x="23" y="59"/>
                  </a:lnTo>
                  <a:lnTo>
                    <a:pt x="31" y="57"/>
                  </a:lnTo>
                  <a:lnTo>
                    <a:pt x="31" y="57"/>
                  </a:lnTo>
                  <a:lnTo>
                    <a:pt x="38" y="52"/>
                  </a:lnTo>
                  <a:lnTo>
                    <a:pt x="38" y="52"/>
                  </a:lnTo>
                  <a:lnTo>
                    <a:pt x="41" y="48"/>
                  </a:lnTo>
                  <a:lnTo>
                    <a:pt x="41" y="48"/>
                  </a:lnTo>
                  <a:lnTo>
                    <a:pt x="43" y="41"/>
                  </a:lnTo>
                  <a:lnTo>
                    <a:pt x="43" y="41"/>
                  </a:lnTo>
                  <a:lnTo>
                    <a:pt x="43" y="36"/>
                  </a:lnTo>
                  <a:lnTo>
                    <a:pt x="43" y="36"/>
                  </a:lnTo>
                  <a:lnTo>
                    <a:pt x="39" y="31"/>
                  </a:lnTo>
                  <a:lnTo>
                    <a:pt x="39" y="31"/>
                  </a:lnTo>
                  <a:lnTo>
                    <a:pt x="38" y="26"/>
                  </a:lnTo>
                  <a:lnTo>
                    <a:pt x="38" y="26"/>
                  </a:lnTo>
                  <a:lnTo>
                    <a:pt x="36" y="21"/>
                  </a:lnTo>
                  <a:lnTo>
                    <a:pt x="36" y="21"/>
                  </a:lnTo>
                  <a:lnTo>
                    <a:pt x="34" y="16"/>
                  </a:lnTo>
                  <a:lnTo>
                    <a:pt x="34" y="16"/>
                  </a:lnTo>
                  <a:lnTo>
                    <a:pt x="38" y="13"/>
                  </a:lnTo>
                  <a:lnTo>
                    <a:pt x="38" y="13"/>
                  </a:lnTo>
                  <a:lnTo>
                    <a:pt x="39" y="11"/>
                  </a:lnTo>
                  <a:lnTo>
                    <a:pt x="39" y="11"/>
                  </a:lnTo>
                  <a:lnTo>
                    <a:pt x="43" y="11"/>
                  </a:lnTo>
                  <a:lnTo>
                    <a:pt x="43" y="11"/>
                  </a:lnTo>
                  <a:lnTo>
                    <a:pt x="46" y="11"/>
                  </a:lnTo>
                  <a:lnTo>
                    <a:pt x="46" y="11"/>
                  </a:lnTo>
                  <a:lnTo>
                    <a:pt x="49" y="15"/>
                  </a:lnTo>
                  <a:lnTo>
                    <a:pt x="49" y="15"/>
                  </a:lnTo>
                  <a:lnTo>
                    <a:pt x="52" y="18"/>
                  </a:lnTo>
                  <a:lnTo>
                    <a:pt x="52" y="18"/>
                  </a:lnTo>
                  <a:lnTo>
                    <a:pt x="54" y="21"/>
                  </a:lnTo>
                  <a:lnTo>
                    <a:pt x="54" y="21"/>
                  </a:lnTo>
                  <a:lnTo>
                    <a:pt x="54" y="25"/>
                  </a:lnTo>
                  <a:lnTo>
                    <a:pt x="54" y="25"/>
                  </a:lnTo>
                  <a:lnTo>
                    <a:pt x="56" y="26"/>
                  </a:lnTo>
                  <a:lnTo>
                    <a:pt x="56" y="26"/>
                  </a:lnTo>
                  <a:lnTo>
                    <a:pt x="56" y="26"/>
                  </a:lnTo>
                  <a:lnTo>
                    <a:pt x="56" y="26"/>
                  </a:lnTo>
                  <a:lnTo>
                    <a:pt x="59" y="26"/>
                  </a:lnTo>
                  <a:lnTo>
                    <a:pt x="64" y="25"/>
                  </a:lnTo>
                  <a:lnTo>
                    <a:pt x="6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5" name="Freeform 41">
              <a:extLst>
                <a:ext uri="{FF2B5EF4-FFF2-40B4-BE49-F238E27FC236}">
                  <a16:creationId xmlns="" xmlns:a16="http://schemas.microsoft.com/office/drawing/2014/main" id="{5CBF639C-2BCD-4145-B470-BD7786556378}"/>
                </a:ext>
              </a:extLst>
            </p:cNvPr>
            <p:cNvSpPr>
              <a:spLocks noEditPoints="1"/>
            </p:cNvSpPr>
            <p:nvPr/>
          </p:nvSpPr>
          <p:spPr bwMode="auto">
            <a:xfrm>
              <a:off x="-13177838" y="2725738"/>
              <a:ext cx="109538" cy="87313"/>
            </a:xfrm>
            <a:custGeom>
              <a:avLst/>
              <a:gdLst>
                <a:gd name="T0" fmla="*/ 31 w 69"/>
                <a:gd name="T1" fmla="*/ 45 h 55"/>
                <a:gd name="T2" fmla="*/ 31 w 69"/>
                <a:gd name="T3" fmla="*/ 45 h 55"/>
                <a:gd name="T4" fmla="*/ 39 w 69"/>
                <a:gd name="T5" fmla="*/ 50 h 55"/>
                <a:gd name="T6" fmla="*/ 39 w 69"/>
                <a:gd name="T7" fmla="*/ 50 h 55"/>
                <a:gd name="T8" fmla="*/ 47 w 69"/>
                <a:gd name="T9" fmla="*/ 53 h 55"/>
                <a:gd name="T10" fmla="*/ 47 w 69"/>
                <a:gd name="T11" fmla="*/ 53 h 55"/>
                <a:gd name="T12" fmla="*/ 55 w 69"/>
                <a:gd name="T13" fmla="*/ 51 h 55"/>
                <a:gd name="T14" fmla="*/ 55 w 69"/>
                <a:gd name="T15" fmla="*/ 51 h 55"/>
                <a:gd name="T16" fmla="*/ 62 w 69"/>
                <a:gd name="T17" fmla="*/ 46 h 55"/>
                <a:gd name="T18" fmla="*/ 62 w 69"/>
                <a:gd name="T19" fmla="*/ 46 h 55"/>
                <a:gd name="T20" fmla="*/ 67 w 69"/>
                <a:gd name="T21" fmla="*/ 38 h 55"/>
                <a:gd name="T22" fmla="*/ 67 w 69"/>
                <a:gd name="T23" fmla="*/ 38 h 55"/>
                <a:gd name="T24" fmla="*/ 69 w 69"/>
                <a:gd name="T25" fmla="*/ 32 h 55"/>
                <a:gd name="T26" fmla="*/ 69 w 69"/>
                <a:gd name="T27" fmla="*/ 32 h 55"/>
                <a:gd name="T28" fmla="*/ 67 w 69"/>
                <a:gd name="T29" fmla="*/ 23 h 55"/>
                <a:gd name="T30" fmla="*/ 67 w 69"/>
                <a:gd name="T31" fmla="*/ 23 h 55"/>
                <a:gd name="T32" fmla="*/ 60 w 69"/>
                <a:gd name="T33" fmla="*/ 14 h 55"/>
                <a:gd name="T34" fmla="*/ 46 w 69"/>
                <a:gd name="T35" fmla="*/ 0 h 55"/>
                <a:gd name="T36" fmla="*/ 0 w 69"/>
                <a:gd name="T37" fmla="*/ 46 h 55"/>
                <a:gd name="T38" fmla="*/ 8 w 69"/>
                <a:gd name="T39" fmla="*/ 55 h 55"/>
                <a:gd name="T40" fmla="*/ 24 w 69"/>
                <a:gd name="T41" fmla="*/ 38 h 55"/>
                <a:gd name="T42" fmla="*/ 31 w 69"/>
                <a:gd name="T43" fmla="*/ 45 h 55"/>
                <a:gd name="T44" fmla="*/ 31 w 69"/>
                <a:gd name="T45" fmla="*/ 45 h 55"/>
                <a:gd name="T46" fmla="*/ 47 w 69"/>
                <a:gd name="T47" fmla="*/ 15 h 55"/>
                <a:gd name="T48" fmla="*/ 54 w 69"/>
                <a:gd name="T49" fmla="*/ 20 h 55"/>
                <a:gd name="T50" fmla="*/ 54 w 69"/>
                <a:gd name="T51" fmla="*/ 20 h 55"/>
                <a:gd name="T52" fmla="*/ 57 w 69"/>
                <a:gd name="T53" fmla="*/ 25 h 55"/>
                <a:gd name="T54" fmla="*/ 57 w 69"/>
                <a:gd name="T55" fmla="*/ 25 h 55"/>
                <a:gd name="T56" fmla="*/ 59 w 69"/>
                <a:gd name="T57" fmla="*/ 30 h 55"/>
                <a:gd name="T58" fmla="*/ 59 w 69"/>
                <a:gd name="T59" fmla="*/ 30 h 55"/>
                <a:gd name="T60" fmla="*/ 57 w 69"/>
                <a:gd name="T61" fmla="*/ 33 h 55"/>
                <a:gd name="T62" fmla="*/ 57 w 69"/>
                <a:gd name="T63" fmla="*/ 33 h 55"/>
                <a:gd name="T64" fmla="*/ 55 w 69"/>
                <a:gd name="T65" fmla="*/ 38 h 55"/>
                <a:gd name="T66" fmla="*/ 55 w 69"/>
                <a:gd name="T67" fmla="*/ 38 h 55"/>
                <a:gd name="T68" fmla="*/ 50 w 69"/>
                <a:gd name="T69" fmla="*/ 42 h 55"/>
                <a:gd name="T70" fmla="*/ 50 w 69"/>
                <a:gd name="T71" fmla="*/ 42 h 55"/>
                <a:gd name="T72" fmla="*/ 46 w 69"/>
                <a:gd name="T73" fmla="*/ 42 h 55"/>
                <a:gd name="T74" fmla="*/ 46 w 69"/>
                <a:gd name="T75" fmla="*/ 42 h 55"/>
                <a:gd name="T76" fmla="*/ 42 w 69"/>
                <a:gd name="T77" fmla="*/ 42 h 55"/>
                <a:gd name="T78" fmla="*/ 42 w 69"/>
                <a:gd name="T79" fmla="*/ 42 h 55"/>
                <a:gd name="T80" fmla="*/ 37 w 69"/>
                <a:gd name="T81" fmla="*/ 38 h 55"/>
                <a:gd name="T82" fmla="*/ 31 w 69"/>
                <a:gd name="T83" fmla="*/ 32 h 55"/>
                <a:gd name="T84" fmla="*/ 47 w 69"/>
                <a:gd name="T85" fmla="*/ 15 h 55"/>
                <a:gd name="T86" fmla="*/ 47 w 69"/>
                <a:gd name="T87"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55">
                  <a:moveTo>
                    <a:pt x="31" y="45"/>
                  </a:moveTo>
                  <a:lnTo>
                    <a:pt x="31" y="45"/>
                  </a:lnTo>
                  <a:lnTo>
                    <a:pt x="39" y="50"/>
                  </a:lnTo>
                  <a:lnTo>
                    <a:pt x="39" y="50"/>
                  </a:lnTo>
                  <a:lnTo>
                    <a:pt x="47" y="53"/>
                  </a:lnTo>
                  <a:lnTo>
                    <a:pt x="47" y="53"/>
                  </a:lnTo>
                  <a:lnTo>
                    <a:pt x="55" y="51"/>
                  </a:lnTo>
                  <a:lnTo>
                    <a:pt x="55" y="51"/>
                  </a:lnTo>
                  <a:lnTo>
                    <a:pt x="62" y="46"/>
                  </a:lnTo>
                  <a:lnTo>
                    <a:pt x="62" y="46"/>
                  </a:lnTo>
                  <a:lnTo>
                    <a:pt x="67" y="38"/>
                  </a:lnTo>
                  <a:lnTo>
                    <a:pt x="67" y="38"/>
                  </a:lnTo>
                  <a:lnTo>
                    <a:pt x="69" y="32"/>
                  </a:lnTo>
                  <a:lnTo>
                    <a:pt x="69" y="32"/>
                  </a:lnTo>
                  <a:lnTo>
                    <a:pt x="67" y="23"/>
                  </a:lnTo>
                  <a:lnTo>
                    <a:pt x="67" y="23"/>
                  </a:lnTo>
                  <a:lnTo>
                    <a:pt x="60" y="14"/>
                  </a:lnTo>
                  <a:lnTo>
                    <a:pt x="46" y="0"/>
                  </a:lnTo>
                  <a:lnTo>
                    <a:pt x="0" y="46"/>
                  </a:lnTo>
                  <a:lnTo>
                    <a:pt x="8" y="55"/>
                  </a:lnTo>
                  <a:lnTo>
                    <a:pt x="24" y="38"/>
                  </a:lnTo>
                  <a:lnTo>
                    <a:pt x="31" y="45"/>
                  </a:lnTo>
                  <a:lnTo>
                    <a:pt x="31" y="45"/>
                  </a:lnTo>
                  <a:close/>
                  <a:moveTo>
                    <a:pt x="47" y="15"/>
                  </a:moveTo>
                  <a:lnTo>
                    <a:pt x="54" y="20"/>
                  </a:lnTo>
                  <a:lnTo>
                    <a:pt x="54" y="20"/>
                  </a:lnTo>
                  <a:lnTo>
                    <a:pt x="57" y="25"/>
                  </a:lnTo>
                  <a:lnTo>
                    <a:pt x="57" y="25"/>
                  </a:lnTo>
                  <a:lnTo>
                    <a:pt x="59" y="30"/>
                  </a:lnTo>
                  <a:lnTo>
                    <a:pt x="59" y="30"/>
                  </a:lnTo>
                  <a:lnTo>
                    <a:pt x="57" y="33"/>
                  </a:lnTo>
                  <a:lnTo>
                    <a:pt x="57" y="33"/>
                  </a:lnTo>
                  <a:lnTo>
                    <a:pt x="55" y="38"/>
                  </a:lnTo>
                  <a:lnTo>
                    <a:pt x="55" y="38"/>
                  </a:lnTo>
                  <a:lnTo>
                    <a:pt x="50" y="42"/>
                  </a:lnTo>
                  <a:lnTo>
                    <a:pt x="50" y="42"/>
                  </a:lnTo>
                  <a:lnTo>
                    <a:pt x="46" y="42"/>
                  </a:lnTo>
                  <a:lnTo>
                    <a:pt x="46" y="42"/>
                  </a:lnTo>
                  <a:lnTo>
                    <a:pt x="42" y="42"/>
                  </a:lnTo>
                  <a:lnTo>
                    <a:pt x="42" y="42"/>
                  </a:lnTo>
                  <a:lnTo>
                    <a:pt x="37" y="38"/>
                  </a:lnTo>
                  <a:lnTo>
                    <a:pt x="31" y="32"/>
                  </a:lnTo>
                  <a:lnTo>
                    <a:pt x="47" y="15"/>
                  </a:lnTo>
                  <a:lnTo>
                    <a:pt x="47"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6" name="Freeform 42">
              <a:extLst>
                <a:ext uri="{FF2B5EF4-FFF2-40B4-BE49-F238E27FC236}">
                  <a16:creationId xmlns="" xmlns:a16="http://schemas.microsoft.com/office/drawing/2014/main" id="{7D7DA888-7971-478E-A778-25A883CA3B64}"/>
                </a:ext>
              </a:extLst>
            </p:cNvPr>
            <p:cNvSpPr>
              <a:spLocks noEditPoints="1"/>
            </p:cNvSpPr>
            <p:nvPr/>
          </p:nvSpPr>
          <p:spPr bwMode="auto">
            <a:xfrm>
              <a:off x="-13115925" y="2786063"/>
              <a:ext cx="109538" cy="128588"/>
            </a:xfrm>
            <a:custGeom>
              <a:avLst/>
              <a:gdLst>
                <a:gd name="T0" fmla="*/ 30 w 69"/>
                <a:gd name="T1" fmla="*/ 41 h 81"/>
                <a:gd name="T2" fmla="*/ 30 w 69"/>
                <a:gd name="T3" fmla="*/ 41 h 81"/>
                <a:gd name="T4" fmla="*/ 31 w 69"/>
                <a:gd name="T5" fmla="*/ 43 h 81"/>
                <a:gd name="T6" fmla="*/ 31 w 69"/>
                <a:gd name="T7" fmla="*/ 43 h 81"/>
                <a:gd name="T8" fmla="*/ 31 w 69"/>
                <a:gd name="T9" fmla="*/ 45 h 81"/>
                <a:gd name="T10" fmla="*/ 26 w 69"/>
                <a:gd name="T11" fmla="*/ 69 h 81"/>
                <a:gd name="T12" fmla="*/ 26 w 69"/>
                <a:gd name="T13" fmla="*/ 69 h 81"/>
                <a:gd name="T14" fmla="*/ 25 w 69"/>
                <a:gd name="T15" fmla="*/ 73 h 81"/>
                <a:gd name="T16" fmla="*/ 25 w 69"/>
                <a:gd name="T17" fmla="*/ 73 h 81"/>
                <a:gd name="T18" fmla="*/ 26 w 69"/>
                <a:gd name="T19" fmla="*/ 74 h 81"/>
                <a:gd name="T20" fmla="*/ 34 w 69"/>
                <a:gd name="T21" fmla="*/ 81 h 81"/>
                <a:gd name="T22" fmla="*/ 41 w 69"/>
                <a:gd name="T23" fmla="*/ 53 h 81"/>
                <a:gd name="T24" fmla="*/ 41 w 69"/>
                <a:gd name="T25" fmla="*/ 53 h 81"/>
                <a:gd name="T26" fmla="*/ 41 w 69"/>
                <a:gd name="T27" fmla="*/ 48 h 81"/>
                <a:gd name="T28" fmla="*/ 41 w 69"/>
                <a:gd name="T29" fmla="*/ 48 h 81"/>
                <a:gd name="T30" fmla="*/ 46 w 69"/>
                <a:gd name="T31" fmla="*/ 50 h 81"/>
                <a:gd name="T32" fmla="*/ 46 w 69"/>
                <a:gd name="T33" fmla="*/ 50 h 81"/>
                <a:gd name="T34" fmla="*/ 53 w 69"/>
                <a:gd name="T35" fmla="*/ 50 h 81"/>
                <a:gd name="T36" fmla="*/ 53 w 69"/>
                <a:gd name="T37" fmla="*/ 50 h 81"/>
                <a:gd name="T38" fmla="*/ 58 w 69"/>
                <a:gd name="T39" fmla="*/ 48 h 81"/>
                <a:gd name="T40" fmla="*/ 58 w 69"/>
                <a:gd name="T41" fmla="*/ 48 h 81"/>
                <a:gd name="T42" fmla="*/ 62 w 69"/>
                <a:gd name="T43" fmla="*/ 45 h 81"/>
                <a:gd name="T44" fmla="*/ 62 w 69"/>
                <a:gd name="T45" fmla="*/ 45 h 81"/>
                <a:gd name="T46" fmla="*/ 67 w 69"/>
                <a:gd name="T47" fmla="*/ 38 h 81"/>
                <a:gd name="T48" fmla="*/ 67 w 69"/>
                <a:gd name="T49" fmla="*/ 38 h 81"/>
                <a:gd name="T50" fmla="*/ 69 w 69"/>
                <a:gd name="T51" fmla="*/ 31 h 81"/>
                <a:gd name="T52" fmla="*/ 69 w 69"/>
                <a:gd name="T53" fmla="*/ 31 h 81"/>
                <a:gd name="T54" fmla="*/ 66 w 69"/>
                <a:gd name="T55" fmla="*/ 23 h 81"/>
                <a:gd name="T56" fmla="*/ 66 w 69"/>
                <a:gd name="T57" fmla="*/ 23 h 81"/>
                <a:gd name="T58" fmla="*/ 59 w 69"/>
                <a:gd name="T59" fmla="*/ 15 h 81"/>
                <a:gd name="T60" fmla="*/ 46 w 69"/>
                <a:gd name="T61" fmla="*/ 0 h 81"/>
                <a:gd name="T62" fmla="*/ 0 w 69"/>
                <a:gd name="T63" fmla="*/ 48 h 81"/>
                <a:gd name="T64" fmla="*/ 8 w 69"/>
                <a:gd name="T65" fmla="*/ 56 h 81"/>
                <a:gd name="T66" fmla="*/ 26 w 69"/>
                <a:gd name="T67" fmla="*/ 38 h 81"/>
                <a:gd name="T68" fmla="*/ 30 w 69"/>
                <a:gd name="T69" fmla="*/ 41 h 81"/>
                <a:gd name="T70" fmla="*/ 30 w 69"/>
                <a:gd name="T71" fmla="*/ 41 h 81"/>
                <a:gd name="T72" fmla="*/ 48 w 69"/>
                <a:gd name="T73" fmla="*/ 15 h 81"/>
                <a:gd name="T74" fmla="*/ 53 w 69"/>
                <a:gd name="T75" fmla="*/ 22 h 81"/>
                <a:gd name="T76" fmla="*/ 53 w 69"/>
                <a:gd name="T77" fmla="*/ 22 h 81"/>
                <a:gd name="T78" fmla="*/ 56 w 69"/>
                <a:gd name="T79" fmla="*/ 25 h 81"/>
                <a:gd name="T80" fmla="*/ 58 w 69"/>
                <a:gd name="T81" fmla="*/ 30 h 81"/>
                <a:gd name="T82" fmla="*/ 58 w 69"/>
                <a:gd name="T83" fmla="*/ 30 h 81"/>
                <a:gd name="T84" fmla="*/ 58 w 69"/>
                <a:gd name="T85" fmla="*/ 33 h 81"/>
                <a:gd name="T86" fmla="*/ 54 w 69"/>
                <a:gd name="T87" fmla="*/ 36 h 81"/>
                <a:gd name="T88" fmla="*/ 54 w 69"/>
                <a:gd name="T89" fmla="*/ 36 h 81"/>
                <a:gd name="T90" fmla="*/ 51 w 69"/>
                <a:gd name="T91" fmla="*/ 40 h 81"/>
                <a:gd name="T92" fmla="*/ 51 w 69"/>
                <a:gd name="T93" fmla="*/ 40 h 81"/>
                <a:gd name="T94" fmla="*/ 46 w 69"/>
                <a:gd name="T95" fmla="*/ 41 h 81"/>
                <a:gd name="T96" fmla="*/ 46 w 69"/>
                <a:gd name="T97" fmla="*/ 41 h 81"/>
                <a:gd name="T98" fmla="*/ 43 w 69"/>
                <a:gd name="T99" fmla="*/ 40 h 81"/>
                <a:gd name="T100" fmla="*/ 43 w 69"/>
                <a:gd name="T101" fmla="*/ 40 h 81"/>
                <a:gd name="T102" fmla="*/ 38 w 69"/>
                <a:gd name="T103" fmla="*/ 36 h 81"/>
                <a:gd name="T104" fmla="*/ 33 w 69"/>
                <a:gd name="T105" fmla="*/ 31 h 81"/>
                <a:gd name="T106" fmla="*/ 48 w 69"/>
                <a:gd name="T107" fmla="*/ 15 h 81"/>
                <a:gd name="T108" fmla="*/ 48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30" y="41"/>
                  </a:moveTo>
                  <a:lnTo>
                    <a:pt x="30" y="41"/>
                  </a:lnTo>
                  <a:lnTo>
                    <a:pt x="31" y="43"/>
                  </a:lnTo>
                  <a:lnTo>
                    <a:pt x="31" y="43"/>
                  </a:lnTo>
                  <a:lnTo>
                    <a:pt x="31" y="45"/>
                  </a:lnTo>
                  <a:lnTo>
                    <a:pt x="26" y="69"/>
                  </a:lnTo>
                  <a:lnTo>
                    <a:pt x="26" y="69"/>
                  </a:lnTo>
                  <a:lnTo>
                    <a:pt x="25" y="73"/>
                  </a:lnTo>
                  <a:lnTo>
                    <a:pt x="25" y="73"/>
                  </a:lnTo>
                  <a:lnTo>
                    <a:pt x="26" y="74"/>
                  </a:lnTo>
                  <a:lnTo>
                    <a:pt x="34" y="81"/>
                  </a:lnTo>
                  <a:lnTo>
                    <a:pt x="41" y="53"/>
                  </a:lnTo>
                  <a:lnTo>
                    <a:pt x="41" y="53"/>
                  </a:lnTo>
                  <a:lnTo>
                    <a:pt x="41" y="48"/>
                  </a:lnTo>
                  <a:lnTo>
                    <a:pt x="41" y="48"/>
                  </a:lnTo>
                  <a:lnTo>
                    <a:pt x="46" y="50"/>
                  </a:lnTo>
                  <a:lnTo>
                    <a:pt x="46" y="50"/>
                  </a:lnTo>
                  <a:lnTo>
                    <a:pt x="53" y="50"/>
                  </a:lnTo>
                  <a:lnTo>
                    <a:pt x="53" y="50"/>
                  </a:lnTo>
                  <a:lnTo>
                    <a:pt x="58" y="48"/>
                  </a:lnTo>
                  <a:lnTo>
                    <a:pt x="58" y="48"/>
                  </a:lnTo>
                  <a:lnTo>
                    <a:pt x="62" y="45"/>
                  </a:lnTo>
                  <a:lnTo>
                    <a:pt x="62" y="45"/>
                  </a:lnTo>
                  <a:lnTo>
                    <a:pt x="67" y="38"/>
                  </a:lnTo>
                  <a:lnTo>
                    <a:pt x="67" y="38"/>
                  </a:lnTo>
                  <a:lnTo>
                    <a:pt x="69" y="31"/>
                  </a:lnTo>
                  <a:lnTo>
                    <a:pt x="69" y="31"/>
                  </a:lnTo>
                  <a:lnTo>
                    <a:pt x="66" y="23"/>
                  </a:lnTo>
                  <a:lnTo>
                    <a:pt x="66" y="23"/>
                  </a:lnTo>
                  <a:lnTo>
                    <a:pt x="59" y="15"/>
                  </a:lnTo>
                  <a:lnTo>
                    <a:pt x="46" y="0"/>
                  </a:lnTo>
                  <a:lnTo>
                    <a:pt x="0" y="48"/>
                  </a:lnTo>
                  <a:lnTo>
                    <a:pt x="8" y="56"/>
                  </a:lnTo>
                  <a:lnTo>
                    <a:pt x="26" y="38"/>
                  </a:lnTo>
                  <a:lnTo>
                    <a:pt x="30" y="41"/>
                  </a:lnTo>
                  <a:lnTo>
                    <a:pt x="30" y="41"/>
                  </a:lnTo>
                  <a:close/>
                  <a:moveTo>
                    <a:pt x="48" y="15"/>
                  </a:moveTo>
                  <a:lnTo>
                    <a:pt x="53" y="22"/>
                  </a:lnTo>
                  <a:lnTo>
                    <a:pt x="53" y="22"/>
                  </a:lnTo>
                  <a:lnTo>
                    <a:pt x="56" y="25"/>
                  </a:lnTo>
                  <a:lnTo>
                    <a:pt x="58" y="30"/>
                  </a:lnTo>
                  <a:lnTo>
                    <a:pt x="58" y="30"/>
                  </a:lnTo>
                  <a:lnTo>
                    <a:pt x="58" y="33"/>
                  </a:lnTo>
                  <a:lnTo>
                    <a:pt x="54" y="36"/>
                  </a:lnTo>
                  <a:lnTo>
                    <a:pt x="54" y="36"/>
                  </a:lnTo>
                  <a:lnTo>
                    <a:pt x="51" y="40"/>
                  </a:lnTo>
                  <a:lnTo>
                    <a:pt x="51" y="40"/>
                  </a:lnTo>
                  <a:lnTo>
                    <a:pt x="46" y="41"/>
                  </a:lnTo>
                  <a:lnTo>
                    <a:pt x="46" y="41"/>
                  </a:lnTo>
                  <a:lnTo>
                    <a:pt x="43" y="40"/>
                  </a:lnTo>
                  <a:lnTo>
                    <a:pt x="43" y="40"/>
                  </a:lnTo>
                  <a:lnTo>
                    <a:pt x="38" y="36"/>
                  </a:lnTo>
                  <a:lnTo>
                    <a:pt x="33" y="31"/>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7" name="Freeform 43">
              <a:extLst>
                <a:ext uri="{FF2B5EF4-FFF2-40B4-BE49-F238E27FC236}">
                  <a16:creationId xmlns="" xmlns:a16="http://schemas.microsoft.com/office/drawing/2014/main" id="{23EC3CB3-1DAD-4C93-A3CA-AE3B829CCA30}"/>
                </a:ext>
              </a:extLst>
            </p:cNvPr>
            <p:cNvSpPr>
              <a:spLocks noEditPoints="1"/>
            </p:cNvSpPr>
            <p:nvPr/>
          </p:nvSpPr>
          <p:spPr bwMode="auto">
            <a:xfrm>
              <a:off x="-13038138" y="2865438"/>
              <a:ext cx="104775" cy="103188"/>
            </a:xfrm>
            <a:custGeom>
              <a:avLst/>
              <a:gdLst>
                <a:gd name="T0" fmla="*/ 63 w 66"/>
                <a:gd name="T1" fmla="*/ 44 h 65"/>
                <a:gd name="T2" fmla="*/ 66 w 66"/>
                <a:gd name="T3" fmla="*/ 32 h 65"/>
                <a:gd name="T4" fmla="*/ 66 w 66"/>
                <a:gd name="T5" fmla="*/ 26 h 65"/>
                <a:gd name="T6" fmla="*/ 64 w 66"/>
                <a:gd name="T7" fmla="*/ 21 h 65"/>
                <a:gd name="T8" fmla="*/ 56 w 66"/>
                <a:gd name="T9" fmla="*/ 9 h 65"/>
                <a:gd name="T10" fmla="*/ 51 w 66"/>
                <a:gd name="T11" fmla="*/ 4 h 65"/>
                <a:gd name="T12" fmla="*/ 46 w 66"/>
                <a:gd name="T13" fmla="*/ 3 h 65"/>
                <a:gd name="T14" fmla="*/ 35 w 66"/>
                <a:gd name="T15" fmla="*/ 0 h 65"/>
                <a:gd name="T16" fmla="*/ 28 w 66"/>
                <a:gd name="T17" fmla="*/ 1 h 65"/>
                <a:gd name="T18" fmla="*/ 22 w 66"/>
                <a:gd name="T19" fmla="*/ 3 h 65"/>
                <a:gd name="T20" fmla="*/ 10 w 66"/>
                <a:gd name="T21" fmla="*/ 11 h 65"/>
                <a:gd name="T22" fmla="*/ 7 w 66"/>
                <a:gd name="T23" fmla="*/ 16 h 65"/>
                <a:gd name="T24" fmla="*/ 4 w 66"/>
                <a:gd name="T25" fmla="*/ 23 h 65"/>
                <a:gd name="T26" fmla="*/ 0 w 66"/>
                <a:gd name="T27" fmla="*/ 34 h 65"/>
                <a:gd name="T28" fmla="*/ 0 w 66"/>
                <a:gd name="T29" fmla="*/ 41 h 65"/>
                <a:gd name="T30" fmla="*/ 2 w 66"/>
                <a:gd name="T31" fmla="*/ 46 h 65"/>
                <a:gd name="T32" fmla="*/ 10 w 66"/>
                <a:gd name="T33" fmla="*/ 57 h 65"/>
                <a:gd name="T34" fmla="*/ 15 w 66"/>
                <a:gd name="T35" fmla="*/ 60 h 65"/>
                <a:gd name="T36" fmla="*/ 20 w 66"/>
                <a:gd name="T37" fmla="*/ 64 h 65"/>
                <a:gd name="T38" fmla="*/ 32 w 66"/>
                <a:gd name="T39" fmla="*/ 65 h 65"/>
                <a:gd name="T40" fmla="*/ 38 w 66"/>
                <a:gd name="T41" fmla="*/ 65 h 65"/>
                <a:gd name="T42" fmla="*/ 45 w 66"/>
                <a:gd name="T43" fmla="*/ 64 h 65"/>
                <a:gd name="T44" fmla="*/ 55 w 66"/>
                <a:gd name="T45" fmla="*/ 55 h 65"/>
                <a:gd name="T46" fmla="*/ 59 w 66"/>
                <a:gd name="T47" fmla="*/ 50 h 65"/>
                <a:gd name="T48" fmla="*/ 63 w 66"/>
                <a:gd name="T49" fmla="*/ 44 h 65"/>
                <a:gd name="T50" fmla="*/ 40 w 66"/>
                <a:gd name="T51" fmla="*/ 52 h 65"/>
                <a:gd name="T52" fmla="*/ 32 w 66"/>
                <a:gd name="T53" fmla="*/ 55 h 65"/>
                <a:gd name="T54" fmla="*/ 23 w 66"/>
                <a:gd name="T55" fmla="*/ 54 h 65"/>
                <a:gd name="T56" fmla="*/ 17 w 66"/>
                <a:gd name="T57" fmla="*/ 49 h 65"/>
                <a:gd name="T58" fmla="*/ 12 w 66"/>
                <a:gd name="T59" fmla="*/ 42 h 65"/>
                <a:gd name="T60" fmla="*/ 12 w 66"/>
                <a:gd name="T61" fmla="*/ 34 h 65"/>
                <a:gd name="T62" fmla="*/ 13 w 66"/>
                <a:gd name="T63" fmla="*/ 27 h 65"/>
                <a:gd name="T64" fmla="*/ 20 w 66"/>
                <a:gd name="T65" fmla="*/ 19 h 65"/>
                <a:gd name="T66" fmla="*/ 27 w 66"/>
                <a:gd name="T67" fmla="*/ 13 h 65"/>
                <a:gd name="T68" fmla="*/ 35 w 66"/>
                <a:gd name="T69" fmla="*/ 11 h 65"/>
                <a:gd name="T70" fmla="*/ 43 w 66"/>
                <a:gd name="T71" fmla="*/ 13 h 65"/>
                <a:gd name="T72" fmla="*/ 50 w 66"/>
                <a:gd name="T73" fmla="*/ 16 h 65"/>
                <a:gd name="T74" fmla="*/ 55 w 66"/>
                <a:gd name="T75" fmla="*/ 24 h 65"/>
                <a:gd name="T76" fmla="*/ 55 w 66"/>
                <a:gd name="T77" fmla="*/ 31 h 65"/>
                <a:gd name="T78" fmla="*/ 53 w 66"/>
                <a:gd name="T79" fmla="*/ 39 h 65"/>
                <a:gd name="T80" fmla="*/ 46 w 66"/>
                <a:gd name="T81" fmla="*/ 47 h 65"/>
                <a:gd name="T82" fmla="*/ 40 w 66"/>
                <a:gd name="T83"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5">
                  <a:moveTo>
                    <a:pt x="63" y="44"/>
                  </a:moveTo>
                  <a:lnTo>
                    <a:pt x="63" y="44"/>
                  </a:lnTo>
                  <a:lnTo>
                    <a:pt x="66" y="37"/>
                  </a:lnTo>
                  <a:lnTo>
                    <a:pt x="66" y="32"/>
                  </a:lnTo>
                  <a:lnTo>
                    <a:pt x="66" y="32"/>
                  </a:lnTo>
                  <a:lnTo>
                    <a:pt x="66" y="26"/>
                  </a:lnTo>
                  <a:lnTo>
                    <a:pt x="64" y="21"/>
                  </a:lnTo>
                  <a:lnTo>
                    <a:pt x="64" y="21"/>
                  </a:lnTo>
                  <a:lnTo>
                    <a:pt x="61" y="14"/>
                  </a:lnTo>
                  <a:lnTo>
                    <a:pt x="56" y="9"/>
                  </a:lnTo>
                  <a:lnTo>
                    <a:pt x="56" y="9"/>
                  </a:lnTo>
                  <a:lnTo>
                    <a:pt x="51" y="4"/>
                  </a:lnTo>
                  <a:lnTo>
                    <a:pt x="46" y="3"/>
                  </a:lnTo>
                  <a:lnTo>
                    <a:pt x="46" y="3"/>
                  </a:lnTo>
                  <a:lnTo>
                    <a:pt x="40" y="1"/>
                  </a:lnTo>
                  <a:lnTo>
                    <a:pt x="35" y="0"/>
                  </a:lnTo>
                  <a:lnTo>
                    <a:pt x="35" y="0"/>
                  </a:lnTo>
                  <a:lnTo>
                    <a:pt x="28" y="1"/>
                  </a:lnTo>
                  <a:lnTo>
                    <a:pt x="22" y="3"/>
                  </a:lnTo>
                  <a:lnTo>
                    <a:pt x="22" y="3"/>
                  </a:lnTo>
                  <a:lnTo>
                    <a:pt x="17" y="6"/>
                  </a:lnTo>
                  <a:lnTo>
                    <a:pt x="10" y="11"/>
                  </a:lnTo>
                  <a:lnTo>
                    <a:pt x="10" y="11"/>
                  </a:lnTo>
                  <a:lnTo>
                    <a:pt x="7" y="16"/>
                  </a:lnTo>
                  <a:lnTo>
                    <a:pt x="4" y="23"/>
                  </a:lnTo>
                  <a:lnTo>
                    <a:pt x="4" y="23"/>
                  </a:lnTo>
                  <a:lnTo>
                    <a:pt x="0" y="27"/>
                  </a:lnTo>
                  <a:lnTo>
                    <a:pt x="0" y="34"/>
                  </a:lnTo>
                  <a:lnTo>
                    <a:pt x="0" y="34"/>
                  </a:lnTo>
                  <a:lnTo>
                    <a:pt x="0" y="41"/>
                  </a:lnTo>
                  <a:lnTo>
                    <a:pt x="2" y="46"/>
                  </a:lnTo>
                  <a:lnTo>
                    <a:pt x="2" y="46"/>
                  </a:lnTo>
                  <a:lnTo>
                    <a:pt x="5" y="52"/>
                  </a:lnTo>
                  <a:lnTo>
                    <a:pt x="10" y="57"/>
                  </a:lnTo>
                  <a:lnTo>
                    <a:pt x="10" y="57"/>
                  </a:lnTo>
                  <a:lnTo>
                    <a:pt x="15" y="60"/>
                  </a:lnTo>
                  <a:lnTo>
                    <a:pt x="20" y="64"/>
                  </a:lnTo>
                  <a:lnTo>
                    <a:pt x="20" y="64"/>
                  </a:lnTo>
                  <a:lnTo>
                    <a:pt x="27" y="65"/>
                  </a:lnTo>
                  <a:lnTo>
                    <a:pt x="32" y="65"/>
                  </a:lnTo>
                  <a:lnTo>
                    <a:pt x="32" y="65"/>
                  </a:lnTo>
                  <a:lnTo>
                    <a:pt x="38" y="65"/>
                  </a:lnTo>
                  <a:lnTo>
                    <a:pt x="45" y="64"/>
                  </a:lnTo>
                  <a:lnTo>
                    <a:pt x="45" y="64"/>
                  </a:lnTo>
                  <a:lnTo>
                    <a:pt x="50" y="60"/>
                  </a:lnTo>
                  <a:lnTo>
                    <a:pt x="55" y="55"/>
                  </a:lnTo>
                  <a:lnTo>
                    <a:pt x="55" y="55"/>
                  </a:lnTo>
                  <a:lnTo>
                    <a:pt x="59" y="50"/>
                  </a:lnTo>
                  <a:lnTo>
                    <a:pt x="63" y="44"/>
                  </a:lnTo>
                  <a:lnTo>
                    <a:pt x="63" y="44"/>
                  </a:lnTo>
                  <a:close/>
                  <a:moveTo>
                    <a:pt x="40" y="52"/>
                  </a:moveTo>
                  <a:lnTo>
                    <a:pt x="40" y="52"/>
                  </a:lnTo>
                  <a:lnTo>
                    <a:pt x="32" y="55"/>
                  </a:lnTo>
                  <a:lnTo>
                    <a:pt x="32" y="55"/>
                  </a:lnTo>
                  <a:lnTo>
                    <a:pt x="23" y="54"/>
                  </a:lnTo>
                  <a:lnTo>
                    <a:pt x="23" y="54"/>
                  </a:lnTo>
                  <a:lnTo>
                    <a:pt x="17" y="49"/>
                  </a:lnTo>
                  <a:lnTo>
                    <a:pt x="17" y="49"/>
                  </a:lnTo>
                  <a:lnTo>
                    <a:pt x="12" y="42"/>
                  </a:lnTo>
                  <a:lnTo>
                    <a:pt x="12" y="42"/>
                  </a:lnTo>
                  <a:lnTo>
                    <a:pt x="12" y="34"/>
                  </a:lnTo>
                  <a:lnTo>
                    <a:pt x="12" y="34"/>
                  </a:lnTo>
                  <a:lnTo>
                    <a:pt x="13" y="27"/>
                  </a:lnTo>
                  <a:lnTo>
                    <a:pt x="13" y="27"/>
                  </a:lnTo>
                  <a:lnTo>
                    <a:pt x="20" y="19"/>
                  </a:lnTo>
                  <a:lnTo>
                    <a:pt x="20" y="19"/>
                  </a:lnTo>
                  <a:lnTo>
                    <a:pt x="27" y="13"/>
                  </a:lnTo>
                  <a:lnTo>
                    <a:pt x="27" y="13"/>
                  </a:lnTo>
                  <a:lnTo>
                    <a:pt x="35" y="11"/>
                  </a:lnTo>
                  <a:lnTo>
                    <a:pt x="35" y="11"/>
                  </a:lnTo>
                  <a:lnTo>
                    <a:pt x="43" y="13"/>
                  </a:lnTo>
                  <a:lnTo>
                    <a:pt x="43" y="13"/>
                  </a:lnTo>
                  <a:lnTo>
                    <a:pt x="50" y="16"/>
                  </a:lnTo>
                  <a:lnTo>
                    <a:pt x="50" y="16"/>
                  </a:lnTo>
                  <a:lnTo>
                    <a:pt x="55" y="24"/>
                  </a:lnTo>
                  <a:lnTo>
                    <a:pt x="55" y="24"/>
                  </a:lnTo>
                  <a:lnTo>
                    <a:pt x="55" y="31"/>
                  </a:lnTo>
                  <a:lnTo>
                    <a:pt x="55" y="31"/>
                  </a:lnTo>
                  <a:lnTo>
                    <a:pt x="53" y="39"/>
                  </a:lnTo>
                  <a:lnTo>
                    <a:pt x="53" y="39"/>
                  </a:lnTo>
                  <a:lnTo>
                    <a:pt x="46" y="47"/>
                  </a:lnTo>
                  <a:lnTo>
                    <a:pt x="46" y="47"/>
                  </a:lnTo>
                  <a:lnTo>
                    <a:pt x="40" y="52"/>
                  </a:lnTo>
                  <a:lnTo>
                    <a:pt x="40"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8" name="Freeform 44">
              <a:extLst>
                <a:ext uri="{FF2B5EF4-FFF2-40B4-BE49-F238E27FC236}">
                  <a16:creationId xmlns="" xmlns:a16="http://schemas.microsoft.com/office/drawing/2014/main" id="{3B4E3425-2667-421A-92A6-A3375167D096}"/>
                </a:ext>
              </a:extLst>
            </p:cNvPr>
            <p:cNvSpPr>
              <a:spLocks/>
            </p:cNvSpPr>
            <p:nvPr/>
          </p:nvSpPr>
          <p:spPr bwMode="auto">
            <a:xfrm>
              <a:off x="-12973050" y="2935288"/>
              <a:ext cx="101600" cy="93663"/>
            </a:xfrm>
            <a:custGeom>
              <a:avLst/>
              <a:gdLst>
                <a:gd name="T0" fmla="*/ 64 w 64"/>
                <a:gd name="T1" fmla="*/ 25 h 59"/>
                <a:gd name="T2" fmla="*/ 63 w 64"/>
                <a:gd name="T3" fmla="*/ 15 h 59"/>
                <a:gd name="T4" fmla="*/ 56 w 64"/>
                <a:gd name="T5" fmla="*/ 6 h 59"/>
                <a:gd name="T6" fmla="*/ 50 w 64"/>
                <a:gd name="T7" fmla="*/ 2 h 59"/>
                <a:gd name="T8" fmla="*/ 43 w 64"/>
                <a:gd name="T9" fmla="*/ 0 h 59"/>
                <a:gd name="T10" fmla="*/ 35 w 64"/>
                <a:gd name="T11" fmla="*/ 2 h 59"/>
                <a:gd name="T12" fmla="*/ 30 w 64"/>
                <a:gd name="T13" fmla="*/ 5 h 59"/>
                <a:gd name="T14" fmla="*/ 25 w 64"/>
                <a:gd name="T15" fmla="*/ 11 h 59"/>
                <a:gd name="T16" fmla="*/ 23 w 64"/>
                <a:gd name="T17" fmla="*/ 18 h 59"/>
                <a:gd name="T18" fmla="*/ 25 w 64"/>
                <a:gd name="T19" fmla="*/ 23 h 59"/>
                <a:gd name="T20" fmla="*/ 27 w 64"/>
                <a:gd name="T21" fmla="*/ 28 h 59"/>
                <a:gd name="T22" fmla="*/ 30 w 64"/>
                <a:gd name="T23" fmla="*/ 33 h 59"/>
                <a:gd name="T24" fmla="*/ 32 w 64"/>
                <a:gd name="T25" fmla="*/ 38 h 59"/>
                <a:gd name="T26" fmla="*/ 32 w 64"/>
                <a:gd name="T27" fmla="*/ 43 h 59"/>
                <a:gd name="T28" fmla="*/ 30 w 64"/>
                <a:gd name="T29" fmla="*/ 46 h 59"/>
                <a:gd name="T30" fmla="*/ 22 w 64"/>
                <a:gd name="T31" fmla="*/ 49 h 59"/>
                <a:gd name="T32" fmla="*/ 18 w 64"/>
                <a:gd name="T33" fmla="*/ 48 h 59"/>
                <a:gd name="T34" fmla="*/ 15 w 64"/>
                <a:gd name="T35" fmla="*/ 46 h 59"/>
                <a:gd name="T36" fmla="*/ 12 w 64"/>
                <a:gd name="T37" fmla="*/ 41 h 59"/>
                <a:gd name="T38" fmla="*/ 10 w 64"/>
                <a:gd name="T39" fmla="*/ 36 h 59"/>
                <a:gd name="T40" fmla="*/ 10 w 64"/>
                <a:gd name="T41" fmla="*/ 33 h 59"/>
                <a:gd name="T42" fmla="*/ 9 w 64"/>
                <a:gd name="T43" fmla="*/ 31 h 59"/>
                <a:gd name="T44" fmla="*/ 9 w 64"/>
                <a:gd name="T45" fmla="*/ 30 h 59"/>
                <a:gd name="T46" fmla="*/ 0 w 64"/>
                <a:gd name="T47" fmla="*/ 31 h 59"/>
                <a:gd name="T48" fmla="*/ 0 w 64"/>
                <a:gd name="T49" fmla="*/ 38 h 59"/>
                <a:gd name="T50" fmla="*/ 2 w 64"/>
                <a:gd name="T51" fmla="*/ 43 h 59"/>
                <a:gd name="T52" fmla="*/ 4 w 64"/>
                <a:gd name="T53" fmla="*/ 48 h 59"/>
                <a:gd name="T54" fmla="*/ 9 w 64"/>
                <a:gd name="T55" fmla="*/ 53 h 59"/>
                <a:gd name="T56" fmla="*/ 15 w 64"/>
                <a:gd name="T57" fmla="*/ 57 h 59"/>
                <a:gd name="T58" fmla="*/ 23 w 64"/>
                <a:gd name="T59" fmla="*/ 59 h 59"/>
                <a:gd name="T60" fmla="*/ 32 w 64"/>
                <a:gd name="T61" fmla="*/ 57 h 59"/>
                <a:gd name="T62" fmla="*/ 38 w 64"/>
                <a:gd name="T63" fmla="*/ 53 h 59"/>
                <a:gd name="T64" fmla="*/ 41 w 64"/>
                <a:gd name="T65" fmla="*/ 46 h 59"/>
                <a:gd name="T66" fmla="*/ 43 w 64"/>
                <a:gd name="T67" fmla="*/ 41 h 59"/>
                <a:gd name="T68" fmla="*/ 43 w 64"/>
                <a:gd name="T69" fmla="*/ 36 h 59"/>
                <a:gd name="T70" fmla="*/ 40 w 64"/>
                <a:gd name="T71" fmla="*/ 30 h 59"/>
                <a:gd name="T72" fmla="*/ 38 w 64"/>
                <a:gd name="T73" fmla="*/ 25 h 59"/>
                <a:gd name="T74" fmla="*/ 37 w 64"/>
                <a:gd name="T75" fmla="*/ 21 h 59"/>
                <a:gd name="T76" fmla="*/ 35 w 64"/>
                <a:gd name="T77" fmla="*/ 16 h 59"/>
                <a:gd name="T78" fmla="*/ 38 w 64"/>
                <a:gd name="T79" fmla="*/ 13 h 59"/>
                <a:gd name="T80" fmla="*/ 40 w 64"/>
                <a:gd name="T81" fmla="*/ 11 h 59"/>
                <a:gd name="T82" fmla="*/ 43 w 64"/>
                <a:gd name="T83" fmla="*/ 10 h 59"/>
                <a:gd name="T84" fmla="*/ 46 w 64"/>
                <a:gd name="T85" fmla="*/ 11 h 59"/>
                <a:gd name="T86" fmla="*/ 50 w 64"/>
                <a:gd name="T87" fmla="*/ 13 h 59"/>
                <a:gd name="T88" fmla="*/ 53 w 64"/>
                <a:gd name="T89" fmla="*/ 18 h 59"/>
                <a:gd name="T90" fmla="*/ 55 w 64"/>
                <a:gd name="T91" fmla="*/ 21 h 59"/>
                <a:gd name="T92" fmla="*/ 55 w 64"/>
                <a:gd name="T93" fmla="*/ 25 h 59"/>
                <a:gd name="T94" fmla="*/ 56 w 64"/>
                <a:gd name="T95" fmla="*/ 26 h 59"/>
                <a:gd name="T96" fmla="*/ 56 w 64"/>
                <a:gd name="T97" fmla="*/ 26 h 59"/>
                <a:gd name="T98" fmla="*/ 60 w 64"/>
                <a:gd name="T99" fmla="*/ 26 h 59"/>
                <a:gd name="T100" fmla="*/ 64 w 64"/>
                <a:gd name="T10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9">
                  <a:moveTo>
                    <a:pt x="64" y="25"/>
                  </a:moveTo>
                  <a:lnTo>
                    <a:pt x="64" y="25"/>
                  </a:lnTo>
                  <a:lnTo>
                    <a:pt x="63" y="15"/>
                  </a:lnTo>
                  <a:lnTo>
                    <a:pt x="63" y="15"/>
                  </a:lnTo>
                  <a:lnTo>
                    <a:pt x="56" y="6"/>
                  </a:lnTo>
                  <a:lnTo>
                    <a:pt x="56" y="6"/>
                  </a:lnTo>
                  <a:lnTo>
                    <a:pt x="50" y="2"/>
                  </a:lnTo>
                  <a:lnTo>
                    <a:pt x="50" y="2"/>
                  </a:lnTo>
                  <a:lnTo>
                    <a:pt x="43" y="0"/>
                  </a:lnTo>
                  <a:lnTo>
                    <a:pt x="43" y="0"/>
                  </a:lnTo>
                  <a:lnTo>
                    <a:pt x="35" y="2"/>
                  </a:lnTo>
                  <a:lnTo>
                    <a:pt x="35" y="2"/>
                  </a:lnTo>
                  <a:lnTo>
                    <a:pt x="30" y="5"/>
                  </a:lnTo>
                  <a:lnTo>
                    <a:pt x="30" y="5"/>
                  </a:lnTo>
                  <a:lnTo>
                    <a:pt x="25" y="11"/>
                  </a:lnTo>
                  <a:lnTo>
                    <a:pt x="25" y="11"/>
                  </a:lnTo>
                  <a:lnTo>
                    <a:pt x="23" y="18"/>
                  </a:lnTo>
                  <a:lnTo>
                    <a:pt x="23" y="18"/>
                  </a:lnTo>
                  <a:lnTo>
                    <a:pt x="25" y="23"/>
                  </a:lnTo>
                  <a:lnTo>
                    <a:pt x="25" y="23"/>
                  </a:lnTo>
                  <a:lnTo>
                    <a:pt x="27" y="28"/>
                  </a:lnTo>
                  <a:lnTo>
                    <a:pt x="27" y="28"/>
                  </a:lnTo>
                  <a:lnTo>
                    <a:pt x="30" y="33"/>
                  </a:lnTo>
                  <a:lnTo>
                    <a:pt x="30" y="33"/>
                  </a:lnTo>
                  <a:lnTo>
                    <a:pt x="32" y="38"/>
                  </a:lnTo>
                  <a:lnTo>
                    <a:pt x="32" y="38"/>
                  </a:lnTo>
                  <a:lnTo>
                    <a:pt x="32" y="43"/>
                  </a:lnTo>
                  <a:lnTo>
                    <a:pt x="32" y="43"/>
                  </a:lnTo>
                  <a:lnTo>
                    <a:pt x="30" y="46"/>
                  </a:lnTo>
                  <a:lnTo>
                    <a:pt x="30" y="46"/>
                  </a:lnTo>
                  <a:lnTo>
                    <a:pt x="27" y="48"/>
                  </a:lnTo>
                  <a:lnTo>
                    <a:pt x="22" y="49"/>
                  </a:lnTo>
                  <a:lnTo>
                    <a:pt x="22" y="49"/>
                  </a:lnTo>
                  <a:lnTo>
                    <a:pt x="18" y="48"/>
                  </a:lnTo>
                  <a:lnTo>
                    <a:pt x="15" y="46"/>
                  </a:lnTo>
                  <a:lnTo>
                    <a:pt x="15" y="46"/>
                  </a:lnTo>
                  <a:lnTo>
                    <a:pt x="12" y="41"/>
                  </a:lnTo>
                  <a:lnTo>
                    <a:pt x="12" y="41"/>
                  </a:lnTo>
                  <a:lnTo>
                    <a:pt x="10" y="36"/>
                  </a:lnTo>
                  <a:lnTo>
                    <a:pt x="10" y="36"/>
                  </a:lnTo>
                  <a:lnTo>
                    <a:pt x="10" y="33"/>
                  </a:lnTo>
                  <a:lnTo>
                    <a:pt x="10" y="33"/>
                  </a:lnTo>
                  <a:lnTo>
                    <a:pt x="9" y="31"/>
                  </a:lnTo>
                  <a:lnTo>
                    <a:pt x="9" y="31"/>
                  </a:lnTo>
                  <a:lnTo>
                    <a:pt x="9" y="30"/>
                  </a:lnTo>
                  <a:lnTo>
                    <a:pt x="9" y="30"/>
                  </a:lnTo>
                  <a:lnTo>
                    <a:pt x="7" y="30"/>
                  </a:lnTo>
                  <a:lnTo>
                    <a:pt x="0" y="31"/>
                  </a:lnTo>
                  <a:lnTo>
                    <a:pt x="0" y="31"/>
                  </a:lnTo>
                  <a:lnTo>
                    <a:pt x="0" y="38"/>
                  </a:lnTo>
                  <a:lnTo>
                    <a:pt x="0" y="38"/>
                  </a:lnTo>
                  <a:lnTo>
                    <a:pt x="2" y="43"/>
                  </a:lnTo>
                  <a:lnTo>
                    <a:pt x="2" y="43"/>
                  </a:lnTo>
                  <a:lnTo>
                    <a:pt x="4" y="48"/>
                  </a:lnTo>
                  <a:lnTo>
                    <a:pt x="4" y="48"/>
                  </a:lnTo>
                  <a:lnTo>
                    <a:pt x="9" y="53"/>
                  </a:lnTo>
                  <a:lnTo>
                    <a:pt x="9" y="53"/>
                  </a:lnTo>
                  <a:lnTo>
                    <a:pt x="15" y="57"/>
                  </a:lnTo>
                  <a:lnTo>
                    <a:pt x="15" y="57"/>
                  </a:lnTo>
                  <a:lnTo>
                    <a:pt x="23" y="59"/>
                  </a:lnTo>
                  <a:lnTo>
                    <a:pt x="23" y="59"/>
                  </a:lnTo>
                  <a:lnTo>
                    <a:pt x="32" y="57"/>
                  </a:lnTo>
                  <a:lnTo>
                    <a:pt x="32" y="57"/>
                  </a:lnTo>
                  <a:lnTo>
                    <a:pt x="38" y="53"/>
                  </a:lnTo>
                  <a:lnTo>
                    <a:pt x="38" y="53"/>
                  </a:lnTo>
                  <a:lnTo>
                    <a:pt x="41" y="46"/>
                  </a:lnTo>
                  <a:lnTo>
                    <a:pt x="41" y="46"/>
                  </a:lnTo>
                  <a:lnTo>
                    <a:pt x="43" y="41"/>
                  </a:lnTo>
                  <a:lnTo>
                    <a:pt x="43" y="41"/>
                  </a:lnTo>
                  <a:lnTo>
                    <a:pt x="43" y="36"/>
                  </a:lnTo>
                  <a:lnTo>
                    <a:pt x="43" y="36"/>
                  </a:lnTo>
                  <a:lnTo>
                    <a:pt x="40" y="30"/>
                  </a:lnTo>
                  <a:lnTo>
                    <a:pt x="40" y="30"/>
                  </a:lnTo>
                  <a:lnTo>
                    <a:pt x="38" y="25"/>
                  </a:lnTo>
                  <a:lnTo>
                    <a:pt x="38" y="25"/>
                  </a:lnTo>
                  <a:lnTo>
                    <a:pt x="37" y="21"/>
                  </a:lnTo>
                  <a:lnTo>
                    <a:pt x="37" y="21"/>
                  </a:lnTo>
                  <a:lnTo>
                    <a:pt x="35" y="16"/>
                  </a:lnTo>
                  <a:lnTo>
                    <a:pt x="35" y="16"/>
                  </a:lnTo>
                  <a:lnTo>
                    <a:pt x="38" y="13"/>
                  </a:lnTo>
                  <a:lnTo>
                    <a:pt x="38" y="13"/>
                  </a:lnTo>
                  <a:lnTo>
                    <a:pt x="40" y="11"/>
                  </a:lnTo>
                  <a:lnTo>
                    <a:pt x="40" y="11"/>
                  </a:lnTo>
                  <a:lnTo>
                    <a:pt x="43" y="10"/>
                  </a:lnTo>
                  <a:lnTo>
                    <a:pt x="43" y="10"/>
                  </a:lnTo>
                  <a:lnTo>
                    <a:pt x="46" y="11"/>
                  </a:lnTo>
                  <a:lnTo>
                    <a:pt x="46" y="11"/>
                  </a:lnTo>
                  <a:lnTo>
                    <a:pt x="50" y="13"/>
                  </a:lnTo>
                  <a:lnTo>
                    <a:pt x="50" y="13"/>
                  </a:lnTo>
                  <a:lnTo>
                    <a:pt x="53" y="18"/>
                  </a:lnTo>
                  <a:lnTo>
                    <a:pt x="53" y="18"/>
                  </a:lnTo>
                  <a:lnTo>
                    <a:pt x="55" y="21"/>
                  </a:lnTo>
                  <a:lnTo>
                    <a:pt x="55" y="21"/>
                  </a:lnTo>
                  <a:lnTo>
                    <a:pt x="55" y="25"/>
                  </a:lnTo>
                  <a:lnTo>
                    <a:pt x="55" y="25"/>
                  </a:lnTo>
                  <a:lnTo>
                    <a:pt x="56" y="26"/>
                  </a:lnTo>
                  <a:lnTo>
                    <a:pt x="56" y="26"/>
                  </a:lnTo>
                  <a:lnTo>
                    <a:pt x="56" y="26"/>
                  </a:lnTo>
                  <a:lnTo>
                    <a:pt x="56" y="26"/>
                  </a:lnTo>
                  <a:lnTo>
                    <a:pt x="60" y="26"/>
                  </a:lnTo>
                  <a:lnTo>
                    <a:pt x="64" y="25"/>
                  </a:lnTo>
                  <a:lnTo>
                    <a:pt x="6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49" name="Freeform 45">
              <a:extLst>
                <a:ext uri="{FF2B5EF4-FFF2-40B4-BE49-F238E27FC236}">
                  <a16:creationId xmlns="" xmlns:a16="http://schemas.microsoft.com/office/drawing/2014/main" id="{9CF529C4-33D6-4998-B0BE-D744CA550AE3}"/>
                </a:ext>
              </a:extLst>
            </p:cNvPr>
            <p:cNvSpPr>
              <a:spLocks noEditPoints="1"/>
            </p:cNvSpPr>
            <p:nvPr/>
          </p:nvSpPr>
          <p:spPr bwMode="auto">
            <a:xfrm>
              <a:off x="-12925425" y="2979738"/>
              <a:ext cx="109538" cy="85725"/>
            </a:xfrm>
            <a:custGeom>
              <a:avLst/>
              <a:gdLst>
                <a:gd name="T0" fmla="*/ 31 w 69"/>
                <a:gd name="T1" fmla="*/ 43 h 54"/>
                <a:gd name="T2" fmla="*/ 31 w 69"/>
                <a:gd name="T3" fmla="*/ 43 h 54"/>
                <a:gd name="T4" fmla="*/ 39 w 69"/>
                <a:gd name="T5" fmla="*/ 49 h 54"/>
                <a:gd name="T6" fmla="*/ 39 w 69"/>
                <a:gd name="T7" fmla="*/ 49 h 54"/>
                <a:gd name="T8" fmla="*/ 48 w 69"/>
                <a:gd name="T9" fmla="*/ 52 h 54"/>
                <a:gd name="T10" fmla="*/ 48 w 69"/>
                <a:gd name="T11" fmla="*/ 52 h 54"/>
                <a:gd name="T12" fmla="*/ 56 w 69"/>
                <a:gd name="T13" fmla="*/ 51 h 54"/>
                <a:gd name="T14" fmla="*/ 56 w 69"/>
                <a:gd name="T15" fmla="*/ 51 h 54"/>
                <a:gd name="T16" fmla="*/ 62 w 69"/>
                <a:gd name="T17" fmla="*/ 44 h 54"/>
                <a:gd name="T18" fmla="*/ 62 w 69"/>
                <a:gd name="T19" fmla="*/ 44 h 54"/>
                <a:gd name="T20" fmla="*/ 67 w 69"/>
                <a:gd name="T21" fmla="*/ 38 h 54"/>
                <a:gd name="T22" fmla="*/ 67 w 69"/>
                <a:gd name="T23" fmla="*/ 38 h 54"/>
                <a:gd name="T24" fmla="*/ 69 w 69"/>
                <a:gd name="T25" fmla="*/ 31 h 54"/>
                <a:gd name="T26" fmla="*/ 69 w 69"/>
                <a:gd name="T27" fmla="*/ 31 h 54"/>
                <a:gd name="T28" fmla="*/ 67 w 69"/>
                <a:gd name="T29" fmla="*/ 21 h 54"/>
                <a:gd name="T30" fmla="*/ 67 w 69"/>
                <a:gd name="T31" fmla="*/ 21 h 54"/>
                <a:gd name="T32" fmla="*/ 61 w 69"/>
                <a:gd name="T33" fmla="*/ 13 h 54"/>
                <a:gd name="T34" fmla="*/ 46 w 69"/>
                <a:gd name="T35" fmla="*/ 0 h 54"/>
                <a:gd name="T36" fmla="*/ 0 w 69"/>
                <a:gd name="T37" fmla="*/ 46 h 54"/>
                <a:gd name="T38" fmla="*/ 8 w 69"/>
                <a:gd name="T39" fmla="*/ 54 h 54"/>
                <a:gd name="T40" fmla="*/ 25 w 69"/>
                <a:gd name="T41" fmla="*/ 38 h 54"/>
                <a:gd name="T42" fmla="*/ 31 w 69"/>
                <a:gd name="T43" fmla="*/ 43 h 54"/>
                <a:gd name="T44" fmla="*/ 31 w 69"/>
                <a:gd name="T45" fmla="*/ 43 h 54"/>
                <a:gd name="T46" fmla="*/ 48 w 69"/>
                <a:gd name="T47" fmla="*/ 15 h 54"/>
                <a:gd name="T48" fmla="*/ 54 w 69"/>
                <a:gd name="T49" fmla="*/ 20 h 54"/>
                <a:gd name="T50" fmla="*/ 54 w 69"/>
                <a:gd name="T51" fmla="*/ 20 h 54"/>
                <a:gd name="T52" fmla="*/ 58 w 69"/>
                <a:gd name="T53" fmla="*/ 25 h 54"/>
                <a:gd name="T54" fmla="*/ 58 w 69"/>
                <a:gd name="T55" fmla="*/ 25 h 54"/>
                <a:gd name="T56" fmla="*/ 59 w 69"/>
                <a:gd name="T57" fmla="*/ 29 h 54"/>
                <a:gd name="T58" fmla="*/ 59 w 69"/>
                <a:gd name="T59" fmla="*/ 29 h 54"/>
                <a:gd name="T60" fmla="*/ 58 w 69"/>
                <a:gd name="T61" fmla="*/ 33 h 54"/>
                <a:gd name="T62" fmla="*/ 58 w 69"/>
                <a:gd name="T63" fmla="*/ 33 h 54"/>
                <a:gd name="T64" fmla="*/ 54 w 69"/>
                <a:gd name="T65" fmla="*/ 38 h 54"/>
                <a:gd name="T66" fmla="*/ 54 w 69"/>
                <a:gd name="T67" fmla="*/ 38 h 54"/>
                <a:gd name="T68" fmla="*/ 51 w 69"/>
                <a:gd name="T69" fmla="*/ 39 h 54"/>
                <a:gd name="T70" fmla="*/ 51 w 69"/>
                <a:gd name="T71" fmla="*/ 39 h 54"/>
                <a:gd name="T72" fmla="*/ 46 w 69"/>
                <a:gd name="T73" fmla="*/ 41 h 54"/>
                <a:gd name="T74" fmla="*/ 46 w 69"/>
                <a:gd name="T75" fmla="*/ 41 h 54"/>
                <a:gd name="T76" fmla="*/ 43 w 69"/>
                <a:gd name="T77" fmla="*/ 39 h 54"/>
                <a:gd name="T78" fmla="*/ 43 w 69"/>
                <a:gd name="T79" fmla="*/ 39 h 54"/>
                <a:gd name="T80" fmla="*/ 38 w 69"/>
                <a:gd name="T81" fmla="*/ 36 h 54"/>
                <a:gd name="T82" fmla="*/ 31 w 69"/>
                <a:gd name="T83" fmla="*/ 31 h 54"/>
                <a:gd name="T84" fmla="*/ 48 w 69"/>
                <a:gd name="T85" fmla="*/ 15 h 54"/>
                <a:gd name="T86" fmla="*/ 48 w 69"/>
                <a:gd name="T87"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54">
                  <a:moveTo>
                    <a:pt x="31" y="43"/>
                  </a:moveTo>
                  <a:lnTo>
                    <a:pt x="31" y="43"/>
                  </a:lnTo>
                  <a:lnTo>
                    <a:pt x="39" y="49"/>
                  </a:lnTo>
                  <a:lnTo>
                    <a:pt x="39" y="49"/>
                  </a:lnTo>
                  <a:lnTo>
                    <a:pt x="48" y="52"/>
                  </a:lnTo>
                  <a:lnTo>
                    <a:pt x="48" y="52"/>
                  </a:lnTo>
                  <a:lnTo>
                    <a:pt x="56" y="51"/>
                  </a:lnTo>
                  <a:lnTo>
                    <a:pt x="56" y="51"/>
                  </a:lnTo>
                  <a:lnTo>
                    <a:pt x="62" y="44"/>
                  </a:lnTo>
                  <a:lnTo>
                    <a:pt x="62" y="44"/>
                  </a:lnTo>
                  <a:lnTo>
                    <a:pt x="67" y="38"/>
                  </a:lnTo>
                  <a:lnTo>
                    <a:pt x="67" y="38"/>
                  </a:lnTo>
                  <a:lnTo>
                    <a:pt x="69" y="31"/>
                  </a:lnTo>
                  <a:lnTo>
                    <a:pt x="69" y="31"/>
                  </a:lnTo>
                  <a:lnTo>
                    <a:pt x="67" y="21"/>
                  </a:lnTo>
                  <a:lnTo>
                    <a:pt x="67" y="21"/>
                  </a:lnTo>
                  <a:lnTo>
                    <a:pt x="61" y="13"/>
                  </a:lnTo>
                  <a:lnTo>
                    <a:pt x="46" y="0"/>
                  </a:lnTo>
                  <a:lnTo>
                    <a:pt x="0" y="46"/>
                  </a:lnTo>
                  <a:lnTo>
                    <a:pt x="8" y="54"/>
                  </a:lnTo>
                  <a:lnTo>
                    <a:pt x="25" y="38"/>
                  </a:lnTo>
                  <a:lnTo>
                    <a:pt x="31" y="43"/>
                  </a:lnTo>
                  <a:lnTo>
                    <a:pt x="31" y="43"/>
                  </a:lnTo>
                  <a:close/>
                  <a:moveTo>
                    <a:pt x="48" y="15"/>
                  </a:moveTo>
                  <a:lnTo>
                    <a:pt x="54" y="20"/>
                  </a:lnTo>
                  <a:lnTo>
                    <a:pt x="54" y="20"/>
                  </a:lnTo>
                  <a:lnTo>
                    <a:pt x="58" y="25"/>
                  </a:lnTo>
                  <a:lnTo>
                    <a:pt x="58" y="25"/>
                  </a:lnTo>
                  <a:lnTo>
                    <a:pt x="59" y="29"/>
                  </a:lnTo>
                  <a:lnTo>
                    <a:pt x="59" y="29"/>
                  </a:lnTo>
                  <a:lnTo>
                    <a:pt x="58" y="33"/>
                  </a:lnTo>
                  <a:lnTo>
                    <a:pt x="58" y="33"/>
                  </a:lnTo>
                  <a:lnTo>
                    <a:pt x="54" y="38"/>
                  </a:lnTo>
                  <a:lnTo>
                    <a:pt x="54" y="38"/>
                  </a:lnTo>
                  <a:lnTo>
                    <a:pt x="51" y="39"/>
                  </a:lnTo>
                  <a:lnTo>
                    <a:pt x="51" y="39"/>
                  </a:lnTo>
                  <a:lnTo>
                    <a:pt x="46" y="41"/>
                  </a:lnTo>
                  <a:lnTo>
                    <a:pt x="46" y="41"/>
                  </a:lnTo>
                  <a:lnTo>
                    <a:pt x="43" y="39"/>
                  </a:lnTo>
                  <a:lnTo>
                    <a:pt x="43" y="39"/>
                  </a:lnTo>
                  <a:lnTo>
                    <a:pt x="38" y="36"/>
                  </a:lnTo>
                  <a:lnTo>
                    <a:pt x="31" y="31"/>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0" name="Freeform 46">
              <a:extLst>
                <a:ext uri="{FF2B5EF4-FFF2-40B4-BE49-F238E27FC236}">
                  <a16:creationId xmlns="" xmlns:a16="http://schemas.microsoft.com/office/drawing/2014/main" id="{6D3D2FFD-D9FB-4B05-BBF4-58717BBD8639}"/>
                </a:ext>
              </a:extLst>
            </p:cNvPr>
            <p:cNvSpPr>
              <a:spLocks/>
            </p:cNvSpPr>
            <p:nvPr/>
          </p:nvSpPr>
          <p:spPr bwMode="auto">
            <a:xfrm>
              <a:off x="-12865100" y="3036888"/>
              <a:ext cx="117475" cy="117475"/>
            </a:xfrm>
            <a:custGeom>
              <a:avLst/>
              <a:gdLst>
                <a:gd name="T0" fmla="*/ 46 w 74"/>
                <a:gd name="T1" fmla="*/ 0 h 74"/>
                <a:gd name="T2" fmla="*/ 0 w 74"/>
                <a:gd name="T3" fmla="*/ 48 h 74"/>
                <a:gd name="T4" fmla="*/ 28 w 74"/>
                <a:gd name="T5" fmla="*/ 74 h 74"/>
                <a:gd name="T6" fmla="*/ 34 w 74"/>
                <a:gd name="T7" fmla="*/ 67 h 74"/>
                <a:gd name="T8" fmla="*/ 15 w 74"/>
                <a:gd name="T9" fmla="*/ 48 h 74"/>
                <a:gd name="T10" fmla="*/ 28 w 74"/>
                <a:gd name="T11" fmla="*/ 35 h 74"/>
                <a:gd name="T12" fmla="*/ 43 w 74"/>
                <a:gd name="T13" fmla="*/ 51 h 74"/>
                <a:gd name="T14" fmla="*/ 49 w 74"/>
                <a:gd name="T15" fmla="*/ 44 h 74"/>
                <a:gd name="T16" fmla="*/ 34 w 74"/>
                <a:gd name="T17" fmla="*/ 28 h 74"/>
                <a:gd name="T18" fmla="*/ 47 w 74"/>
                <a:gd name="T19" fmla="*/ 16 h 74"/>
                <a:gd name="T20" fmla="*/ 67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8"/>
                  </a:lnTo>
                  <a:lnTo>
                    <a:pt x="28" y="74"/>
                  </a:lnTo>
                  <a:lnTo>
                    <a:pt x="34" y="67"/>
                  </a:lnTo>
                  <a:lnTo>
                    <a:pt x="15" y="48"/>
                  </a:lnTo>
                  <a:lnTo>
                    <a:pt x="28" y="35"/>
                  </a:lnTo>
                  <a:lnTo>
                    <a:pt x="43" y="51"/>
                  </a:lnTo>
                  <a:lnTo>
                    <a:pt x="49" y="44"/>
                  </a:lnTo>
                  <a:lnTo>
                    <a:pt x="34" y="28"/>
                  </a:lnTo>
                  <a:lnTo>
                    <a:pt x="47" y="16"/>
                  </a:lnTo>
                  <a:lnTo>
                    <a:pt x="67"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1" name="Freeform 47">
              <a:extLst>
                <a:ext uri="{FF2B5EF4-FFF2-40B4-BE49-F238E27FC236}">
                  <a16:creationId xmlns="" xmlns:a16="http://schemas.microsoft.com/office/drawing/2014/main" id="{87139B23-3E60-40E4-9BB4-C75E1A94DA8A}"/>
                </a:ext>
              </a:extLst>
            </p:cNvPr>
            <p:cNvSpPr>
              <a:spLocks/>
            </p:cNvSpPr>
            <p:nvPr/>
          </p:nvSpPr>
          <p:spPr bwMode="auto">
            <a:xfrm>
              <a:off x="-12795250" y="3106738"/>
              <a:ext cx="104775" cy="104775"/>
            </a:xfrm>
            <a:custGeom>
              <a:avLst/>
              <a:gdLst>
                <a:gd name="T0" fmla="*/ 30 w 66"/>
                <a:gd name="T1" fmla="*/ 56 h 66"/>
                <a:gd name="T2" fmla="*/ 30 w 66"/>
                <a:gd name="T3" fmla="*/ 56 h 66"/>
                <a:gd name="T4" fmla="*/ 26 w 66"/>
                <a:gd name="T5" fmla="*/ 56 h 66"/>
                <a:gd name="T6" fmla="*/ 23 w 66"/>
                <a:gd name="T7" fmla="*/ 55 h 66"/>
                <a:gd name="T8" fmla="*/ 20 w 66"/>
                <a:gd name="T9" fmla="*/ 53 h 66"/>
                <a:gd name="T10" fmla="*/ 17 w 66"/>
                <a:gd name="T11" fmla="*/ 50 h 66"/>
                <a:gd name="T12" fmla="*/ 12 w 66"/>
                <a:gd name="T13" fmla="*/ 43 h 66"/>
                <a:gd name="T14" fmla="*/ 12 w 66"/>
                <a:gd name="T15" fmla="*/ 37 h 66"/>
                <a:gd name="T16" fmla="*/ 13 w 66"/>
                <a:gd name="T17" fmla="*/ 28 h 66"/>
                <a:gd name="T18" fmla="*/ 20 w 66"/>
                <a:gd name="T19" fmla="*/ 20 h 66"/>
                <a:gd name="T20" fmla="*/ 26 w 66"/>
                <a:gd name="T21" fmla="*/ 14 h 66"/>
                <a:gd name="T22" fmla="*/ 35 w 66"/>
                <a:gd name="T23" fmla="*/ 12 h 66"/>
                <a:gd name="T24" fmla="*/ 43 w 66"/>
                <a:gd name="T25" fmla="*/ 14 h 66"/>
                <a:gd name="T26" fmla="*/ 49 w 66"/>
                <a:gd name="T27" fmla="*/ 18 h 66"/>
                <a:gd name="T28" fmla="*/ 53 w 66"/>
                <a:gd name="T29" fmla="*/ 23 h 66"/>
                <a:gd name="T30" fmla="*/ 54 w 66"/>
                <a:gd name="T31" fmla="*/ 27 h 66"/>
                <a:gd name="T32" fmla="*/ 56 w 66"/>
                <a:gd name="T33" fmla="*/ 30 h 66"/>
                <a:gd name="T34" fmla="*/ 56 w 66"/>
                <a:gd name="T35" fmla="*/ 32 h 66"/>
                <a:gd name="T36" fmla="*/ 58 w 66"/>
                <a:gd name="T37" fmla="*/ 33 h 66"/>
                <a:gd name="T38" fmla="*/ 66 w 66"/>
                <a:gd name="T39" fmla="*/ 32 h 66"/>
                <a:gd name="T40" fmla="*/ 66 w 66"/>
                <a:gd name="T41" fmla="*/ 27 h 66"/>
                <a:gd name="T42" fmla="*/ 64 w 66"/>
                <a:gd name="T43" fmla="*/ 20 h 66"/>
                <a:gd name="T44" fmla="*/ 58 w 66"/>
                <a:gd name="T45" fmla="*/ 10 h 66"/>
                <a:gd name="T46" fmla="*/ 51 w 66"/>
                <a:gd name="T47" fmla="*/ 7 h 66"/>
                <a:gd name="T48" fmla="*/ 46 w 66"/>
                <a:gd name="T49" fmla="*/ 4 h 66"/>
                <a:gd name="T50" fmla="*/ 35 w 66"/>
                <a:gd name="T51" fmla="*/ 0 h 66"/>
                <a:gd name="T52" fmla="*/ 28 w 66"/>
                <a:gd name="T53" fmla="*/ 2 h 66"/>
                <a:gd name="T54" fmla="*/ 22 w 66"/>
                <a:gd name="T55" fmla="*/ 4 h 66"/>
                <a:gd name="T56" fmla="*/ 12 w 66"/>
                <a:gd name="T57" fmla="*/ 12 h 66"/>
                <a:gd name="T58" fmla="*/ 7 w 66"/>
                <a:gd name="T59" fmla="*/ 17 h 66"/>
                <a:gd name="T60" fmla="*/ 3 w 66"/>
                <a:gd name="T61" fmla="*/ 23 h 66"/>
                <a:gd name="T62" fmla="*/ 0 w 66"/>
                <a:gd name="T63" fmla="*/ 35 h 66"/>
                <a:gd name="T64" fmla="*/ 0 w 66"/>
                <a:gd name="T65" fmla="*/ 40 h 66"/>
                <a:gd name="T66" fmla="*/ 2 w 66"/>
                <a:gd name="T67" fmla="*/ 46 h 66"/>
                <a:gd name="T68" fmla="*/ 8 w 66"/>
                <a:gd name="T69" fmla="*/ 56 h 66"/>
                <a:gd name="T70" fmla="*/ 13 w 66"/>
                <a:gd name="T71" fmla="*/ 61 h 66"/>
                <a:gd name="T72" fmla="*/ 20 w 66"/>
                <a:gd name="T73" fmla="*/ 65 h 66"/>
                <a:gd name="T74" fmla="*/ 31 w 66"/>
                <a:gd name="T75" fmla="*/ 65 h 66"/>
                <a:gd name="T76" fmla="*/ 31 w 66"/>
                <a:gd name="T77" fmla="*/ 58 h 66"/>
                <a:gd name="T78" fmla="*/ 31 w 66"/>
                <a:gd name="T79" fmla="*/ 56 h 66"/>
                <a:gd name="T80" fmla="*/ 30 w 66"/>
                <a:gd name="T81" fmla="*/ 5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 h="66">
                  <a:moveTo>
                    <a:pt x="30" y="56"/>
                  </a:moveTo>
                  <a:lnTo>
                    <a:pt x="30" y="56"/>
                  </a:lnTo>
                  <a:lnTo>
                    <a:pt x="30" y="56"/>
                  </a:lnTo>
                  <a:lnTo>
                    <a:pt x="30" y="56"/>
                  </a:lnTo>
                  <a:lnTo>
                    <a:pt x="26" y="56"/>
                  </a:lnTo>
                  <a:lnTo>
                    <a:pt x="26" y="56"/>
                  </a:lnTo>
                  <a:lnTo>
                    <a:pt x="23" y="55"/>
                  </a:lnTo>
                  <a:lnTo>
                    <a:pt x="23" y="55"/>
                  </a:lnTo>
                  <a:lnTo>
                    <a:pt x="20" y="53"/>
                  </a:lnTo>
                  <a:lnTo>
                    <a:pt x="20" y="53"/>
                  </a:lnTo>
                  <a:lnTo>
                    <a:pt x="17" y="50"/>
                  </a:lnTo>
                  <a:lnTo>
                    <a:pt x="17" y="50"/>
                  </a:lnTo>
                  <a:lnTo>
                    <a:pt x="12" y="43"/>
                  </a:lnTo>
                  <a:lnTo>
                    <a:pt x="12" y="43"/>
                  </a:lnTo>
                  <a:lnTo>
                    <a:pt x="12" y="37"/>
                  </a:lnTo>
                  <a:lnTo>
                    <a:pt x="12" y="37"/>
                  </a:lnTo>
                  <a:lnTo>
                    <a:pt x="13" y="28"/>
                  </a:lnTo>
                  <a:lnTo>
                    <a:pt x="13" y="28"/>
                  </a:lnTo>
                  <a:lnTo>
                    <a:pt x="20" y="20"/>
                  </a:lnTo>
                  <a:lnTo>
                    <a:pt x="20" y="20"/>
                  </a:lnTo>
                  <a:lnTo>
                    <a:pt x="26" y="14"/>
                  </a:lnTo>
                  <a:lnTo>
                    <a:pt x="26" y="14"/>
                  </a:lnTo>
                  <a:lnTo>
                    <a:pt x="35" y="12"/>
                  </a:lnTo>
                  <a:lnTo>
                    <a:pt x="35" y="12"/>
                  </a:lnTo>
                  <a:lnTo>
                    <a:pt x="43" y="14"/>
                  </a:lnTo>
                  <a:lnTo>
                    <a:pt x="43" y="14"/>
                  </a:lnTo>
                  <a:lnTo>
                    <a:pt x="49" y="18"/>
                  </a:lnTo>
                  <a:lnTo>
                    <a:pt x="49" y="18"/>
                  </a:lnTo>
                  <a:lnTo>
                    <a:pt x="53" y="23"/>
                  </a:lnTo>
                  <a:lnTo>
                    <a:pt x="53" y="23"/>
                  </a:lnTo>
                  <a:lnTo>
                    <a:pt x="54" y="27"/>
                  </a:lnTo>
                  <a:lnTo>
                    <a:pt x="54" y="27"/>
                  </a:lnTo>
                  <a:lnTo>
                    <a:pt x="56" y="30"/>
                  </a:lnTo>
                  <a:lnTo>
                    <a:pt x="56" y="30"/>
                  </a:lnTo>
                  <a:lnTo>
                    <a:pt x="56" y="32"/>
                  </a:lnTo>
                  <a:lnTo>
                    <a:pt x="56" y="32"/>
                  </a:lnTo>
                  <a:lnTo>
                    <a:pt x="58" y="33"/>
                  </a:lnTo>
                  <a:lnTo>
                    <a:pt x="58" y="33"/>
                  </a:lnTo>
                  <a:lnTo>
                    <a:pt x="59" y="33"/>
                  </a:lnTo>
                  <a:lnTo>
                    <a:pt x="66" y="32"/>
                  </a:lnTo>
                  <a:lnTo>
                    <a:pt x="66" y="32"/>
                  </a:lnTo>
                  <a:lnTo>
                    <a:pt x="66" y="27"/>
                  </a:lnTo>
                  <a:lnTo>
                    <a:pt x="64" y="20"/>
                  </a:lnTo>
                  <a:lnTo>
                    <a:pt x="64" y="20"/>
                  </a:lnTo>
                  <a:lnTo>
                    <a:pt x="61" y="15"/>
                  </a:lnTo>
                  <a:lnTo>
                    <a:pt x="58" y="10"/>
                  </a:lnTo>
                  <a:lnTo>
                    <a:pt x="58" y="10"/>
                  </a:lnTo>
                  <a:lnTo>
                    <a:pt x="51" y="7"/>
                  </a:lnTo>
                  <a:lnTo>
                    <a:pt x="46" y="4"/>
                  </a:lnTo>
                  <a:lnTo>
                    <a:pt x="46" y="4"/>
                  </a:lnTo>
                  <a:lnTo>
                    <a:pt x="40" y="2"/>
                  </a:lnTo>
                  <a:lnTo>
                    <a:pt x="35" y="0"/>
                  </a:lnTo>
                  <a:lnTo>
                    <a:pt x="35" y="0"/>
                  </a:lnTo>
                  <a:lnTo>
                    <a:pt x="28" y="2"/>
                  </a:lnTo>
                  <a:lnTo>
                    <a:pt x="22" y="4"/>
                  </a:lnTo>
                  <a:lnTo>
                    <a:pt x="22" y="4"/>
                  </a:lnTo>
                  <a:lnTo>
                    <a:pt x="17" y="7"/>
                  </a:lnTo>
                  <a:lnTo>
                    <a:pt x="12" y="12"/>
                  </a:lnTo>
                  <a:lnTo>
                    <a:pt x="12" y="12"/>
                  </a:lnTo>
                  <a:lnTo>
                    <a:pt x="7" y="17"/>
                  </a:lnTo>
                  <a:lnTo>
                    <a:pt x="3" y="23"/>
                  </a:lnTo>
                  <a:lnTo>
                    <a:pt x="3" y="23"/>
                  </a:lnTo>
                  <a:lnTo>
                    <a:pt x="0" y="28"/>
                  </a:lnTo>
                  <a:lnTo>
                    <a:pt x="0" y="35"/>
                  </a:lnTo>
                  <a:lnTo>
                    <a:pt x="0" y="35"/>
                  </a:lnTo>
                  <a:lnTo>
                    <a:pt x="0" y="40"/>
                  </a:lnTo>
                  <a:lnTo>
                    <a:pt x="2" y="46"/>
                  </a:lnTo>
                  <a:lnTo>
                    <a:pt x="2" y="46"/>
                  </a:lnTo>
                  <a:lnTo>
                    <a:pt x="3" y="51"/>
                  </a:lnTo>
                  <a:lnTo>
                    <a:pt x="8" y="56"/>
                  </a:lnTo>
                  <a:lnTo>
                    <a:pt x="8" y="56"/>
                  </a:lnTo>
                  <a:lnTo>
                    <a:pt x="13" y="61"/>
                  </a:lnTo>
                  <a:lnTo>
                    <a:pt x="20" y="65"/>
                  </a:lnTo>
                  <a:lnTo>
                    <a:pt x="20" y="65"/>
                  </a:lnTo>
                  <a:lnTo>
                    <a:pt x="25" y="66"/>
                  </a:lnTo>
                  <a:lnTo>
                    <a:pt x="31" y="65"/>
                  </a:lnTo>
                  <a:lnTo>
                    <a:pt x="31" y="58"/>
                  </a:lnTo>
                  <a:lnTo>
                    <a:pt x="31" y="58"/>
                  </a:lnTo>
                  <a:lnTo>
                    <a:pt x="31" y="56"/>
                  </a:lnTo>
                  <a:lnTo>
                    <a:pt x="31" y="56"/>
                  </a:lnTo>
                  <a:lnTo>
                    <a:pt x="30" y="56"/>
                  </a:lnTo>
                  <a:lnTo>
                    <a:pt x="3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2" name="Freeform 48">
              <a:extLst>
                <a:ext uri="{FF2B5EF4-FFF2-40B4-BE49-F238E27FC236}">
                  <a16:creationId xmlns="" xmlns:a16="http://schemas.microsoft.com/office/drawing/2014/main" id="{EA992F91-ABB4-40DC-ADBF-5FCBF0BC8F9E}"/>
                </a:ext>
              </a:extLst>
            </p:cNvPr>
            <p:cNvSpPr>
              <a:spLocks/>
            </p:cNvSpPr>
            <p:nvPr/>
          </p:nvSpPr>
          <p:spPr bwMode="auto">
            <a:xfrm>
              <a:off x="-12731750" y="3151188"/>
              <a:ext cx="109538" cy="107950"/>
            </a:xfrm>
            <a:custGeom>
              <a:avLst/>
              <a:gdLst>
                <a:gd name="T0" fmla="*/ 34 w 69"/>
                <a:gd name="T1" fmla="*/ 0 h 68"/>
                <a:gd name="T2" fmla="*/ 26 w 69"/>
                <a:gd name="T3" fmla="*/ 7 h 68"/>
                <a:gd name="T4" fmla="*/ 39 w 69"/>
                <a:gd name="T5" fmla="*/ 20 h 68"/>
                <a:gd name="T6" fmla="*/ 0 w 69"/>
                <a:gd name="T7" fmla="*/ 60 h 68"/>
                <a:gd name="T8" fmla="*/ 8 w 69"/>
                <a:gd name="T9" fmla="*/ 68 h 68"/>
                <a:gd name="T10" fmla="*/ 47 w 69"/>
                <a:gd name="T11" fmla="*/ 28 h 68"/>
                <a:gd name="T12" fmla="*/ 60 w 69"/>
                <a:gd name="T13" fmla="*/ 41 h 68"/>
                <a:gd name="T14" fmla="*/ 69 w 69"/>
                <a:gd name="T15" fmla="*/ 35 h 68"/>
                <a:gd name="T16" fmla="*/ 34 w 69"/>
                <a:gd name="T17" fmla="*/ 0 h 68"/>
                <a:gd name="T18" fmla="*/ 34 w 69"/>
                <a:gd name="T1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68">
                  <a:moveTo>
                    <a:pt x="34" y="0"/>
                  </a:moveTo>
                  <a:lnTo>
                    <a:pt x="26" y="7"/>
                  </a:lnTo>
                  <a:lnTo>
                    <a:pt x="39" y="20"/>
                  </a:lnTo>
                  <a:lnTo>
                    <a:pt x="0" y="60"/>
                  </a:lnTo>
                  <a:lnTo>
                    <a:pt x="8" y="68"/>
                  </a:lnTo>
                  <a:lnTo>
                    <a:pt x="47" y="28"/>
                  </a:lnTo>
                  <a:lnTo>
                    <a:pt x="60" y="41"/>
                  </a:lnTo>
                  <a:lnTo>
                    <a:pt x="69" y="35"/>
                  </a:lnTo>
                  <a:lnTo>
                    <a:pt x="34" y="0"/>
                  </a:lnTo>
                  <a:lnTo>
                    <a:pt x="3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3" name="Freeform 49">
              <a:extLst>
                <a:ext uri="{FF2B5EF4-FFF2-40B4-BE49-F238E27FC236}">
                  <a16:creationId xmlns="" xmlns:a16="http://schemas.microsoft.com/office/drawing/2014/main" id="{8AD1B54D-06EA-4C2C-B3AA-5F1939F30F9A}"/>
                </a:ext>
              </a:extLst>
            </p:cNvPr>
            <p:cNvSpPr>
              <a:spLocks/>
            </p:cNvSpPr>
            <p:nvPr/>
          </p:nvSpPr>
          <p:spPr bwMode="auto">
            <a:xfrm>
              <a:off x="-12687300" y="3216275"/>
              <a:ext cx="85725" cy="87313"/>
            </a:xfrm>
            <a:custGeom>
              <a:avLst/>
              <a:gdLst>
                <a:gd name="T0" fmla="*/ 54 w 54"/>
                <a:gd name="T1" fmla="*/ 9 h 55"/>
                <a:gd name="T2" fmla="*/ 46 w 54"/>
                <a:gd name="T3" fmla="*/ 0 h 55"/>
                <a:gd name="T4" fmla="*/ 0 w 54"/>
                <a:gd name="T5" fmla="*/ 46 h 55"/>
                <a:gd name="T6" fmla="*/ 8 w 54"/>
                <a:gd name="T7" fmla="*/ 55 h 55"/>
                <a:gd name="T8" fmla="*/ 54 w 54"/>
                <a:gd name="T9" fmla="*/ 9 h 55"/>
                <a:gd name="T10" fmla="*/ 54 w 54"/>
                <a:gd name="T11" fmla="*/ 9 h 55"/>
              </a:gdLst>
              <a:ahLst/>
              <a:cxnLst>
                <a:cxn ang="0">
                  <a:pos x="T0" y="T1"/>
                </a:cxn>
                <a:cxn ang="0">
                  <a:pos x="T2" y="T3"/>
                </a:cxn>
                <a:cxn ang="0">
                  <a:pos x="T4" y="T5"/>
                </a:cxn>
                <a:cxn ang="0">
                  <a:pos x="T6" y="T7"/>
                </a:cxn>
                <a:cxn ang="0">
                  <a:pos x="T8" y="T9"/>
                </a:cxn>
                <a:cxn ang="0">
                  <a:pos x="T10" y="T11"/>
                </a:cxn>
              </a:cxnLst>
              <a:rect l="0" t="0" r="r" b="b"/>
              <a:pathLst>
                <a:path w="54" h="55">
                  <a:moveTo>
                    <a:pt x="54" y="9"/>
                  </a:moveTo>
                  <a:lnTo>
                    <a:pt x="46" y="0"/>
                  </a:lnTo>
                  <a:lnTo>
                    <a:pt x="0" y="46"/>
                  </a:lnTo>
                  <a:lnTo>
                    <a:pt x="8" y="55"/>
                  </a:lnTo>
                  <a:lnTo>
                    <a:pt x="54" y="9"/>
                  </a:lnTo>
                  <a:lnTo>
                    <a:pt x="54"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4" name="Freeform 50">
              <a:extLst>
                <a:ext uri="{FF2B5EF4-FFF2-40B4-BE49-F238E27FC236}">
                  <a16:creationId xmlns="" xmlns:a16="http://schemas.microsoft.com/office/drawing/2014/main" id="{6ADFBEDE-5264-48F0-8E95-073ECE110AF2}"/>
                </a:ext>
              </a:extLst>
            </p:cNvPr>
            <p:cNvSpPr>
              <a:spLocks/>
            </p:cNvSpPr>
            <p:nvPr/>
          </p:nvSpPr>
          <p:spPr bwMode="auto">
            <a:xfrm>
              <a:off x="-12658725" y="3243263"/>
              <a:ext cx="117475" cy="88900"/>
            </a:xfrm>
            <a:custGeom>
              <a:avLst/>
              <a:gdLst>
                <a:gd name="T0" fmla="*/ 46 w 74"/>
                <a:gd name="T1" fmla="*/ 0 h 56"/>
                <a:gd name="T2" fmla="*/ 0 w 74"/>
                <a:gd name="T3" fmla="*/ 48 h 56"/>
                <a:gd name="T4" fmla="*/ 8 w 74"/>
                <a:gd name="T5" fmla="*/ 56 h 56"/>
                <a:gd name="T6" fmla="*/ 28 w 74"/>
                <a:gd name="T7" fmla="*/ 36 h 56"/>
                <a:gd name="T8" fmla="*/ 42 w 74"/>
                <a:gd name="T9" fmla="*/ 52 h 56"/>
                <a:gd name="T10" fmla="*/ 51 w 74"/>
                <a:gd name="T11" fmla="*/ 46 h 56"/>
                <a:gd name="T12" fmla="*/ 34 w 74"/>
                <a:gd name="T13" fmla="*/ 29 h 56"/>
                <a:gd name="T14" fmla="*/ 47 w 74"/>
                <a:gd name="T15" fmla="*/ 16 h 56"/>
                <a:gd name="T16" fmla="*/ 67 w 74"/>
                <a:gd name="T17" fmla="*/ 34 h 56"/>
                <a:gd name="T18" fmla="*/ 74 w 74"/>
                <a:gd name="T19" fmla="*/ 28 h 56"/>
                <a:gd name="T20" fmla="*/ 46 w 74"/>
                <a:gd name="T21" fmla="*/ 0 h 56"/>
                <a:gd name="T22" fmla="*/ 46 w 74"/>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56">
                  <a:moveTo>
                    <a:pt x="46" y="0"/>
                  </a:moveTo>
                  <a:lnTo>
                    <a:pt x="0" y="48"/>
                  </a:lnTo>
                  <a:lnTo>
                    <a:pt x="8" y="56"/>
                  </a:lnTo>
                  <a:lnTo>
                    <a:pt x="28" y="36"/>
                  </a:lnTo>
                  <a:lnTo>
                    <a:pt x="42" y="52"/>
                  </a:lnTo>
                  <a:lnTo>
                    <a:pt x="51" y="46"/>
                  </a:lnTo>
                  <a:lnTo>
                    <a:pt x="34" y="29"/>
                  </a:lnTo>
                  <a:lnTo>
                    <a:pt x="47" y="16"/>
                  </a:lnTo>
                  <a:lnTo>
                    <a:pt x="67" y="34"/>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5" name="Freeform 51">
              <a:extLst>
                <a:ext uri="{FF2B5EF4-FFF2-40B4-BE49-F238E27FC236}">
                  <a16:creationId xmlns="" xmlns:a16="http://schemas.microsoft.com/office/drawing/2014/main" id="{A7F30CD1-B6F1-4135-8CB4-501AC342ED17}"/>
                </a:ext>
              </a:extLst>
            </p:cNvPr>
            <p:cNvSpPr>
              <a:spLocks/>
            </p:cNvSpPr>
            <p:nvPr/>
          </p:nvSpPr>
          <p:spPr bwMode="auto">
            <a:xfrm>
              <a:off x="-12601575" y="3308350"/>
              <a:ext cx="104775" cy="92075"/>
            </a:xfrm>
            <a:custGeom>
              <a:avLst/>
              <a:gdLst>
                <a:gd name="T0" fmla="*/ 66 w 66"/>
                <a:gd name="T1" fmla="*/ 23 h 58"/>
                <a:gd name="T2" fmla="*/ 64 w 66"/>
                <a:gd name="T3" fmla="*/ 15 h 58"/>
                <a:gd name="T4" fmla="*/ 57 w 66"/>
                <a:gd name="T5" fmla="*/ 7 h 58"/>
                <a:gd name="T6" fmla="*/ 51 w 66"/>
                <a:gd name="T7" fmla="*/ 2 h 58"/>
                <a:gd name="T8" fmla="*/ 43 w 66"/>
                <a:gd name="T9" fmla="*/ 0 h 58"/>
                <a:gd name="T10" fmla="*/ 36 w 66"/>
                <a:gd name="T11" fmla="*/ 2 h 58"/>
                <a:gd name="T12" fmla="*/ 29 w 66"/>
                <a:gd name="T13" fmla="*/ 5 h 58"/>
                <a:gd name="T14" fmla="*/ 24 w 66"/>
                <a:gd name="T15" fmla="*/ 11 h 58"/>
                <a:gd name="T16" fmla="*/ 24 w 66"/>
                <a:gd name="T17" fmla="*/ 16 h 58"/>
                <a:gd name="T18" fmla="*/ 24 w 66"/>
                <a:gd name="T19" fmla="*/ 23 h 58"/>
                <a:gd name="T20" fmla="*/ 28 w 66"/>
                <a:gd name="T21" fmla="*/ 28 h 58"/>
                <a:gd name="T22" fmla="*/ 29 w 66"/>
                <a:gd name="T23" fmla="*/ 33 h 58"/>
                <a:gd name="T24" fmla="*/ 31 w 66"/>
                <a:gd name="T25" fmla="*/ 38 h 58"/>
                <a:gd name="T26" fmla="*/ 31 w 66"/>
                <a:gd name="T27" fmla="*/ 41 h 58"/>
                <a:gd name="T28" fmla="*/ 29 w 66"/>
                <a:gd name="T29" fmla="*/ 46 h 58"/>
                <a:gd name="T30" fmla="*/ 23 w 66"/>
                <a:gd name="T31" fmla="*/ 48 h 58"/>
                <a:gd name="T32" fmla="*/ 20 w 66"/>
                <a:gd name="T33" fmla="*/ 48 h 58"/>
                <a:gd name="T34" fmla="*/ 16 w 66"/>
                <a:gd name="T35" fmla="*/ 44 h 58"/>
                <a:gd name="T36" fmla="*/ 13 w 66"/>
                <a:gd name="T37" fmla="*/ 39 h 58"/>
                <a:gd name="T38" fmla="*/ 11 w 66"/>
                <a:gd name="T39" fmla="*/ 36 h 58"/>
                <a:gd name="T40" fmla="*/ 10 w 66"/>
                <a:gd name="T41" fmla="*/ 33 h 58"/>
                <a:gd name="T42" fmla="*/ 10 w 66"/>
                <a:gd name="T43" fmla="*/ 30 h 58"/>
                <a:gd name="T44" fmla="*/ 8 w 66"/>
                <a:gd name="T45" fmla="*/ 30 h 58"/>
                <a:gd name="T46" fmla="*/ 0 w 66"/>
                <a:gd name="T47" fmla="*/ 31 h 58"/>
                <a:gd name="T48" fmla="*/ 0 w 66"/>
                <a:gd name="T49" fmla="*/ 36 h 58"/>
                <a:gd name="T50" fmla="*/ 1 w 66"/>
                <a:gd name="T51" fmla="*/ 41 h 58"/>
                <a:gd name="T52" fmla="*/ 5 w 66"/>
                <a:gd name="T53" fmla="*/ 48 h 58"/>
                <a:gd name="T54" fmla="*/ 8 w 66"/>
                <a:gd name="T55" fmla="*/ 51 h 58"/>
                <a:gd name="T56" fmla="*/ 16 w 66"/>
                <a:gd name="T57" fmla="*/ 58 h 58"/>
                <a:gd name="T58" fmla="*/ 24 w 66"/>
                <a:gd name="T59" fmla="*/ 58 h 58"/>
                <a:gd name="T60" fmla="*/ 31 w 66"/>
                <a:gd name="T61" fmla="*/ 56 h 58"/>
                <a:gd name="T62" fmla="*/ 38 w 66"/>
                <a:gd name="T63" fmla="*/ 51 h 58"/>
                <a:gd name="T64" fmla="*/ 43 w 66"/>
                <a:gd name="T65" fmla="*/ 46 h 58"/>
                <a:gd name="T66" fmla="*/ 44 w 66"/>
                <a:gd name="T67" fmla="*/ 39 h 58"/>
                <a:gd name="T68" fmla="*/ 43 w 66"/>
                <a:gd name="T69" fmla="*/ 34 h 58"/>
                <a:gd name="T70" fmla="*/ 41 w 66"/>
                <a:gd name="T71" fmla="*/ 30 h 58"/>
                <a:gd name="T72" fmla="*/ 38 w 66"/>
                <a:gd name="T73" fmla="*/ 25 h 58"/>
                <a:gd name="T74" fmla="*/ 36 w 66"/>
                <a:gd name="T75" fmla="*/ 20 h 58"/>
                <a:gd name="T76" fmla="*/ 36 w 66"/>
                <a:gd name="T77" fmla="*/ 15 h 58"/>
                <a:gd name="T78" fmla="*/ 38 w 66"/>
                <a:gd name="T79" fmla="*/ 11 h 58"/>
                <a:gd name="T80" fmla="*/ 41 w 66"/>
                <a:gd name="T81" fmla="*/ 10 h 58"/>
                <a:gd name="T82" fmla="*/ 44 w 66"/>
                <a:gd name="T83" fmla="*/ 10 h 58"/>
                <a:gd name="T84" fmla="*/ 47 w 66"/>
                <a:gd name="T85" fmla="*/ 10 h 58"/>
                <a:gd name="T86" fmla="*/ 51 w 66"/>
                <a:gd name="T87" fmla="*/ 13 h 58"/>
                <a:gd name="T88" fmla="*/ 52 w 66"/>
                <a:gd name="T89" fmla="*/ 16 h 58"/>
                <a:gd name="T90" fmla="*/ 54 w 66"/>
                <a:gd name="T91" fmla="*/ 20 h 58"/>
                <a:gd name="T92" fmla="*/ 56 w 66"/>
                <a:gd name="T93" fmla="*/ 23 h 58"/>
                <a:gd name="T94" fmla="*/ 56 w 66"/>
                <a:gd name="T95" fmla="*/ 25 h 58"/>
                <a:gd name="T96" fmla="*/ 57 w 66"/>
                <a:gd name="T97" fmla="*/ 26 h 58"/>
                <a:gd name="T98" fmla="*/ 59 w 66"/>
                <a:gd name="T99" fmla="*/ 25 h 58"/>
                <a:gd name="T100" fmla="*/ 66 w 66"/>
                <a:gd name="T10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 h="58">
                  <a:moveTo>
                    <a:pt x="66" y="23"/>
                  </a:moveTo>
                  <a:lnTo>
                    <a:pt x="66" y="23"/>
                  </a:lnTo>
                  <a:lnTo>
                    <a:pt x="64" y="15"/>
                  </a:lnTo>
                  <a:lnTo>
                    <a:pt x="64" y="15"/>
                  </a:lnTo>
                  <a:lnTo>
                    <a:pt x="57" y="7"/>
                  </a:lnTo>
                  <a:lnTo>
                    <a:pt x="57" y="7"/>
                  </a:lnTo>
                  <a:lnTo>
                    <a:pt x="51" y="2"/>
                  </a:lnTo>
                  <a:lnTo>
                    <a:pt x="51" y="2"/>
                  </a:lnTo>
                  <a:lnTo>
                    <a:pt x="43" y="0"/>
                  </a:lnTo>
                  <a:lnTo>
                    <a:pt x="43" y="0"/>
                  </a:lnTo>
                  <a:lnTo>
                    <a:pt x="36" y="2"/>
                  </a:lnTo>
                  <a:lnTo>
                    <a:pt x="36" y="2"/>
                  </a:lnTo>
                  <a:lnTo>
                    <a:pt x="29" y="5"/>
                  </a:lnTo>
                  <a:lnTo>
                    <a:pt x="29" y="5"/>
                  </a:lnTo>
                  <a:lnTo>
                    <a:pt x="24" y="11"/>
                  </a:lnTo>
                  <a:lnTo>
                    <a:pt x="24" y="11"/>
                  </a:lnTo>
                  <a:lnTo>
                    <a:pt x="24" y="16"/>
                  </a:lnTo>
                  <a:lnTo>
                    <a:pt x="24" y="16"/>
                  </a:lnTo>
                  <a:lnTo>
                    <a:pt x="24" y="23"/>
                  </a:lnTo>
                  <a:lnTo>
                    <a:pt x="24" y="23"/>
                  </a:lnTo>
                  <a:lnTo>
                    <a:pt x="28" y="28"/>
                  </a:lnTo>
                  <a:lnTo>
                    <a:pt x="28" y="28"/>
                  </a:lnTo>
                  <a:lnTo>
                    <a:pt x="29" y="33"/>
                  </a:lnTo>
                  <a:lnTo>
                    <a:pt x="29" y="33"/>
                  </a:lnTo>
                  <a:lnTo>
                    <a:pt x="31" y="38"/>
                  </a:lnTo>
                  <a:lnTo>
                    <a:pt x="31" y="38"/>
                  </a:lnTo>
                  <a:lnTo>
                    <a:pt x="31" y="41"/>
                  </a:lnTo>
                  <a:lnTo>
                    <a:pt x="31" y="41"/>
                  </a:lnTo>
                  <a:lnTo>
                    <a:pt x="29" y="46"/>
                  </a:lnTo>
                  <a:lnTo>
                    <a:pt x="29" y="46"/>
                  </a:lnTo>
                  <a:lnTo>
                    <a:pt x="26" y="48"/>
                  </a:lnTo>
                  <a:lnTo>
                    <a:pt x="23" y="48"/>
                  </a:lnTo>
                  <a:lnTo>
                    <a:pt x="23" y="48"/>
                  </a:lnTo>
                  <a:lnTo>
                    <a:pt x="20" y="48"/>
                  </a:lnTo>
                  <a:lnTo>
                    <a:pt x="16" y="44"/>
                  </a:lnTo>
                  <a:lnTo>
                    <a:pt x="16" y="44"/>
                  </a:lnTo>
                  <a:lnTo>
                    <a:pt x="13" y="39"/>
                  </a:lnTo>
                  <a:lnTo>
                    <a:pt x="13" y="39"/>
                  </a:lnTo>
                  <a:lnTo>
                    <a:pt x="11" y="36"/>
                  </a:lnTo>
                  <a:lnTo>
                    <a:pt x="11" y="36"/>
                  </a:lnTo>
                  <a:lnTo>
                    <a:pt x="10" y="33"/>
                  </a:lnTo>
                  <a:lnTo>
                    <a:pt x="10" y="33"/>
                  </a:lnTo>
                  <a:lnTo>
                    <a:pt x="10" y="30"/>
                  </a:lnTo>
                  <a:lnTo>
                    <a:pt x="10" y="30"/>
                  </a:lnTo>
                  <a:lnTo>
                    <a:pt x="8" y="30"/>
                  </a:lnTo>
                  <a:lnTo>
                    <a:pt x="8" y="30"/>
                  </a:lnTo>
                  <a:lnTo>
                    <a:pt x="6" y="30"/>
                  </a:lnTo>
                  <a:lnTo>
                    <a:pt x="0" y="31"/>
                  </a:lnTo>
                  <a:lnTo>
                    <a:pt x="0" y="31"/>
                  </a:lnTo>
                  <a:lnTo>
                    <a:pt x="0" y="36"/>
                  </a:lnTo>
                  <a:lnTo>
                    <a:pt x="0" y="36"/>
                  </a:lnTo>
                  <a:lnTo>
                    <a:pt x="1" y="41"/>
                  </a:lnTo>
                  <a:lnTo>
                    <a:pt x="1" y="41"/>
                  </a:lnTo>
                  <a:lnTo>
                    <a:pt x="5" y="48"/>
                  </a:lnTo>
                  <a:lnTo>
                    <a:pt x="5" y="48"/>
                  </a:lnTo>
                  <a:lnTo>
                    <a:pt x="8" y="51"/>
                  </a:lnTo>
                  <a:lnTo>
                    <a:pt x="8" y="51"/>
                  </a:lnTo>
                  <a:lnTo>
                    <a:pt x="16" y="58"/>
                  </a:lnTo>
                  <a:lnTo>
                    <a:pt x="16" y="58"/>
                  </a:lnTo>
                  <a:lnTo>
                    <a:pt x="24" y="58"/>
                  </a:lnTo>
                  <a:lnTo>
                    <a:pt x="24" y="58"/>
                  </a:lnTo>
                  <a:lnTo>
                    <a:pt x="31" y="56"/>
                  </a:lnTo>
                  <a:lnTo>
                    <a:pt x="31" y="56"/>
                  </a:lnTo>
                  <a:lnTo>
                    <a:pt x="38" y="51"/>
                  </a:lnTo>
                  <a:lnTo>
                    <a:pt x="38" y="51"/>
                  </a:lnTo>
                  <a:lnTo>
                    <a:pt x="43" y="46"/>
                  </a:lnTo>
                  <a:lnTo>
                    <a:pt x="43" y="46"/>
                  </a:lnTo>
                  <a:lnTo>
                    <a:pt x="44" y="39"/>
                  </a:lnTo>
                  <a:lnTo>
                    <a:pt x="44" y="39"/>
                  </a:lnTo>
                  <a:lnTo>
                    <a:pt x="43" y="34"/>
                  </a:lnTo>
                  <a:lnTo>
                    <a:pt x="43" y="34"/>
                  </a:lnTo>
                  <a:lnTo>
                    <a:pt x="41" y="30"/>
                  </a:lnTo>
                  <a:lnTo>
                    <a:pt x="41" y="30"/>
                  </a:lnTo>
                  <a:lnTo>
                    <a:pt x="38" y="25"/>
                  </a:lnTo>
                  <a:lnTo>
                    <a:pt x="38" y="25"/>
                  </a:lnTo>
                  <a:lnTo>
                    <a:pt x="36" y="20"/>
                  </a:lnTo>
                  <a:lnTo>
                    <a:pt x="36" y="20"/>
                  </a:lnTo>
                  <a:lnTo>
                    <a:pt x="36" y="15"/>
                  </a:lnTo>
                  <a:lnTo>
                    <a:pt x="36" y="15"/>
                  </a:lnTo>
                  <a:lnTo>
                    <a:pt x="38" y="11"/>
                  </a:lnTo>
                  <a:lnTo>
                    <a:pt x="38" y="11"/>
                  </a:lnTo>
                  <a:lnTo>
                    <a:pt x="41" y="10"/>
                  </a:lnTo>
                  <a:lnTo>
                    <a:pt x="41" y="10"/>
                  </a:lnTo>
                  <a:lnTo>
                    <a:pt x="44" y="10"/>
                  </a:lnTo>
                  <a:lnTo>
                    <a:pt x="44" y="10"/>
                  </a:lnTo>
                  <a:lnTo>
                    <a:pt x="47" y="10"/>
                  </a:lnTo>
                  <a:lnTo>
                    <a:pt x="47" y="10"/>
                  </a:lnTo>
                  <a:lnTo>
                    <a:pt x="51" y="13"/>
                  </a:lnTo>
                  <a:lnTo>
                    <a:pt x="51" y="13"/>
                  </a:lnTo>
                  <a:lnTo>
                    <a:pt x="52" y="16"/>
                  </a:lnTo>
                  <a:lnTo>
                    <a:pt x="52" y="16"/>
                  </a:lnTo>
                  <a:lnTo>
                    <a:pt x="54" y="20"/>
                  </a:lnTo>
                  <a:lnTo>
                    <a:pt x="54" y="20"/>
                  </a:lnTo>
                  <a:lnTo>
                    <a:pt x="56" y="23"/>
                  </a:lnTo>
                  <a:lnTo>
                    <a:pt x="56" y="23"/>
                  </a:lnTo>
                  <a:lnTo>
                    <a:pt x="56" y="25"/>
                  </a:lnTo>
                  <a:lnTo>
                    <a:pt x="56" y="25"/>
                  </a:lnTo>
                  <a:lnTo>
                    <a:pt x="57" y="26"/>
                  </a:lnTo>
                  <a:lnTo>
                    <a:pt x="57" y="26"/>
                  </a:lnTo>
                  <a:lnTo>
                    <a:pt x="59" y="25"/>
                  </a:lnTo>
                  <a:lnTo>
                    <a:pt x="66" y="23"/>
                  </a:lnTo>
                  <a:lnTo>
                    <a:pt x="66"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6" name="Freeform 52">
              <a:extLst>
                <a:ext uri="{FF2B5EF4-FFF2-40B4-BE49-F238E27FC236}">
                  <a16:creationId xmlns="" xmlns:a16="http://schemas.microsoft.com/office/drawing/2014/main" id="{3D2A2040-DEE3-48CE-9AA1-61241D890CE8}"/>
                </a:ext>
              </a:extLst>
            </p:cNvPr>
            <p:cNvSpPr>
              <a:spLocks/>
            </p:cNvSpPr>
            <p:nvPr/>
          </p:nvSpPr>
          <p:spPr bwMode="auto">
            <a:xfrm>
              <a:off x="-11368088" y="2311400"/>
              <a:ext cx="104775" cy="106363"/>
            </a:xfrm>
            <a:custGeom>
              <a:avLst/>
              <a:gdLst>
                <a:gd name="T0" fmla="*/ 12 w 66"/>
                <a:gd name="T1" fmla="*/ 43 h 67"/>
                <a:gd name="T2" fmla="*/ 10 w 66"/>
                <a:gd name="T3" fmla="*/ 35 h 67"/>
                <a:gd name="T4" fmla="*/ 13 w 66"/>
                <a:gd name="T5" fmla="*/ 26 h 67"/>
                <a:gd name="T6" fmla="*/ 18 w 66"/>
                <a:gd name="T7" fmla="*/ 18 h 67"/>
                <a:gd name="T8" fmla="*/ 27 w 66"/>
                <a:gd name="T9" fmla="*/ 13 h 67"/>
                <a:gd name="T10" fmla="*/ 35 w 66"/>
                <a:gd name="T11" fmla="*/ 10 h 67"/>
                <a:gd name="T12" fmla="*/ 43 w 66"/>
                <a:gd name="T13" fmla="*/ 12 h 67"/>
                <a:gd name="T14" fmla="*/ 50 w 66"/>
                <a:gd name="T15" fmla="*/ 16 h 67"/>
                <a:gd name="T16" fmla="*/ 53 w 66"/>
                <a:gd name="T17" fmla="*/ 20 h 67"/>
                <a:gd name="T18" fmla="*/ 55 w 66"/>
                <a:gd name="T19" fmla="*/ 23 h 67"/>
                <a:gd name="T20" fmla="*/ 56 w 66"/>
                <a:gd name="T21" fmla="*/ 26 h 67"/>
                <a:gd name="T22" fmla="*/ 56 w 66"/>
                <a:gd name="T23" fmla="*/ 30 h 67"/>
                <a:gd name="T24" fmla="*/ 58 w 66"/>
                <a:gd name="T25" fmla="*/ 33 h 67"/>
                <a:gd name="T26" fmla="*/ 66 w 66"/>
                <a:gd name="T27" fmla="*/ 31 h 67"/>
                <a:gd name="T28" fmla="*/ 66 w 66"/>
                <a:gd name="T29" fmla="*/ 26 h 67"/>
                <a:gd name="T30" fmla="*/ 64 w 66"/>
                <a:gd name="T31" fmla="*/ 20 h 67"/>
                <a:gd name="T32" fmla="*/ 56 w 66"/>
                <a:gd name="T33" fmla="*/ 10 h 67"/>
                <a:gd name="T34" fmla="*/ 51 w 66"/>
                <a:gd name="T35" fmla="*/ 5 h 67"/>
                <a:gd name="T36" fmla="*/ 46 w 66"/>
                <a:gd name="T37" fmla="*/ 2 h 67"/>
                <a:gd name="T38" fmla="*/ 33 w 66"/>
                <a:gd name="T39" fmla="*/ 0 h 67"/>
                <a:gd name="T40" fmla="*/ 28 w 66"/>
                <a:gd name="T41" fmla="*/ 0 h 67"/>
                <a:gd name="T42" fmla="*/ 22 w 66"/>
                <a:gd name="T43" fmla="*/ 2 h 67"/>
                <a:gd name="T44" fmla="*/ 10 w 66"/>
                <a:gd name="T45" fmla="*/ 10 h 67"/>
                <a:gd name="T46" fmla="*/ 5 w 66"/>
                <a:gd name="T47" fmla="*/ 16 h 67"/>
                <a:gd name="T48" fmla="*/ 2 w 66"/>
                <a:gd name="T49" fmla="*/ 21 h 67"/>
                <a:gd name="T50" fmla="*/ 0 w 66"/>
                <a:gd name="T51" fmla="*/ 33 h 67"/>
                <a:gd name="T52" fmla="*/ 0 w 66"/>
                <a:gd name="T53" fmla="*/ 39 h 67"/>
                <a:gd name="T54" fmla="*/ 2 w 66"/>
                <a:gd name="T55" fmla="*/ 46 h 67"/>
                <a:gd name="T56" fmla="*/ 9 w 66"/>
                <a:gd name="T57" fmla="*/ 56 h 67"/>
                <a:gd name="T58" fmla="*/ 13 w 66"/>
                <a:gd name="T59" fmla="*/ 61 h 67"/>
                <a:gd name="T60" fmla="*/ 20 w 66"/>
                <a:gd name="T61" fmla="*/ 64 h 67"/>
                <a:gd name="T62" fmla="*/ 25 w 66"/>
                <a:gd name="T63" fmla="*/ 66 h 67"/>
                <a:gd name="T64" fmla="*/ 30 w 66"/>
                <a:gd name="T65" fmla="*/ 67 h 67"/>
                <a:gd name="T66" fmla="*/ 35 w 66"/>
                <a:gd name="T67" fmla="*/ 35 h 67"/>
                <a:gd name="T68" fmla="*/ 30 w 66"/>
                <a:gd name="T69" fmla="*/ 39 h 67"/>
                <a:gd name="T70" fmla="*/ 30 w 66"/>
                <a:gd name="T71" fmla="*/ 41 h 67"/>
                <a:gd name="T72" fmla="*/ 35 w 66"/>
                <a:gd name="T73" fmla="*/ 48 h 67"/>
                <a:gd name="T74" fmla="*/ 27 w 66"/>
                <a:gd name="T75" fmla="*/ 56 h 67"/>
                <a:gd name="T76" fmla="*/ 22 w 66"/>
                <a:gd name="T77" fmla="*/ 54 h 67"/>
                <a:gd name="T78" fmla="*/ 17 w 66"/>
                <a:gd name="T79" fmla="*/ 49 h 67"/>
                <a:gd name="T80" fmla="*/ 12 w 66"/>
                <a:gd name="T81" fmla="*/ 4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 h="67">
                  <a:moveTo>
                    <a:pt x="12" y="43"/>
                  </a:moveTo>
                  <a:lnTo>
                    <a:pt x="12" y="43"/>
                  </a:lnTo>
                  <a:lnTo>
                    <a:pt x="10" y="35"/>
                  </a:lnTo>
                  <a:lnTo>
                    <a:pt x="10" y="35"/>
                  </a:lnTo>
                  <a:lnTo>
                    <a:pt x="13" y="26"/>
                  </a:lnTo>
                  <a:lnTo>
                    <a:pt x="13" y="26"/>
                  </a:lnTo>
                  <a:lnTo>
                    <a:pt x="18" y="18"/>
                  </a:lnTo>
                  <a:lnTo>
                    <a:pt x="18" y="18"/>
                  </a:lnTo>
                  <a:lnTo>
                    <a:pt x="27" y="13"/>
                  </a:lnTo>
                  <a:lnTo>
                    <a:pt x="27" y="13"/>
                  </a:lnTo>
                  <a:lnTo>
                    <a:pt x="35" y="10"/>
                  </a:lnTo>
                  <a:lnTo>
                    <a:pt x="35" y="10"/>
                  </a:lnTo>
                  <a:lnTo>
                    <a:pt x="43" y="12"/>
                  </a:lnTo>
                  <a:lnTo>
                    <a:pt x="43" y="12"/>
                  </a:lnTo>
                  <a:lnTo>
                    <a:pt x="50" y="16"/>
                  </a:lnTo>
                  <a:lnTo>
                    <a:pt x="50" y="16"/>
                  </a:lnTo>
                  <a:lnTo>
                    <a:pt x="53" y="20"/>
                  </a:lnTo>
                  <a:lnTo>
                    <a:pt x="53" y="20"/>
                  </a:lnTo>
                  <a:lnTo>
                    <a:pt x="55" y="23"/>
                  </a:lnTo>
                  <a:lnTo>
                    <a:pt x="55" y="23"/>
                  </a:lnTo>
                  <a:lnTo>
                    <a:pt x="56" y="26"/>
                  </a:lnTo>
                  <a:lnTo>
                    <a:pt x="56" y="26"/>
                  </a:lnTo>
                  <a:lnTo>
                    <a:pt x="56" y="30"/>
                  </a:lnTo>
                  <a:lnTo>
                    <a:pt x="56" y="30"/>
                  </a:lnTo>
                  <a:lnTo>
                    <a:pt x="58" y="33"/>
                  </a:lnTo>
                  <a:lnTo>
                    <a:pt x="58" y="33"/>
                  </a:lnTo>
                  <a:lnTo>
                    <a:pt x="61" y="33"/>
                  </a:lnTo>
                  <a:lnTo>
                    <a:pt x="66" y="31"/>
                  </a:lnTo>
                  <a:lnTo>
                    <a:pt x="66" y="31"/>
                  </a:lnTo>
                  <a:lnTo>
                    <a:pt x="66" y="26"/>
                  </a:lnTo>
                  <a:lnTo>
                    <a:pt x="64" y="20"/>
                  </a:lnTo>
                  <a:lnTo>
                    <a:pt x="64" y="20"/>
                  </a:lnTo>
                  <a:lnTo>
                    <a:pt x="61" y="15"/>
                  </a:lnTo>
                  <a:lnTo>
                    <a:pt x="56" y="10"/>
                  </a:lnTo>
                  <a:lnTo>
                    <a:pt x="56" y="10"/>
                  </a:lnTo>
                  <a:lnTo>
                    <a:pt x="51" y="5"/>
                  </a:lnTo>
                  <a:lnTo>
                    <a:pt x="46" y="2"/>
                  </a:lnTo>
                  <a:lnTo>
                    <a:pt x="46" y="2"/>
                  </a:lnTo>
                  <a:lnTo>
                    <a:pt x="40" y="0"/>
                  </a:lnTo>
                  <a:lnTo>
                    <a:pt x="33" y="0"/>
                  </a:lnTo>
                  <a:lnTo>
                    <a:pt x="33" y="0"/>
                  </a:lnTo>
                  <a:lnTo>
                    <a:pt x="28" y="0"/>
                  </a:lnTo>
                  <a:lnTo>
                    <a:pt x="22" y="2"/>
                  </a:lnTo>
                  <a:lnTo>
                    <a:pt x="22" y="2"/>
                  </a:lnTo>
                  <a:lnTo>
                    <a:pt x="15" y="5"/>
                  </a:lnTo>
                  <a:lnTo>
                    <a:pt x="10" y="10"/>
                  </a:lnTo>
                  <a:lnTo>
                    <a:pt x="10" y="10"/>
                  </a:lnTo>
                  <a:lnTo>
                    <a:pt x="5" y="16"/>
                  </a:lnTo>
                  <a:lnTo>
                    <a:pt x="2" y="21"/>
                  </a:lnTo>
                  <a:lnTo>
                    <a:pt x="2" y="21"/>
                  </a:lnTo>
                  <a:lnTo>
                    <a:pt x="0" y="28"/>
                  </a:lnTo>
                  <a:lnTo>
                    <a:pt x="0" y="33"/>
                  </a:lnTo>
                  <a:lnTo>
                    <a:pt x="0" y="33"/>
                  </a:lnTo>
                  <a:lnTo>
                    <a:pt x="0" y="39"/>
                  </a:lnTo>
                  <a:lnTo>
                    <a:pt x="2" y="46"/>
                  </a:lnTo>
                  <a:lnTo>
                    <a:pt x="2" y="46"/>
                  </a:lnTo>
                  <a:lnTo>
                    <a:pt x="5" y="51"/>
                  </a:lnTo>
                  <a:lnTo>
                    <a:pt x="9" y="56"/>
                  </a:lnTo>
                  <a:lnTo>
                    <a:pt x="9" y="56"/>
                  </a:lnTo>
                  <a:lnTo>
                    <a:pt x="13" y="61"/>
                  </a:lnTo>
                  <a:lnTo>
                    <a:pt x="13" y="61"/>
                  </a:lnTo>
                  <a:lnTo>
                    <a:pt x="20" y="64"/>
                  </a:lnTo>
                  <a:lnTo>
                    <a:pt x="20" y="64"/>
                  </a:lnTo>
                  <a:lnTo>
                    <a:pt x="25" y="66"/>
                  </a:lnTo>
                  <a:lnTo>
                    <a:pt x="25" y="66"/>
                  </a:lnTo>
                  <a:lnTo>
                    <a:pt x="30" y="67"/>
                  </a:lnTo>
                  <a:lnTo>
                    <a:pt x="50" y="49"/>
                  </a:lnTo>
                  <a:lnTo>
                    <a:pt x="35" y="35"/>
                  </a:lnTo>
                  <a:lnTo>
                    <a:pt x="30" y="39"/>
                  </a:lnTo>
                  <a:lnTo>
                    <a:pt x="30" y="39"/>
                  </a:lnTo>
                  <a:lnTo>
                    <a:pt x="30" y="41"/>
                  </a:lnTo>
                  <a:lnTo>
                    <a:pt x="30" y="41"/>
                  </a:lnTo>
                  <a:lnTo>
                    <a:pt x="30" y="43"/>
                  </a:lnTo>
                  <a:lnTo>
                    <a:pt x="35" y="48"/>
                  </a:lnTo>
                  <a:lnTo>
                    <a:pt x="27" y="56"/>
                  </a:lnTo>
                  <a:lnTo>
                    <a:pt x="27" y="56"/>
                  </a:lnTo>
                  <a:lnTo>
                    <a:pt x="22" y="54"/>
                  </a:lnTo>
                  <a:lnTo>
                    <a:pt x="22" y="54"/>
                  </a:lnTo>
                  <a:lnTo>
                    <a:pt x="17" y="49"/>
                  </a:lnTo>
                  <a:lnTo>
                    <a:pt x="17" y="49"/>
                  </a:lnTo>
                  <a:lnTo>
                    <a:pt x="12" y="43"/>
                  </a:lnTo>
                  <a:lnTo>
                    <a:pt x="12" y="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7" name="Freeform 53">
              <a:extLst>
                <a:ext uri="{FF2B5EF4-FFF2-40B4-BE49-F238E27FC236}">
                  <a16:creationId xmlns="" xmlns:a16="http://schemas.microsoft.com/office/drawing/2014/main" id="{27D5B261-6AD9-4437-9957-C2897ACCC77D}"/>
                </a:ext>
              </a:extLst>
            </p:cNvPr>
            <p:cNvSpPr>
              <a:spLocks noEditPoints="1"/>
            </p:cNvSpPr>
            <p:nvPr/>
          </p:nvSpPr>
          <p:spPr bwMode="auto">
            <a:xfrm>
              <a:off x="-11312525" y="2366963"/>
              <a:ext cx="109538" cy="127000"/>
            </a:xfrm>
            <a:custGeom>
              <a:avLst/>
              <a:gdLst>
                <a:gd name="T0" fmla="*/ 29 w 69"/>
                <a:gd name="T1" fmla="*/ 41 h 80"/>
                <a:gd name="T2" fmla="*/ 29 w 69"/>
                <a:gd name="T3" fmla="*/ 41 h 80"/>
                <a:gd name="T4" fmla="*/ 31 w 69"/>
                <a:gd name="T5" fmla="*/ 42 h 80"/>
                <a:gd name="T6" fmla="*/ 31 w 69"/>
                <a:gd name="T7" fmla="*/ 42 h 80"/>
                <a:gd name="T8" fmla="*/ 31 w 69"/>
                <a:gd name="T9" fmla="*/ 44 h 80"/>
                <a:gd name="T10" fmla="*/ 26 w 69"/>
                <a:gd name="T11" fmla="*/ 69 h 80"/>
                <a:gd name="T12" fmla="*/ 26 w 69"/>
                <a:gd name="T13" fmla="*/ 69 h 80"/>
                <a:gd name="T14" fmla="*/ 26 w 69"/>
                <a:gd name="T15" fmla="*/ 72 h 80"/>
                <a:gd name="T16" fmla="*/ 26 w 69"/>
                <a:gd name="T17" fmla="*/ 72 h 80"/>
                <a:gd name="T18" fmla="*/ 28 w 69"/>
                <a:gd name="T19" fmla="*/ 74 h 80"/>
                <a:gd name="T20" fmla="*/ 34 w 69"/>
                <a:gd name="T21" fmla="*/ 80 h 80"/>
                <a:gd name="T22" fmla="*/ 41 w 69"/>
                <a:gd name="T23" fmla="*/ 52 h 80"/>
                <a:gd name="T24" fmla="*/ 41 w 69"/>
                <a:gd name="T25" fmla="*/ 52 h 80"/>
                <a:gd name="T26" fmla="*/ 41 w 69"/>
                <a:gd name="T27" fmla="*/ 47 h 80"/>
                <a:gd name="T28" fmla="*/ 41 w 69"/>
                <a:gd name="T29" fmla="*/ 47 h 80"/>
                <a:gd name="T30" fmla="*/ 48 w 69"/>
                <a:gd name="T31" fmla="*/ 49 h 80"/>
                <a:gd name="T32" fmla="*/ 48 w 69"/>
                <a:gd name="T33" fmla="*/ 49 h 80"/>
                <a:gd name="T34" fmla="*/ 52 w 69"/>
                <a:gd name="T35" fmla="*/ 49 h 80"/>
                <a:gd name="T36" fmla="*/ 52 w 69"/>
                <a:gd name="T37" fmla="*/ 49 h 80"/>
                <a:gd name="T38" fmla="*/ 59 w 69"/>
                <a:gd name="T39" fmla="*/ 47 h 80"/>
                <a:gd name="T40" fmla="*/ 59 w 69"/>
                <a:gd name="T41" fmla="*/ 47 h 80"/>
                <a:gd name="T42" fmla="*/ 64 w 69"/>
                <a:gd name="T43" fmla="*/ 44 h 80"/>
                <a:gd name="T44" fmla="*/ 64 w 69"/>
                <a:gd name="T45" fmla="*/ 44 h 80"/>
                <a:gd name="T46" fmla="*/ 67 w 69"/>
                <a:gd name="T47" fmla="*/ 37 h 80"/>
                <a:gd name="T48" fmla="*/ 67 w 69"/>
                <a:gd name="T49" fmla="*/ 37 h 80"/>
                <a:gd name="T50" fmla="*/ 69 w 69"/>
                <a:gd name="T51" fmla="*/ 31 h 80"/>
                <a:gd name="T52" fmla="*/ 69 w 69"/>
                <a:gd name="T53" fmla="*/ 31 h 80"/>
                <a:gd name="T54" fmla="*/ 67 w 69"/>
                <a:gd name="T55" fmla="*/ 23 h 80"/>
                <a:gd name="T56" fmla="*/ 67 w 69"/>
                <a:gd name="T57" fmla="*/ 23 h 80"/>
                <a:gd name="T58" fmla="*/ 61 w 69"/>
                <a:gd name="T59" fmla="*/ 13 h 80"/>
                <a:gd name="T60" fmla="*/ 46 w 69"/>
                <a:gd name="T61" fmla="*/ 0 h 80"/>
                <a:gd name="T62" fmla="*/ 0 w 69"/>
                <a:gd name="T63" fmla="*/ 47 h 80"/>
                <a:gd name="T64" fmla="*/ 8 w 69"/>
                <a:gd name="T65" fmla="*/ 55 h 80"/>
                <a:gd name="T66" fmla="*/ 26 w 69"/>
                <a:gd name="T67" fmla="*/ 36 h 80"/>
                <a:gd name="T68" fmla="*/ 29 w 69"/>
                <a:gd name="T69" fmla="*/ 41 h 80"/>
                <a:gd name="T70" fmla="*/ 29 w 69"/>
                <a:gd name="T71" fmla="*/ 41 h 80"/>
                <a:gd name="T72" fmla="*/ 48 w 69"/>
                <a:gd name="T73" fmla="*/ 14 h 80"/>
                <a:gd name="T74" fmla="*/ 54 w 69"/>
                <a:gd name="T75" fmla="*/ 21 h 80"/>
                <a:gd name="T76" fmla="*/ 54 w 69"/>
                <a:gd name="T77" fmla="*/ 21 h 80"/>
                <a:gd name="T78" fmla="*/ 57 w 69"/>
                <a:gd name="T79" fmla="*/ 24 h 80"/>
                <a:gd name="T80" fmla="*/ 57 w 69"/>
                <a:gd name="T81" fmla="*/ 29 h 80"/>
                <a:gd name="T82" fmla="*/ 57 w 69"/>
                <a:gd name="T83" fmla="*/ 29 h 80"/>
                <a:gd name="T84" fmla="*/ 57 w 69"/>
                <a:gd name="T85" fmla="*/ 32 h 80"/>
                <a:gd name="T86" fmla="*/ 54 w 69"/>
                <a:gd name="T87" fmla="*/ 36 h 80"/>
                <a:gd name="T88" fmla="*/ 54 w 69"/>
                <a:gd name="T89" fmla="*/ 36 h 80"/>
                <a:gd name="T90" fmla="*/ 51 w 69"/>
                <a:gd name="T91" fmla="*/ 39 h 80"/>
                <a:gd name="T92" fmla="*/ 51 w 69"/>
                <a:gd name="T93" fmla="*/ 39 h 80"/>
                <a:gd name="T94" fmla="*/ 48 w 69"/>
                <a:gd name="T95" fmla="*/ 41 h 80"/>
                <a:gd name="T96" fmla="*/ 48 w 69"/>
                <a:gd name="T97" fmla="*/ 41 h 80"/>
                <a:gd name="T98" fmla="*/ 43 w 69"/>
                <a:gd name="T99" fmla="*/ 39 h 80"/>
                <a:gd name="T100" fmla="*/ 43 w 69"/>
                <a:gd name="T101" fmla="*/ 39 h 80"/>
                <a:gd name="T102" fmla="*/ 38 w 69"/>
                <a:gd name="T103" fmla="*/ 36 h 80"/>
                <a:gd name="T104" fmla="*/ 33 w 69"/>
                <a:gd name="T105" fmla="*/ 31 h 80"/>
                <a:gd name="T106" fmla="*/ 48 w 69"/>
                <a:gd name="T107" fmla="*/ 14 h 80"/>
                <a:gd name="T108" fmla="*/ 48 w 69"/>
                <a:gd name="T109" fmla="*/ 1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0">
                  <a:moveTo>
                    <a:pt x="29" y="41"/>
                  </a:moveTo>
                  <a:lnTo>
                    <a:pt x="29" y="41"/>
                  </a:lnTo>
                  <a:lnTo>
                    <a:pt x="31" y="42"/>
                  </a:lnTo>
                  <a:lnTo>
                    <a:pt x="31" y="42"/>
                  </a:lnTo>
                  <a:lnTo>
                    <a:pt x="31" y="44"/>
                  </a:lnTo>
                  <a:lnTo>
                    <a:pt x="26" y="69"/>
                  </a:lnTo>
                  <a:lnTo>
                    <a:pt x="26" y="69"/>
                  </a:lnTo>
                  <a:lnTo>
                    <a:pt x="26" y="72"/>
                  </a:lnTo>
                  <a:lnTo>
                    <a:pt x="26" y="72"/>
                  </a:lnTo>
                  <a:lnTo>
                    <a:pt x="28" y="74"/>
                  </a:lnTo>
                  <a:lnTo>
                    <a:pt x="34" y="80"/>
                  </a:lnTo>
                  <a:lnTo>
                    <a:pt x="41" y="52"/>
                  </a:lnTo>
                  <a:lnTo>
                    <a:pt x="41" y="52"/>
                  </a:lnTo>
                  <a:lnTo>
                    <a:pt x="41" y="47"/>
                  </a:lnTo>
                  <a:lnTo>
                    <a:pt x="41" y="47"/>
                  </a:lnTo>
                  <a:lnTo>
                    <a:pt x="48" y="49"/>
                  </a:lnTo>
                  <a:lnTo>
                    <a:pt x="48" y="49"/>
                  </a:lnTo>
                  <a:lnTo>
                    <a:pt x="52" y="49"/>
                  </a:lnTo>
                  <a:lnTo>
                    <a:pt x="52" y="49"/>
                  </a:lnTo>
                  <a:lnTo>
                    <a:pt x="59" y="47"/>
                  </a:lnTo>
                  <a:lnTo>
                    <a:pt x="59" y="47"/>
                  </a:lnTo>
                  <a:lnTo>
                    <a:pt x="64" y="44"/>
                  </a:lnTo>
                  <a:lnTo>
                    <a:pt x="64" y="44"/>
                  </a:lnTo>
                  <a:lnTo>
                    <a:pt x="67" y="37"/>
                  </a:lnTo>
                  <a:lnTo>
                    <a:pt x="67" y="37"/>
                  </a:lnTo>
                  <a:lnTo>
                    <a:pt x="69" y="31"/>
                  </a:lnTo>
                  <a:lnTo>
                    <a:pt x="69" y="31"/>
                  </a:lnTo>
                  <a:lnTo>
                    <a:pt x="67" y="23"/>
                  </a:lnTo>
                  <a:lnTo>
                    <a:pt x="67" y="23"/>
                  </a:lnTo>
                  <a:lnTo>
                    <a:pt x="61" y="13"/>
                  </a:lnTo>
                  <a:lnTo>
                    <a:pt x="46" y="0"/>
                  </a:lnTo>
                  <a:lnTo>
                    <a:pt x="0" y="47"/>
                  </a:lnTo>
                  <a:lnTo>
                    <a:pt x="8" y="55"/>
                  </a:lnTo>
                  <a:lnTo>
                    <a:pt x="26" y="36"/>
                  </a:lnTo>
                  <a:lnTo>
                    <a:pt x="29" y="41"/>
                  </a:lnTo>
                  <a:lnTo>
                    <a:pt x="29" y="41"/>
                  </a:lnTo>
                  <a:close/>
                  <a:moveTo>
                    <a:pt x="48" y="14"/>
                  </a:moveTo>
                  <a:lnTo>
                    <a:pt x="54" y="21"/>
                  </a:lnTo>
                  <a:lnTo>
                    <a:pt x="54" y="21"/>
                  </a:lnTo>
                  <a:lnTo>
                    <a:pt x="57" y="24"/>
                  </a:lnTo>
                  <a:lnTo>
                    <a:pt x="57" y="29"/>
                  </a:lnTo>
                  <a:lnTo>
                    <a:pt x="57" y="29"/>
                  </a:lnTo>
                  <a:lnTo>
                    <a:pt x="57" y="32"/>
                  </a:lnTo>
                  <a:lnTo>
                    <a:pt x="54" y="36"/>
                  </a:lnTo>
                  <a:lnTo>
                    <a:pt x="54" y="36"/>
                  </a:lnTo>
                  <a:lnTo>
                    <a:pt x="51" y="39"/>
                  </a:lnTo>
                  <a:lnTo>
                    <a:pt x="51" y="39"/>
                  </a:lnTo>
                  <a:lnTo>
                    <a:pt x="48" y="41"/>
                  </a:lnTo>
                  <a:lnTo>
                    <a:pt x="48" y="41"/>
                  </a:lnTo>
                  <a:lnTo>
                    <a:pt x="43" y="39"/>
                  </a:lnTo>
                  <a:lnTo>
                    <a:pt x="43" y="39"/>
                  </a:lnTo>
                  <a:lnTo>
                    <a:pt x="38" y="36"/>
                  </a:lnTo>
                  <a:lnTo>
                    <a:pt x="33" y="31"/>
                  </a:lnTo>
                  <a:lnTo>
                    <a:pt x="48" y="14"/>
                  </a:lnTo>
                  <a:lnTo>
                    <a:pt x="4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8" name="Freeform 54">
              <a:extLst>
                <a:ext uri="{FF2B5EF4-FFF2-40B4-BE49-F238E27FC236}">
                  <a16:creationId xmlns="" xmlns:a16="http://schemas.microsoft.com/office/drawing/2014/main" id="{F3B5F7AC-0954-4186-8D30-C30B8ECB977F}"/>
                </a:ext>
              </a:extLst>
            </p:cNvPr>
            <p:cNvSpPr>
              <a:spLocks noEditPoints="1"/>
            </p:cNvSpPr>
            <p:nvPr/>
          </p:nvSpPr>
          <p:spPr bwMode="auto">
            <a:xfrm>
              <a:off x="-11234738" y="2444750"/>
              <a:ext cx="104775" cy="104775"/>
            </a:xfrm>
            <a:custGeom>
              <a:avLst/>
              <a:gdLst>
                <a:gd name="T0" fmla="*/ 63 w 66"/>
                <a:gd name="T1" fmla="*/ 44 h 66"/>
                <a:gd name="T2" fmla="*/ 66 w 66"/>
                <a:gd name="T3" fmla="*/ 33 h 66"/>
                <a:gd name="T4" fmla="*/ 66 w 66"/>
                <a:gd name="T5" fmla="*/ 26 h 66"/>
                <a:gd name="T6" fmla="*/ 64 w 66"/>
                <a:gd name="T7" fmla="*/ 21 h 66"/>
                <a:gd name="T8" fmla="*/ 58 w 66"/>
                <a:gd name="T9" fmla="*/ 10 h 66"/>
                <a:gd name="T10" fmla="*/ 51 w 66"/>
                <a:gd name="T11" fmla="*/ 5 h 66"/>
                <a:gd name="T12" fmla="*/ 46 w 66"/>
                <a:gd name="T13" fmla="*/ 3 h 66"/>
                <a:gd name="T14" fmla="*/ 35 w 66"/>
                <a:gd name="T15" fmla="*/ 0 h 66"/>
                <a:gd name="T16" fmla="*/ 28 w 66"/>
                <a:gd name="T17" fmla="*/ 2 h 66"/>
                <a:gd name="T18" fmla="*/ 22 w 66"/>
                <a:gd name="T19" fmla="*/ 3 h 66"/>
                <a:gd name="T20" fmla="*/ 12 w 66"/>
                <a:gd name="T21" fmla="*/ 11 h 66"/>
                <a:gd name="T22" fmla="*/ 7 w 66"/>
                <a:gd name="T23" fmla="*/ 16 h 66"/>
                <a:gd name="T24" fmla="*/ 3 w 66"/>
                <a:gd name="T25" fmla="*/ 23 h 66"/>
                <a:gd name="T26" fmla="*/ 0 w 66"/>
                <a:gd name="T27" fmla="*/ 34 h 66"/>
                <a:gd name="T28" fmla="*/ 0 w 66"/>
                <a:gd name="T29" fmla="*/ 41 h 66"/>
                <a:gd name="T30" fmla="*/ 2 w 66"/>
                <a:gd name="T31" fmla="*/ 46 h 66"/>
                <a:gd name="T32" fmla="*/ 10 w 66"/>
                <a:gd name="T33" fmla="*/ 57 h 66"/>
                <a:gd name="T34" fmla="*/ 15 w 66"/>
                <a:gd name="T35" fmla="*/ 61 h 66"/>
                <a:gd name="T36" fmla="*/ 20 w 66"/>
                <a:gd name="T37" fmla="*/ 64 h 66"/>
                <a:gd name="T38" fmla="*/ 33 w 66"/>
                <a:gd name="T39" fmla="*/ 66 h 66"/>
                <a:gd name="T40" fmla="*/ 38 w 66"/>
                <a:gd name="T41" fmla="*/ 66 h 66"/>
                <a:gd name="T42" fmla="*/ 45 w 66"/>
                <a:gd name="T43" fmla="*/ 64 h 66"/>
                <a:gd name="T44" fmla="*/ 56 w 66"/>
                <a:gd name="T45" fmla="*/ 56 h 66"/>
                <a:gd name="T46" fmla="*/ 59 w 66"/>
                <a:gd name="T47" fmla="*/ 51 h 66"/>
                <a:gd name="T48" fmla="*/ 63 w 66"/>
                <a:gd name="T49" fmla="*/ 44 h 66"/>
                <a:gd name="T50" fmla="*/ 40 w 66"/>
                <a:gd name="T51" fmla="*/ 52 h 66"/>
                <a:gd name="T52" fmla="*/ 31 w 66"/>
                <a:gd name="T53" fmla="*/ 56 h 66"/>
                <a:gd name="T54" fmla="*/ 23 w 66"/>
                <a:gd name="T55" fmla="*/ 54 h 66"/>
                <a:gd name="T56" fmla="*/ 17 w 66"/>
                <a:gd name="T57" fmla="*/ 49 h 66"/>
                <a:gd name="T58" fmla="*/ 12 w 66"/>
                <a:gd name="T59" fmla="*/ 43 h 66"/>
                <a:gd name="T60" fmla="*/ 12 w 66"/>
                <a:gd name="T61" fmla="*/ 34 h 66"/>
                <a:gd name="T62" fmla="*/ 13 w 66"/>
                <a:gd name="T63" fmla="*/ 28 h 66"/>
                <a:gd name="T64" fmla="*/ 20 w 66"/>
                <a:gd name="T65" fmla="*/ 20 h 66"/>
                <a:gd name="T66" fmla="*/ 28 w 66"/>
                <a:gd name="T67" fmla="*/ 13 h 66"/>
                <a:gd name="T68" fmla="*/ 35 w 66"/>
                <a:gd name="T69" fmla="*/ 11 h 66"/>
                <a:gd name="T70" fmla="*/ 43 w 66"/>
                <a:gd name="T71" fmla="*/ 13 h 66"/>
                <a:gd name="T72" fmla="*/ 49 w 66"/>
                <a:gd name="T73" fmla="*/ 16 h 66"/>
                <a:gd name="T74" fmla="*/ 54 w 66"/>
                <a:gd name="T75" fmla="*/ 25 h 66"/>
                <a:gd name="T76" fmla="*/ 56 w 66"/>
                <a:gd name="T77" fmla="*/ 31 h 66"/>
                <a:gd name="T78" fmla="*/ 53 w 66"/>
                <a:gd name="T79" fmla="*/ 39 h 66"/>
                <a:gd name="T80" fmla="*/ 48 w 66"/>
                <a:gd name="T81" fmla="*/ 48 h 66"/>
                <a:gd name="T82" fmla="*/ 40 w 66"/>
                <a:gd name="T83"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6">
                  <a:moveTo>
                    <a:pt x="63" y="44"/>
                  </a:moveTo>
                  <a:lnTo>
                    <a:pt x="63" y="44"/>
                  </a:lnTo>
                  <a:lnTo>
                    <a:pt x="66" y="38"/>
                  </a:lnTo>
                  <a:lnTo>
                    <a:pt x="66" y="33"/>
                  </a:lnTo>
                  <a:lnTo>
                    <a:pt x="66" y="33"/>
                  </a:lnTo>
                  <a:lnTo>
                    <a:pt x="66" y="26"/>
                  </a:lnTo>
                  <a:lnTo>
                    <a:pt x="64" y="21"/>
                  </a:lnTo>
                  <a:lnTo>
                    <a:pt x="64" y="21"/>
                  </a:lnTo>
                  <a:lnTo>
                    <a:pt x="61" y="15"/>
                  </a:lnTo>
                  <a:lnTo>
                    <a:pt x="58" y="10"/>
                  </a:lnTo>
                  <a:lnTo>
                    <a:pt x="58" y="10"/>
                  </a:lnTo>
                  <a:lnTo>
                    <a:pt x="51" y="5"/>
                  </a:lnTo>
                  <a:lnTo>
                    <a:pt x="46" y="3"/>
                  </a:lnTo>
                  <a:lnTo>
                    <a:pt x="46" y="3"/>
                  </a:lnTo>
                  <a:lnTo>
                    <a:pt x="40" y="0"/>
                  </a:lnTo>
                  <a:lnTo>
                    <a:pt x="35" y="0"/>
                  </a:lnTo>
                  <a:lnTo>
                    <a:pt x="35" y="0"/>
                  </a:lnTo>
                  <a:lnTo>
                    <a:pt x="28" y="2"/>
                  </a:lnTo>
                  <a:lnTo>
                    <a:pt x="22" y="3"/>
                  </a:lnTo>
                  <a:lnTo>
                    <a:pt x="22" y="3"/>
                  </a:lnTo>
                  <a:lnTo>
                    <a:pt x="17" y="6"/>
                  </a:lnTo>
                  <a:lnTo>
                    <a:pt x="12" y="11"/>
                  </a:lnTo>
                  <a:lnTo>
                    <a:pt x="12" y="11"/>
                  </a:lnTo>
                  <a:lnTo>
                    <a:pt x="7" y="16"/>
                  </a:lnTo>
                  <a:lnTo>
                    <a:pt x="3" y="23"/>
                  </a:lnTo>
                  <a:lnTo>
                    <a:pt x="3" y="23"/>
                  </a:lnTo>
                  <a:lnTo>
                    <a:pt x="2" y="28"/>
                  </a:lnTo>
                  <a:lnTo>
                    <a:pt x="0" y="34"/>
                  </a:lnTo>
                  <a:lnTo>
                    <a:pt x="0" y="34"/>
                  </a:lnTo>
                  <a:lnTo>
                    <a:pt x="0" y="41"/>
                  </a:lnTo>
                  <a:lnTo>
                    <a:pt x="2" y="46"/>
                  </a:lnTo>
                  <a:lnTo>
                    <a:pt x="2" y="46"/>
                  </a:lnTo>
                  <a:lnTo>
                    <a:pt x="5" y="52"/>
                  </a:lnTo>
                  <a:lnTo>
                    <a:pt x="10" y="57"/>
                  </a:lnTo>
                  <a:lnTo>
                    <a:pt x="10" y="57"/>
                  </a:lnTo>
                  <a:lnTo>
                    <a:pt x="15" y="61"/>
                  </a:lnTo>
                  <a:lnTo>
                    <a:pt x="20" y="64"/>
                  </a:lnTo>
                  <a:lnTo>
                    <a:pt x="20" y="64"/>
                  </a:lnTo>
                  <a:lnTo>
                    <a:pt x="26" y="66"/>
                  </a:lnTo>
                  <a:lnTo>
                    <a:pt x="33" y="66"/>
                  </a:lnTo>
                  <a:lnTo>
                    <a:pt x="33" y="66"/>
                  </a:lnTo>
                  <a:lnTo>
                    <a:pt x="38" y="66"/>
                  </a:lnTo>
                  <a:lnTo>
                    <a:pt x="45" y="64"/>
                  </a:lnTo>
                  <a:lnTo>
                    <a:pt x="45" y="64"/>
                  </a:lnTo>
                  <a:lnTo>
                    <a:pt x="49" y="61"/>
                  </a:lnTo>
                  <a:lnTo>
                    <a:pt x="56" y="56"/>
                  </a:lnTo>
                  <a:lnTo>
                    <a:pt x="56" y="56"/>
                  </a:lnTo>
                  <a:lnTo>
                    <a:pt x="59" y="51"/>
                  </a:lnTo>
                  <a:lnTo>
                    <a:pt x="63" y="44"/>
                  </a:lnTo>
                  <a:lnTo>
                    <a:pt x="63" y="44"/>
                  </a:lnTo>
                  <a:close/>
                  <a:moveTo>
                    <a:pt x="40" y="52"/>
                  </a:moveTo>
                  <a:lnTo>
                    <a:pt x="40" y="52"/>
                  </a:lnTo>
                  <a:lnTo>
                    <a:pt x="31" y="56"/>
                  </a:lnTo>
                  <a:lnTo>
                    <a:pt x="31" y="56"/>
                  </a:lnTo>
                  <a:lnTo>
                    <a:pt x="23" y="54"/>
                  </a:lnTo>
                  <a:lnTo>
                    <a:pt x="23" y="54"/>
                  </a:lnTo>
                  <a:lnTo>
                    <a:pt x="17" y="49"/>
                  </a:lnTo>
                  <a:lnTo>
                    <a:pt x="17" y="49"/>
                  </a:lnTo>
                  <a:lnTo>
                    <a:pt x="12" y="43"/>
                  </a:lnTo>
                  <a:lnTo>
                    <a:pt x="12" y="43"/>
                  </a:lnTo>
                  <a:lnTo>
                    <a:pt x="12" y="34"/>
                  </a:lnTo>
                  <a:lnTo>
                    <a:pt x="12" y="34"/>
                  </a:lnTo>
                  <a:lnTo>
                    <a:pt x="13" y="28"/>
                  </a:lnTo>
                  <a:lnTo>
                    <a:pt x="13" y="28"/>
                  </a:lnTo>
                  <a:lnTo>
                    <a:pt x="20" y="20"/>
                  </a:lnTo>
                  <a:lnTo>
                    <a:pt x="20" y="20"/>
                  </a:lnTo>
                  <a:lnTo>
                    <a:pt x="28" y="13"/>
                  </a:lnTo>
                  <a:lnTo>
                    <a:pt x="28" y="13"/>
                  </a:lnTo>
                  <a:lnTo>
                    <a:pt x="35" y="11"/>
                  </a:lnTo>
                  <a:lnTo>
                    <a:pt x="35" y="11"/>
                  </a:lnTo>
                  <a:lnTo>
                    <a:pt x="43" y="13"/>
                  </a:lnTo>
                  <a:lnTo>
                    <a:pt x="43" y="13"/>
                  </a:lnTo>
                  <a:lnTo>
                    <a:pt x="49" y="16"/>
                  </a:lnTo>
                  <a:lnTo>
                    <a:pt x="49" y="16"/>
                  </a:lnTo>
                  <a:lnTo>
                    <a:pt x="54" y="25"/>
                  </a:lnTo>
                  <a:lnTo>
                    <a:pt x="54" y="25"/>
                  </a:lnTo>
                  <a:lnTo>
                    <a:pt x="56" y="31"/>
                  </a:lnTo>
                  <a:lnTo>
                    <a:pt x="56" y="31"/>
                  </a:lnTo>
                  <a:lnTo>
                    <a:pt x="53" y="39"/>
                  </a:lnTo>
                  <a:lnTo>
                    <a:pt x="53" y="39"/>
                  </a:lnTo>
                  <a:lnTo>
                    <a:pt x="48" y="48"/>
                  </a:lnTo>
                  <a:lnTo>
                    <a:pt x="48" y="48"/>
                  </a:lnTo>
                  <a:lnTo>
                    <a:pt x="40" y="52"/>
                  </a:lnTo>
                  <a:lnTo>
                    <a:pt x="40"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59" name="Freeform 55">
              <a:extLst>
                <a:ext uri="{FF2B5EF4-FFF2-40B4-BE49-F238E27FC236}">
                  <a16:creationId xmlns="" xmlns:a16="http://schemas.microsoft.com/office/drawing/2014/main" id="{A52142D3-171B-41FA-BD22-FD65DB0D53D9}"/>
                </a:ext>
              </a:extLst>
            </p:cNvPr>
            <p:cNvSpPr>
              <a:spLocks/>
            </p:cNvSpPr>
            <p:nvPr/>
          </p:nvSpPr>
          <p:spPr bwMode="auto">
            <a:xfrm>
              <a:off x="-11158538" y="2505075"/>
              <a:ext cx="114300" cy="117475"/>
            </a:xfrm>
            <a:custGeom>
              <a:avLst/>
              <a:gdLst>
                <a:gd name="T0" fmla="*/ 11 w 72"/>
                <a:gd name="T1" fmla="*/ 52 h 74"/>
                <a:gd name="T2" fmla="*/ 11 w 72"/>
                <a:gd name="T3" fmla="*/ 52 h 74"/>
                <a:gd name="T4" fmla="*/ 11 w 72"/>
                <a:gd name="T5" fmla="*/ 47 h 74"/>
                <a:gd name="T6" fmla="*/ 11 w 72"/>
                <a:gd name="T7" fmla="*/ 47 h 74"/>
                <a:gd name="T8" fmla="*/ 13 w 72"/>
                <a:gd name="T9" fmla="*/ 41 h 74"/>
                <a:gd name="T10" fmla="*/ 13 w 72"/>
                <a:gd name="T11" fmla="*/ 41 h 74"/>
                <a:gd name="T12" fmla="*/ 16 w 72"/>
                <a:gd name="T13" fmla="*/ 36 h 74"/>
                <a:gd name="T14" fmla="*/ 44 w 72"/>
                <a:gd name="T15" fmla="*/ 8 h 74"/>
                <a:gd name="T16" fmla="*/ 36 w 72"/>
                <a:gd name="T17" fmla="*/ 0 h 74"/>
                <a:gd name="T18" fmla="*/ 8 w 72"/>
                <a:gd name="T19" fmla="*/ 28 h 74"/>
                <a:gd name="T20" fmla="*/ 8 w 72"/>
                <a:gd name="T21" fmla="*/ 28 h 74"/>
                <a:gd name="T22" fmla="*/ 3 w 72"/>
                <a:gd name="T23" fmla="*/ 37 h 74"/>
                <a:gd name="T24" fmla="*/ 3 w 72"/>
                <a:gd name="T25" fmla="*/ 37 h 74"/>
                <a:gd name="T26" fmla="*/ 1 w 72"/>
                <a:gd name="T27" fmla="*/ 42 h 74"/>
                <a:gd name="T28" fmla="*/ 0 w 72"/>
                <a:gd name="T29" fmla="*/ 46 h 74"/>
                <a:gd name="T30" fmla="*/ 0 w 72"/>
                <a:gd name="T31" fmla="*/ 46 h 74"/>
                <a:gd name="T32" fmla="*/ 0 w 72"/>
                <a:gd name="T33" fmla="*/ 51 h 74"/>
                <a:gd name="T34" fmla="*/ 1 w 72"/>
                <a:gd name="T35" fmla="*/ 56 h 74"/>
                <a:gd name="T36" fmla="*/ 1 w 72"/>
                <a:gd name="T37" fmla="*/ 56 h 74"/>
                <a:gd name="T38" fmla="*/ 5 w 72"/>
                <a:gd name="T39" fmla="*/ 61 h 74"/>
                <a:gd name="T40" fmla="*/ 8 w 72"/>
                <a:gd name="T41" fmla="*/ 65 h 74"/>
                <a:gd name="T42" fmla="*/ 8 w 72"/>
                <a:gd name="T43" fmla="*/ 65 h 74"/>
                <a:gd name="T44" fmla="*/ 13 w 72"/>
                <a:gd name="T45" fmla="*/ 69 h 74"/>
                <a:gd name="T46" fmla="*/ 16 w 72"/>
                <a:gd name="T47" fmla="*/ 72 h 74"/>
                <a:gd name="T48" fmla="*/ 16 w 72"/>
                <a:gd name="T49" fmla="*/ 72 h 74"/>
                <a:gd name="T50" fmla="*/ 21 w 72"/>
                <a:gd name="T51" fmla="*/ 72 h 74"/>
                <a:gd name="T52" fmla="*/ 26 w 72"/>
                <a:gd name="T53" fmla="*/ 74 h 74"/>
                <a:gd name="T54" fmla="*/ 26 w 72"/>
                <a:gd name="T55" fmla="*/ 74 h 74"/>
                <a:gd name="T56" fmla="*/ 31 w 72"/>
                <a:gd name="T57" fmla="*/ 72 h 74"/>
                <a:gd name="T58" fmla="*/ 36 w 72"/>
                <a:gd name="T59" fmla="*/ 70 h 74"/>
                <a:gd name="T60" fmla="*/ 36 w 72"/>
                <a:gd name="T61" fmla="*/ 70 h 74"/>
                <a:gd name="T62" fmla="*/ 46 w 72"/>
                <a:gd name="T63" fmla="*/ 64 h 74"/>
                <a:gd name="T64" fmla="*/ 72 w 72"/>
                <a:gd name="T65" fmla="*/ 36 h 74"/>
                <a:gd name="T66" fmla="*/ 64 w 72"/>
                <a:gd name="T67" fmla="*/ 28 h 74"/>
                <a:gd name="T68" fmla="*/ 38 w 72"/>
                <a:gd name="T69" fmla="*/ 56 h 74"/>
                <a:gd name="T70" fmla="*/ 38 w 72"/>
                <a:gd name="T71" fmla="*/ 56 h 74"/>
                <a:gd name="T72" fmla="*/ 31 w 72"/>
                <a:gd name="T73" fmla="*/ 61 h 74"/>
                <a:gd name="T74" fmla="*/ 31 w 72"/>
                <a:gd name="T75" fmla="*/ 61 h 74"/>
                <a:gd name="T76" fmla="*/ 26 w 72"/>
                <a:gd name="T77" fmla="*/ 62 h 74"/>
                <a:gd name="T78" fmla="*/ 26 w 72"/>
                <a:gd name="T79" fmla="*/ 62 h 74"/>
                <a:gd name="T80" fmla="*/ 20 w 72"/>
                <a:gd name="T81" fmla="*/ 61 h 74"/>
                <a:gd name="T82" fmla="*/ 20 w 72"/>
                <a:gd name="T83" fmla="*/ 61 h 74"/>
                <a:gd name="T84" fmla="*/ 15 w 72"/>
                <a:gd name="T85" fmla="*/ 57 h 74"/>
                <a:gd name="T86" fmla="*/ 15 w 72"/>
                <a:gd name="T87" fmla="*/ 57 h 74"/>
                <a:gd name="T88" fmla="*/ 11 w 72"/>
                <a:gd name="T89" fmla="*/ 52 h 74"/>
                <a:gd name="T90" fmla="*/ 11 w 72"/>
                <a:gd name="T91" fmla="*/ 5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4">
                  <a:moveTo>
                    <a:pt x="11" y="52"/>
                  </a:moveTo>
                  <a:lnTo>
                    <a:pt x="11" y="52"/>
                  </a:lnTo>
                  <a:lnTo>
                    <a:pt x="11" y="47"/>
                  </a:lnTo>
                  <a:lnTo>
                    <a:pt x="11" y="47"/>
                  </a:lnTo>
                  <a:lnTo>
                    <a:pt x="13" y="41"/>
                  </a:lnTo>
                  <a:lnTo>
                    <a:pt x="13" y="41"/>
                  </a:lnTo>
                  <a:lnTo>
                    <a:pt x="16" y="36"/>
                  </a:lnTo>
                  <a:lnTo>
                    <a:pt x="44" y="8"/>
                  </a:lnTo>
                  <a:lnTo>
                    <a:pt x="36" y="0"/>
                  </a:lnTo>
                  <a:lnTo>
                    <a:pt x="8" y="28"/>
                  </a:lnTo>
                  <a:lnTo>
                    <a:pt x="8" y="28"/>
                  </a:lnTo>
                  <a:lnTo>
                    <a:pt x="3" y="37"/>
                  </a:lnTo>
                  <a:lnTo>
                    <a:pt x="3" y="37"/>
                  </a:lnTo>
                  <a:lnTo>
                    <a:pt x="1" y="42"/>
                  </a:lnTo>
                  <a:lnTo>
                    <a:pt x="0" y="46"/>
                  </a:lnTo>
                  <a:lnTo>
                    <a:pt x="0" y="46"/>
                  </a:lnTo>
                  <a:lnTo>
                    <a:pt x="0" y="51"/>
                  </a:lnTo>
                  <a:lnTo>
                    <a:pt x="1" y="56"/>
                  </a:lnTo>
                  <a:lnTo>
                    <a:pt x="1" y="56"/>
                  </a:lnTo>
                  <a:lnTo>
                    <a:pt x="5" y="61"/>
                  </a:lnTo>
                  <a:lnTo>
                    <a:pt x="8" y="65"/>
                  </a:lnTo>
                  <a:lnTo>
                    <a:pt x="8" y="65"/>
                  </a:lnTo>
                  <a:lnTo>
                    <a:pt x="13" y="69"/>
                  </a:lnTo>
                  <a:lnTo>
                    <a:pt x="16" y="72"/>
                  </a:lnTo>
                  <a:lnTo>
                    <a:pt x="16" y="72"/>
                  </a:lnTo>
                  <a:lnTo>
                    <a:pt x="21" y="72"/>
                  </a:lnTo>
                  <a:lnTo>
                    <a:pt x="26" y="74"/>
                  </a:lnTo>
                  <a:lnTo>
                    <a:pt x="26" y="74"/>
                  </a:lnTo>
                  <a:lnTo>
                    <a:pt x="31" y="72"/>
                  </a:lnTo>
                  <a:lnTo>
                    <a:pt x="36" y="70"/>
                  </a:lnTo>
                  <a:lnTo>
                    <a:pt x="36" y="70"/>
                  </a:lnTo>
                  <a:lnTo>
                    <a:pt x="46" y="64"/>
                  </a:lnTo>
                  <a:lnTo>
                    <a:pt x="72" y="36"/>
                  </a:lnTo>
                  <a:lnTo>
                    <a:pt x="64" y="28"/>
                  </a:lnTo>
                  <a:lnTo>
                    <a:pt x="38" y="56"/>
                  </a:lnTo>
                  <a:lnTo>
                    <a:pt x="38" y="56"/>
                  </a:lnTo>
                  <a:lnTo>
                    <a:pt x="31" y="61"/>
                  </a:lnTo>
                  <a:lnTo>
                    <a:pt x="31" y="61"/>
                  </a:lnTo>
                  <a:lnTo>
                    <a:pt x="26" y="62"/>
                  </a:lnTo>
                  <a:lnTo>
                    <a:pt x="26" y="62"/>
                  </a:lnTo>
                  <a:lnTo>
                    <a:pt x="20" y="61"/>
                  </a:lnTo>
                  <a:lnTo>
                    <a:pt x="20" y="61"/>
                  </a:lnTo>
                  <a:lnTo>
                    <a:pt x="15" y="57"/>
                  </a:lnTo>
                  <a:lnTo>
                    <a:pt x="15" y="57"/>
                  </a:lnTo>
                  <a:lnTo>
                    <a:pt x="11" y="52"/>
                  </a:lnTo>
                  <a:lnTo>
                    <a:pt x="11"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0" name="Freeform 56">
              <a:extLst>
                <a:ext uri="{FF2B5EF4-FFF2-40B4-BE49-F238E27FC236}">
                  <a16:creationId xmlns="" xmlns:a16="http://schemas.microsoft.com/office/drawing/2014/main" id="{D14BBF8D-DA66-4000-AAF4-12439FCA931D}"/>
                </a:ext>
              </a:extLst>
            </p:cNvPr>
            <p:cNvSpPr>
              <a:spLocks noEditPoints="1"/>
            </p:cNvSpPr>
            <p:nvPr/>
          </p:nvSpPr>
          <p:spPr bwMode="auto">
            <a:xfrm>
              <a:off x="-11104563" y="2578100"/>
              <a:ext cx="112713" cy="85725"/>
            </a:xfrm>
            <a:custGeom>
              <a:avLst/>
              <a:gdLst>
                <a:gd name="T0" fmla="*/ 32 w 71"/>
                <a:gd name="T1" fmla="*/ 42 h 54"/>
                <a:gd name="T2" fmla="*/ 32 w 71"/>
                <a:gd name="T3" fmla="*/ 42 h 54"/>
                <a:gd name="T4" fmla="*/ 40 w 71"/>
                <a:gd name="T5" fmla="*/ 49 h 54"/>
                <a:gd name="T6" fmla="*/ 40 w 71"/>
                <a:gd name="T7" fmla="*/ 49 h 54"/>
                <a:gd name="T8" fmla="*/ 48 w 71"/>
                <a:gd name="T9" fmla="*/ 52 h 54"/>
                <a:gd name="T10" fmla="*/ 48 w 71"/>
                <a:gd name="T11" fmla="*/ 52 h 54"/>
                <a:gd name="T12" fmla="*/ 56 w 71"/>
                <a:gd name="T13" fmla="*/ 51 h 54"/>
                <a:gd name="T14" fmla="*/ 56 w 71"/>
                <a:gd name="T15" fmla="*/ 51 h 54"/>
                <a:gd name="T16" fmla="*/ 64 w 71"/>
                <a:gd name="T17" fmla="*/ 44 h 54"/>
                <a:gd name="T18" fmla="*/ 64 w 71"/>
                <a:gd name="T19" fmla="*/ 44 h 54"/>
                <a:gd name="T20" fmla="*/ 69 w 71"/>
                <a:gd name="T21" fmla="*/ 38 h 54"/>
                <a:gd name="T22" fmla="*/ 69 w 71"/>
                <a:gd name="T23" fmla="*/ 38 h 54"/>
                <a:gd name="T24" fmla="*/ 71 w 71"/>
                <a:gd name="T25" fmla="*/ 31 h 54"/>
                <a:gd name="T26" fmla="*/ 71 w 71"/>
                <a:gd name="T27" fmla="*/ 31 h 54"/>
                <a:gd name="T28" fmla="*/ 68 w 71"/>
                <a:gd name="T29" fmla="*/ 21 h 54"/>
                <a:gd name="T30" fmla="*/ 68 w 71"/>
                <a:gd name="T31" fmla="*/ 21 h 54"/>
                <a:gd name="T32" fmla="*/ 61 w 71"/>
                <a:gd name="T33" fmla="*/ 13 h 54"/>
                <a:gd name="T34" fmla="*/ 48 w 71"/>
                <a:gd name="T35" fmla="*/ 0 h 54"/>
                <a:gd name="T36" fmla="*/ 0 w 71"/>
                <a:gd name="T37" fmla="*/ 46 h 54"/>
                <a:gd name="T38" fmla="*/ 9 w 71"/>
                <a:gd name="T39" fmla="*/ 54 h 54"/>
                <a:gd name="T40" fmla="*/ 25 w 71"/>
                <a:gd name="T41" fmla="*/ 38 h 54"/>
                <a:gd name="T42" fmla="*/ 32 w 71"/>
                <a:gd name="T43" fmla="*/ 42 h 54"/>
                <a:gd name="T44" fmla="*/ 32 w 71"/>
                <a:gd name="T45" fmla="*/ 42 h 54"/>
                <a:gd name="T46" fmla="*/ 50 w 71"/>
                <a:gd name="T47" fmla="*/ 15 h 54"/>
                <a:gd name="T48" fmla="*/ 55 w 71"/>
                <a:gd name="T49" fmla="*/ 19 h 54"/>
                <a:gd name="T50" fmla="*/ 55 w 71"/>
                <a:gd name="T51" fmla="*/ 19 h 54"/>
                <a:gd name="T52" fmla="*/ 58 w 71"/>
                <a:gd name="T53" fmla="*/ 24 h 54"/>
                <a:gd name="T54" fmla="*/ 58 w 71"/>
                <a:gd name="T55" fmla="*/ 24 h 54"/>
                <a:gd name="T56" fmla="*/ 60 w 71"/>
                <a:gd name="T57" fmla="*/ 29 h 54"/>
                <a:gd name="T58" fmla="*/ 60 w 71"/>
                <a:gd name="T59" fmla="*/ 29 h 54"/>
                <a:gd name="T60" fmla="*/ 58 w 71"/>
                <a:gd name="T61" fmla="*/ 33 h 54"/>
                <a:gd name="T62" fmla="*/ 58 w 71"/>
                <a:gd name="T63" fmla="*/ 33 h 54"/>
                <a:gd name="T64" fmla="*/ 56 w 71"/>
                <a:gd name="T65" fmla="*/ 38 h 54"/>
                <a:gd name="T66" fmla="*/ 56 w 71"/>
                <a:gd name="T67" fmla="*/ 38 h 54"/>
                <a:gd name="T68" fmla="*/ 51 w 71"/>
                <a:gd name="T69" fmla="*/ 39 h 54"/>
                <a:gd name="T70" fmla="*/ 51 w 71"/>
                <a:gd name="T71" fmla="*/ 39 h 54"/>
                <a:gd name="T72" fmla="*/ 48 w 71"/>
                <a:gd name="T73" fmla="*/ 41 h 54"/>
                <a:gd name="T74" fmla="*/ 48 w 71"/>
                <a:gd name="T75" fmla="*/ 41 h 54"/>
                <a:gd name="T76" fmla="*/ 43 w 71"/>
                <a:gd name="T77" fmla="*/ 39 h 54"/>
                <a:gd name="T78" fmla="*/ 43 w 71"/>
                <a:gd name="T79" fmla="*/ 39 h 54"/>
                <a:gd name="T80" fmla="*/ 38 w 71"/>
                <a:gd name="T81" fmla="*/ 36 h 54"/>
                <a:gd name="T82" fmla="*/ 32 w 71"/>
                <a:gd name="T83" fmla="*/ 31 h 54"/>
                <a:gd name="T84" fmla="*/ 50 w 71"/>
                <a:gd name="T85" fmla="*/ 15 h 54"/>
                <a:gd name="T86" fmla="*/ 50 w 71"/>
                <a:gd name="T87" fmla="*/ 1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54">
                  <a:moveTo>
                    <a:pt x="32" y="42"/>
                  </a:moveTo>
                  <a:lnTo>
                    <a:pt x="32" y="42"/>
                  </a:lnTo>
                  <a:lnTo>
                    <a:pt x="40" y="49"/>
                  </a:lnTo>
                  <a:lnTo>
                    <a:pt x="40" y="49"/>
                  </a:lnTo>
                  <a:lnTo>
                    <a:pt x="48" y="52"/>
                  </a:lnTo>
                  <a:lnTo>
                    <a:pt x="48" y="52"/>
                  </a:lnTo>
                  <a:lnTo>
                    <a:pt x="56" y="51"/>
                  </a:lnTo>
                  <a:lnTo>
                    <a:pt x="56" y="51"/>
                  </a:lnTo>
                  <a:lnTo>
                    <a:pt x="64" y="44"/>
                  </a:lnTo>
                  <a:lnTo>
                    <a:pt x="64" y="44"/>
                  </a:lnTo>
                  <a:lnTo>
                    <a:pt x="69" y="38"/>
                  </a:lnTo>
                  <a:lnTo>
                    <a:pt x="69" y="38"/>
                  </a:lnTo>
                  <a:lnTo>
                    <a:pt x="71" y="31"/>
                  </a:lnTo>
                  <a:lnTo>
                    <a:pt x="71" y="31"/>
                  </a:lnTo>
                  <a:lnTo>
                    <a:pt x="68" y="21"/>
                  </a:lnTo>
                  <a:lnTo>
                    <a:pt x="68" y="21"/>
                  </a:lnTo>
                  <a:lnTo>
                    <a:pt x="61" y="13"/>
                  </a:lnTo>
                  <a:lnTo>
                    <a:pt x="48" y="0"/>
                  </a:lnTo>
                  <a:lnTo>
                    <a:pt x="0" y="46"/>
                  </a:lnTo>
                  <a:lnTo>
                    <a:pt x="9" y="54"/>
                  </a:lnTo>
                  <a:lnTo>
                    <a:pt x="25" y="38"/>
                  </a:lnTo>
                  <a:lnTo>
                    <a:pt x="32" y="42"/>
                  </a:lnTo>
                  <a:lnTo>
                    <a:pt x="32" y="42"/>
                  </a:lnTo>
                  <a:close/>
                  <a:moveTo>
                    <a:pt x="50" y="15"/>
                  </a:moveTo>
                  <a:lnTo>
                    <a:pt x="55" y="19"/>
                  </a:lnTo>
                  <a:lnTo>
                    <a:pt x="55" y="19"/>
                  </a:lnTo>
                  <a:lnTo>
                    <a:pt x="58" y="24"/>
                  </a:lnTo>
                  <a:lnTo>
                    <a:pt x="58" y="24"/>
                  </a:lnTo>
                  <a:lnTo>
                    <a:pt x="60" y="29"/>
                  </a:lnTo>
                  <a:lnTo>
                    <a:pt x="60" y="29"/>
                  </a:lnTo>
                  <a:lnTo>
                    <a:pt x="58" y="33"/>
                  </a:lnTo>
                  <a:lnTo>
                    <a:pt x="58" y="33"/>
                  </a:lnTo>
                  <a:lnTo>
                    <a:pt x="56" y="38"/>
                  </a:lnTo>
                  <a:lnTo>
                    <a:pt x="56" y="38"/>
                  </a:lnTo>
                  <a:lnTo>
                    <a:pt x="51" y="39"/>
                  </a:lnTo>
                  <a:lnTo>
                    <a:pt x="51" y="39"/>
                  </a:lnTo>
                  <a:lnTo>
                    <a:pt x="48" y="41"/>
                  </a:lnTo>
                  <a:lnTo>
                    <a:pt x="48" y="41"/>
                  </a:lnTo>
                  <a:lnTo>
                    <a:pt x="43" y="39"/>
                  </a:lnTo>
                  <a:lnTo>
                    <a:pt x="43" y="39"/>
                  </a:lnTo>
                  <a:lnTo>
                    <a:pt x="38" y="36"/>
                  </a:lnTo>
                  <a:lnTo>
                    <a:pt x="32" y="31"/>
                  </a:lnTo>
                  <a:lnTo>
                    <a:pt x="50" y="15"/>
                  </a:lnTo>
                  <a:lnTo>
                    <a:pt x="5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1" name="Freeform 57">
              <a:extLst>
                <a:ext uri="{FF2B5EF4-FFF2-40B4-BE49-F238E27FC236}">
                  <a16:creationId xmlns="" xmlns:a16="http://schemas.microsoft.com/office/drawing/2014/main" id="{514D9E71-B91B-40DF-AA5A-3AC26172AB75}"/>
                </a:ext>
              </a:extLst>
            </p:cNvPr>
            <p:cNvSpPr>
              <a:spLocks/>
            </p:cNvSpPr>
            <p:nvPr/>
          </p:nvSpPr>
          <p:spPr bwMode="auto">
            <a:xfrm>
              <a:off x="-11044238" y="2635250"/>
              <a:ext cx="117475" cy="117475"/>
            </a:xfrm>
            <a:custGeom>
              <a:avLst/>
              <a:gdLst>
                <a:gd name="T0" fmla="*/ 46 w 74"/>
                <a:gd name="T1" fmla="*/ 0 h 74"/>
                <a:gd name="T2" fmla="*/ 0 w 74"/>
                <a:gd name="T3" fmla="*/ 48 h 74"/>
                <a:gd name="T4" fmla="*/ 28 w 74"/>
                <a:gd name="T5" fmla="*/ 74 h 74"/>
                <a:gd name="T6" fmla="*/ 35 w 74"/>
                <a:gd name="T7" fmla="*/ 67 h 74"/>
                <a:gd name="T8" fmla="*/ 15 w 74"/>
                <a:gd name="T9" fmla="*/ 48 h 74"/>
                <a:gd name="T10" fmla="*/ 28 w 74"/>
                <a:gd name="T11" fmla="*/ 34 h 74"/>
                <a:gd name="T12" fmla="*/ 45 w 74"/>
                <a:gd name="T13" fmla="*/ 51 h 74"/>
                <a:gd name="T14" fmla="*/ 51 w 74"/>
                <a:gd name="T15" fmla="*/ 44 h 74"/>
                <a:gd name="T16" fmla="*/ 35 w 74"/>
                <a:gd name="T17" fmla="*/ 28 h 74"/>
                <a:gd name="T18" fmla="*/ 48 w 74"/>
                <a:gd name="T19" fmla="*/ 16 h 74"/>
                <a:gd name="T20" fmla="*/ 68 w 74"/>
                <a:gd name="T21" fmla="*/ 34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8"/>
                  </a:lnTo>
                  <a:lnTo>
                    <a:pt x="28" y="74"/>
                  </a:lnTo>
                  <a:lnTo>
                    <a:pt x="35" y="67"/>
                  </a:lnTo>
                  <a:lnTo>
                    <a:pt x="15" y="48"/>
                  </a:lnTo>
                  <a:lnTo>
                    <a:pt x="28" y="34"/>
                  </a:lnTo>
                  <a:lnTo>
                    <a:pt x="45" y="51"/>
                  </a:lnTo>
                  <a:lnTo>
                    <a:pt x="51" y="44"/>
                  </a:lnTo>
                  <a:lnTo>
                    <a:pt x="35" y="28"/>
                  </a:lnTo>
                  <a:lnTo>
                    <a:pt x="48" y="16"/>
                  </a:lnTo>
                  <a:lnTo>
                    <a:pt x="68" y="34"/>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2" name="Freeform 58">
              <a:extLst>
                <a:ext uri="{FF2B5EF4-FFF2-40B4-BE49-F238E27FC236}">
                  <a16:creationId xmlns="" xmlns:a16="http://schemas.microsoft.com/office/drawing/2014/main" id="{DBAF3D08-DED8-4DBA-9800-AB69044ABE1E}"/>
                </a:ext>
              </a:extLst>
            </p:cNvPr>
            <p:cNvSpPr>
              <a:spLocks/>
            </p:cNvSpPr>
            <p:nvPr/>
          </p:nvSpPr>
          <p:spPr bwMode="auto">
            <a:xfrm>
              <a:off x="-10983913" y="2700338"/>
              <a:ext cx="101600" cy="93663"/>
            </a:xfrm>
            <a:custGeom>
              <a:avLst/>
              <a:gdLst>
                <a:gd name="T0" fmla="*/ 64 w 64"/>
                <a:gd name="T1" fmla="*/ 25 h 59"/>
                <a:gd name="T2" fmla="*/ 62 w 64"/>
                <a:gd name="T3" fmla="*/ 15 h 59"/>
                <a:gd name="T4" fmla="*/ 58 w 64"/>
                <a:gd name="T5" fmla="*/ 7 h 59"/>
                <a:gd name="T6" fmla="*/ 49 w 64"/>
                <a:gd name="T7" fmla="*/ 2 h 59"/>
                <a:gd name="T8" fmla="*/ 43 w 64"/>
                <a:gd name="T9" fmla="*/ 0 h 59"/>
                <a:gd name="T10" fmla="*/ 35 w 64"/>
                <a:gd name="T11" fmla="*/ 2 h 59"/>
                <a:gd name="T12" fmla="*/ 30 w 64"/>
                <a:gd name="T13" fmla="*/ 5 h 59"/>
                <a:gd name="T14" fmla="*/ 25 w 64"/>
                <a:gd name="T15" fmla="*/ 11 h 59"/>
                <a:gd name="T16" fmla="*/ 23 w 64"/>
                <a:gd name="T17" fmla="*/ 18 h 59"/>
                <a:gd name="T18" fmla="*/ 25 w 64"/>
                <a:gd name="T19" fmla="*/ 23 h 59"/>
                <a:gd name="T20" fmla="*/ 26 w 64"/>
                <a:gd name="T21" fmla="*/ 28 h 59"/>
                <a:gd name="T22" fmla="*/ 30 w 64"/>
                <a:gd name="T23" fmla="*/ 33 h 59"/>
                <a:gd name="T24" fmla="*/ 31 w 64"/>
                <a:gd name="T25" fmla="*/ 38 h 59"/>
                <a:gd name="T26" fmla="*/ 31 w 64"/>
                <a:gd name="T27" fmla="*/ 41 h 59"/>
                <a:gd name="T28" fmla="*/ 30 w 64"/>
                <a:gd name="T29" fmla="*/ 46 h 59"/>
                <a:gd name="T30" fmla="*/ 21 w 64"/>
                <a:gd name="T31" fmla="*/ 49 h 59"/>
                <a:gd name="T32" fmla="*/ 18 w 64"/>
                <a:gd name="T33" fmla="*/ 48 h 59"/>
                <a:gd name="T34" fmla="*/ 15 w 64"/>
                <a:gd name="T35" fmla="*/ 44 h 59"/>
                <a:gd name="T36" fmla="*/ 11 w 64"/>
                <a:gd name="T37" fmla="*/ 41 h 59"/>
                <a:gd name="T38" fmla="*/ 10 w 64"/>
                <a:gd name="T39" fmla="*/ 36 h 59"/>
                <a:gd name="T40" fmla="*/ 10 w 64"/>
                <a:gd name="T41" fmla="*/ 33 h 59"/>
                <a:gd name="T42" fmla="*/ 8 w 64"/>
                <a:gd name="T43" fmla="*/ 31 h 59"/>
                <a:gd name="T44" fmla="*/ 8 w 64"/>
                <a:gd name="T45" fmla="*/ 30 h 59"/>
                <a:gd name="T46" fmla="*/ 0 w 64"/>
                <a:gd name="T47" fmla="*/ 31 h 59"/>
                <a:gd name="T48" fmla="*/ 0 w 64"/>
                <a:gd name="T49" fmla="*/ 36 h 59"/>
                <a:gd name="T50" fmla="*/ 2 w 64"/>
                <a:gd name="T51" fmla="*/ 43 h 59"/>
                <a:gd name="T52" fmla="*/ 3 w 64"/>
                <a:gd name="T53" fmla="*/ 48 h 59"/>
                <a:gd name="T54" fmla="*/ 8 w 64"/>
                <a:gd name="T55" fmla="*/ 53 h 59"/>
                <a:gd name="T56" fmla="*/ 15 w 64"/>
                <a:gd name="T57" fmla="*/ 58 h 59"/>
                <a:gd name="T58" fmla="*/ 23 w 64"/>
                <a:gd name="T59" fmla="*/ 59 h 59"/>
                <a:gd name="T60" fmla="*/ 31 w 64"/>
                <a:gd name="T61" fmla="*/ 58 h 59"/>
                <a:gd name="T62" fmla="*/ 38 w 64"/>
                <a:gd name="T63" fmla="*/ 53 h 59"/>
                <a:gd name="T64" fmla="*/ 43 w 64"/>
                <a:gd name="T65" fmla="*/ 46 h 59"/>
                <a:gd name="T66" fmla="*/ 43 w 64"/>
                <a:gd name="T67" fmla="*/ 41 h 59"/>
                <a:gd name="T68" fmla="*/ 43 w 64"/>
                <a:gd name="T69" fmla="*/ 34 h 59"/>
                <a:gd name="T70" fmla="*/ 39 w 64"/>
                <a:gd name="T71" fmla="*/ 30 h 59"/>
                <a:gd name="T72" fmla="*/ 38 w 64"/>
                <a:gd name="T73" fmla="*/ 25 h 59"/>
                <a:gd name="T74" fmla="*/ 36 w 64"/>
                <a:gd name="T75" fmla="*/ 20 h 59"/>
                <a:gd name="T76" fmla="*/ 36 w 64"/>
                <a:gd name="T77" fmla="*/ 16 h 59"/>
                <a:gd name="T78" fmla="*/ 38 w 64"/>
                <a:gd name="T79" fmla="*/ 13 h 59"/>
                <a:gd name="T80" fmla="*/ 39 w 64"/>
                <a:gd name="T81" fmla="*/ 10 h 59"/>
                <a:gd name="T82" fmla="*/ 43 w 64"/>
                <a:gd name="T83" fmla="*/ 10 h 59"/>
                <a:gd name="T84" fmla="*/ 46 w 64"/>
                <a:gd name="T85" fmla="*/ 11 h 59"/>
                <a:gd name="T86" fmla="*/ 49 w 64"/>
                <a:gd name="T87" fmla="*/ 13 h 59"/>
                <a:gd name="T88" fmla="*/ 53 w 64"/>
                <a:gd name="T89" fmla="*/ 16 h 59"/>
                <a:gd name="T90" fmla="*/ 54 w 64"/>
                <a:gd name="T91" fmla="*/ 21 h 59"/>
                <a:gd name="T92" fmla="*/ 54 w 64"/>
                <a:gd name="T93" fmla="*/ 23 h 59"/>
                <a:gd name="T94" fmla="*/ 56 w 64"/>
                <a:gd name="T95" fmla="*/ 25 h 59"/>
                <a:gd name="T96" fmla="*/ 58 w 64"/>
                <a:gd name="T97" fmla="*/ 26 h 59"/>
                <a:gd name="T98" fmla="*/ 59 w 64"/>
                <a:gd name="T99" fmla="*/ 26 h 59"/>
                <a:gd name="T100" fmla="*/ 64 w 64"/>
                <a:gd name="T101" fmla="*/ 2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9">
                  <a:moveTo>
                    <a:pt x="64" y="25"/>
                  </a:moveTo>
                  <a:lnTo>
                    <a:pt x="64" y="25"/>
                  </a:lnTo>
                  <a:lnTo>
                    <a:pt x="62" y="15"/>
                  </a:lnTo>
                  <a:lnTo>
                    <a:pt x="62" y="15"/>
                  </a:lnTo>
                  <a:lnTo>
                    <a:pt x="58" y="7"/>
                  </a:lnTo>
                  <a:lnTo>
                    <a:pt x="58" y="7"/>
                  </a:lnTo>
                  <a:lnTo>
                    <a:pt x="49" y="2"/>
                  </a:lnTo>
                  <a:lnTo>
                    <a:pt x="49" y="2"/>
                  </a:lnTo>
                  <a:lnTo>
                    <a:pt x="43" y="0"/>
                  </a:lnTo>
                  <a:lnTo>
                    <a:pt x="43" y="0"/>
                  </a:lnTo>
                  <a:lnTo>
                    <a:pt x="35" y="2"/>
                  </a:lnTo>
                  <a:lnTo>
                    <a:pt x="35" y="2"/>
                  </a:lnTo>
                  <a:lnTo>
                    <a:pt x="30" y="5"/>
                  </a:lnTo>
                  <a:lnTo>
                    <a:pt x="30" y="5"/>
                  </a:lnTo>
                  <a:lnTo>
                    <a:pt x="25" y="11"/>
                  </a:lnTo>
                  <a:lnTo>
                    <a:pt x="25" y="11"/>
                  </a:lnTo>
                  <a:lnTo>
                    <a:pt x="23" y="18"/>
                  </a:lnTo>
                  <a:lnTo>
                    <a:pt x="23" y="18"/>
                  </a:lnTo>
                  <a:lnTo>
                    <a:pt x="25" y="23"/>
                  </a:lnTo>
                  <a:lnTo>
                    <a:pt x="25" y="23"/>
                  </a:lnTo>
                  <a:lnTo>
                    <a:pt x="26" y="28"/>
                  </a:lnTo>
                  <a:lnTo>
                    <a:pt x="26" y="28"/>
                  </a:lnTo>
                  <a:lnTo>
                    <a:pt x="30" y="33"/>
                  </a:lnTo>
                  <a:lnTo>
                    <a:pt x="30" y="33"/>
                  </a:lnTo>
                  <a:lnTo>
                    <a:pt x="31" y="38"/>
                  </a:lnTo>
                  <a:lnTo>
                    <a:pt x="31" y="38"/>
                  </a:lnTo>
                  <a:lnTo>
                    <a:pt x="31" y="41"/>
                  </a:lnTo>
                  <a:lnTo>
                    <a:pt x="31" y="41"/>
                  </a:lnTo>
                  <a:lnTo>
                    <a:pt x="30" y="46"/>
                  </a:lnTo>
                  <a:lnTo>
                    <a:pt x="30" y="46"/>
                  </a:lnTo>
                  <a:lnTo>
                    <a:pt x="26" y="48"/>
                  </a:lnTo>
                  <a:lnTo>
                    <a:pt x="21" y="49"/>
                  </a:lnTo>
                  <a:lnTo>
                    <a:pt x="21" y="49"/>
                  </a:lnTo>
                  <a:lnTo>
                    <a:pt x="18" y="48"/>
                  </a:lnTo>
                  <a:lnTo>
                    <a:pt x="15" y="44"/>
                  </a:lnTo>
                  <a:lnTo>
                    <a:pt x="15" y="44"/>
                  </a:lnTo>
                  <a:lnTo>
                    <a:pt x="11" y="41"/>
                  </a:lnTo>
                  <a:lnTo>
                    <a:pt x="11" y="41"/>
                  </a:lnTo>
                  <a:lnTo>
                    <a:pt x="10" y="36"/>
                  </a:lnTo>
                  <a:lnTo>
                    <a:pt x="10" y="36"/>
                  </a:lnTo>
                  <a:lnTo>
                    <a:pt x="10" y="33"/>
                  </a:lnTo>
                  <a:lnTo>
                    <a:pt x="10" y="33"/>
                  </a:lnTo>
                  <a:lnTo>
                    <a:pt x="8" y="31"/>
                  </a:lnTo>
                  <a:lnTo>
                    <a:pt x="8" y="31"/>
                  </a:lnTo>
                  <a:lnTo>
                    <a:pt x="8" y="30"/>
                  </a:lnTo>
                  <a:lnTo>
                    <a:pt x="8" y="30"/>
                  </a:lnTo>
                  <a:lnTo>
                    <a:pt x="7" y="30"/>
                  </a:lnTo>
                  <a:lnTo>
                    <a:pt x="0" y="31"/>
                  </a:lnTo>
                  <a:lnTo>
                    <a:pt x="0" y="31"/>
                  </a:lnTo>
                  <a:lnTo>
                    <a:pt x="0" y="36"/>
                  </a:lnTo>
                  <a:lnTo>
                    <a:pt x="0" y="36"/>
                  </a:lnTo>
                  <a:lnTo>
                    <a:pt x="2" y="43"/>
                  </a:lnTo>
                  <a:lnTo>
                    <a:pt x="2" y="43"/>
                  </a:lnTo>
                  <a:lnTo>
                    <a:pt x="3" y="48"/>
                  </a:lnTo>
                  <a:lnTo>
                    <a:pt x="3" y="48"/>
                  </a:lnTo>
                  <a:lnTo>
                    <a:pt x="8" y="53"/>
                  </a:lnTo>
                  <a:lnTo>
                    <a:pt x="8" y="53"/>
                  </a:lnTo>
                  <a:lnTo>
                    <a:pt x="15" y="58"/>
                  </a:lnTo>
                  <a:lnTo>
                    <a:pt x="15" y="58"/>
                  </a:lnTo>
                  <a:lnTo>
                    <a:pt x="23" y="59"/>
                  </a:lnTo>
                  <a:lnTo>
                    <a:pt x="23" y="59"/>
                  </a:lnTo>
                  <a:lnTo>
                    <a:pt x="31" y="58"/>
                  </a:lnTo>
                  <a:lnTo>
                    <a:pt x="31" y="58"/>
                  </a:lnTo>
                  <a:lnTo>
                    <a:pt x="38" y="53"/>
                  </a:lnTo>
                  <a:lnTo>
                    <a:pt x="38" y="53"/>
                  </a:lnTo>
                  <a:lnTo>
                    <a:pt x="43" y="46"/>
                  </a:lnTo>
                  <a:lnTo>
                    <a:pt x="43" y="46"/>
                  </a:lnTo>
                  <a:lnTo>
                    <a:pt x="43" y="41"/>
                  </a:lnTo>
                  <a:lnTo>
                    <a:pt x="43" y="41"/>
                  </a:lnTo>
                  <a:lnTo>
                    <a:pt x="43" y="34"/>
                  </a:lnTo>
                  <a:lnTo>
                    <a:pt x="43" y="34"/>
                  </a:lnTo>
                  <a:lnTo>
                    <a:pt x="39" y="30"/>
                  </a:lnTo>
                  <a:lnTo>
                    <a:pt x="39" y="30"/>
                  </a:lnTo>
                  <a:lnTo>
                    <a:pt x="38" y="25"/>
                  </a:lnTo>
                  <a:lnTo>
                    <a:pt x="38" y="25"/>
                  </a:lnTo>
                  <a:lnTo>
                    <a:pt x="36" y="20"/>
                  </a:lnTo>
                  <a:lnTo>
                    <a:pt x="36" y="20"/>
                  </a:lnTo>
                  <a:lnTo>
                    <a:pt x="36" y="16"/>
                  </a:lnTo>
                  <a:lnTo>
                    <a:pt x="36" y="16"/>
                  </a:lnTo>
                  <a:lnTo>
                    <a:pt x="38" y="13"/>
                  </a:lnTo>
                  <a:lnTo>
                    <a:pt x="38" y="13"/>
                  </a:lnTo>
                  <a:lnTo>
                    <a:pt x="39" y="10"/>
                  </a:lnTo>
                  <a:lnTo>
                    <a:pt x="39" y="10"/>
                  </a:lnTo>
                  <a:lnTo>
                    <a:pt x="43" y="10"/>
                  </a:lnTo>
                  <a:lnTo>
                    <a:pt x="43" y="10"/>
                  </a:lnTo>
                  <a:lnTo>
                    <a:pt x="46" y="11"/>
                  </a:lnTo>
                  <a:lnTo>
                    <a:pt x="46" y="11"/>
                  </a:lnTo>
                  <a:lnTo>
                    <a:pt x="49" y="13"/>
                  </a:lnTo>
                  <a:lnTo>
                    <a:pt x="49" y="13"/>
                  </a:lnTo>
                  <a:lnTo>
                    <a:pt x="53" y="16"/>
                  </a:lnTo>
                  <a:lnTo>
                    <a:pt x="53" y="16"/>
                  </a:lnTo>
                  <a:lnTo>
                    <a:pt x="54" y="21"/>
                  </a:lnTo>
                  <a:lnTo>
                    <a:pt x="54" y="21"/>
                  </a:lnTo>
                  <a:lnTo>
                    <a:pt x="54" y="23"/>
                  </a:lnTo>
                  <a:lnTo>
                    <a:pt x="54" y="23"/>
                  </a:lnTo>
                  <a:lnTo>
                    <a:pt x="56" y="25"/>
                  </a:lnTo>
                  <a:lnTo>
                    <a:pt x="56" y="25"/>
                  </a:lnTo>
                  <a:lnTo>
                    <a:pt x="58" y="26"/>
                  </a:lnTo>
                  <a:lnTo>
                    <a:pt x="58" y="26"/>
                  </a:lnTo>
                  <a:lnTo>
                    <a:pt x="59" y="26"/>
                  </a:lnTo>
                  <a:lnTo>
                    <a:pt x="64" y="25"/>
                  </a:lnTo>
                  <a:lnTo>
                    <a:pt x="6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3" name="Freeform 59">
              <a:extLst>
                <a:ext uri="{FF2B5EF4-FFF2-40B4-BE49-F238E27FC236}">
                  <a16:creationId xmlns="" xmlns:a16="http://schemas.microsoft.com/office/drawing/2014/main" id="{8A120236-5ADB-4C87-8C17-91822DA8D785}"/>
                </a:ext>
              </a:extLst>
            </p:cNvPr>
            <p:cNvSpPr>
              <a:spLocks noEditPoints="1"/>
            </p:cNvSpPr>
            <p:nvPr/>
          </p:nvSpPr>
          <p:spPr bwMode="auto">
            <a:xfrm>
              <a:off x="-11510963" y="2420938"/>
              <a:ext cx="114300" cy="114300"/>
            </a:xfrm>
            <a:custGeom>
              <a:avLst/>
              <a:gdLst>
                <a:gd name="T0" fmla="*/ 71 w 72"/>
                <a:gd name="T1" fmla="*/ 51 h 72"/>
                <a:gd name="T2" fmla="*/ 71 w 72"/>
                <a:gd name="T3" fmla="*/ 51 h 72"/>
                <a:gd name="T4" fmla="*/ 72 w 72"/>
                <a:gd name="T5" fmla="*/ 46 h 72"/>
                <a:gd name="T6" fmla="*/ 72 w 72"/>
                <a:gd name="T7" fmla="*/ 40 h 72"/>
                <a:gd name="T8" fmla="*/ 72 w 72"/>
                <a:gd name="T9" fmla="*/ 40 h 72"/>
                <a:gd name="T10" fmla="*/ 72 w 72"/>
                <a:gd name="T11" fmla="*/ 33 h 72"/>
                <a:gd name="T12" fmla="*/ 71 w 72"/>
                <a:gd name="T13" fmla="*/ 28 h 72"/>
                <a:gd name="T14" fmla="*/ 71 w 72"/>
                <a:gd name="T15" fmla="*/ 28 h 72"/>
                <a:gd name="T16" fmla="*/ 67 w 72"/>
                <a:gd name="T17" fmla="*/ 21 h 72"/>
                <a:gd name="T18" fmla="*/ 64 w 72"/>
                <a:gd name="T19" fmla="*/ 17 h 72"/>
                <a:gd name="T20" fmla="*/ 48 w 72"/>
                <a:gd name="T21" fmla="*/ 0 h 72"/>
                <a:gd name="T22" fmla="*/ 0 w 72"/>
                <a:gd name="T23" fmla="*/ 46 h 72"/>
                <a:gd name="T24" fmla="*/ 16 w 72"/>
                <a:gd name="T25" fmla="*/ 63 h 72"/>
                <a:gd name="T26" fmla="*/ 16 w 72"/>
                <a:gd name="T27" fmla="*/ 63 h 72"/>
                <a:gd name="T28" fmla="*/ 23 w 72"/>
                <a:gd name="T29" fmla="*/ 67 h 72"/>
                <a:gd name="T30" fmla="*/ 28 w 72"/>
                <a:gd name="T31" fmla="*/ 71 h 72"/>
                <a:gd name="T32" fmla="*/ 28 w 72"/>
                <a:gd name="T33" fmla="*/ 71 h 72"/>
                <a:gd name="T34" fmla="*/ 34 w 72"/>
                <a:gd name="T35" fmla="*/ 72 h 72"/>
                <a:gd name="T36" fmla="*/ 39 w 72"/>
                <a:gd name="T37" fmla="*/ 72 h 72"/>
                <a:gd name="T38" fmla="*/ 39 w 72"/>
                <a:gd name="T39" fmla="*/ 72 h 72"/>
                <a:gd name="T40" fmla="*/ 46 w 72"/>
                <a:gd name="T41" fmla="*/ 72 h 72"/>
                <a:gd name="T42" fmla="*/ 51 w 72"/>
                <a:gd name="T43" fmla="*/ 69 h 72"/>
                <a:gd name="T44" fmla="*/ 51 w 72"/>
                <a:gd name="T45" fmla="*/ 69 h 72"/>
                <a:gd name="T46" fmla="*/ 57 w 72"/>
                <a:gd name="T47" fmla="*/ 67 h 72"/>
                <a:gd name="T48" fmla="*/ 62 w 72"/>
                <a:gd name="T49" fmla="*/ 63 h 72"/>
                <a:gd name="T50" fmla="*/ 62 w 72"/>
                <a:gd name="T51" fmla="*/ 63 h 72"/>
                <a:gd name="T52" fmla="*/ 67 w 72"/>
                <a:gd name="T53" fmla="*/ 58 h 72"/>
                <a:gd name="T54" fmla="*/ 71 w 72"/>
                <a:gd name="T55" fmla="*/ 51 h 72"/>
                <a:gd name="T56" fmla="*/ 71 w 72"/>
                <a:gd name="T57" fmla="*/ 51 h 72"/>
                <a:gd name="T58" fmla="*/ 46 w 72"/>
                <a:gd name="T59" fmla="*/ 59 h 72"/>
                <a:gd name="T60" fmla="*/ 46 w 72"/>
                <a:gd name="T61" fmla="*/ 59 h 72"/>
                <a:gd name="T62" fmla="*/ 38 w 72"/>
                <a:gd name="T63" fmla="*/ 63 h 72"/>
                <a:gd name="T64" fmla="*/ 38 w 72"/>
                <a:gd name="T65" fmla="*/ 63 h 72"/>
                <a:gd name="T66" fmla="*/ 31 w 72"/>
                <a:gd name="T67" fmla="*/ 61 h 72"/>
                <a:gd name="T68" fmla="*/ 31 w 72"/>
                <a:gd name="T69" fmla="*/ 61 h 72"/>
                <a:gd name="T70" fmla="*/ 25 w 72"/>
                <a:gd name="T71" fmla="*/ 56 h 72"/>
                <a:gd name="T72" fmla="*/ 15 w 72"/>
                <a:gd name="T73" fmla="*/ 48 h 72"/>
                <a:gd name="T74" fmla="*/ 48 w 72"/>
                <a:gd name="T75" fmla="*/ 15 h 72"/>
                <a:gd name="T76" fmla="*/ 56 w 72"/>
                <a:gd name="T77" fmla="*/ 23 h 72"/>
                <a:gd name="T78" fmla="*/ 56 w 72"/>
                <a:gd name="T79" fmla="*/ 23 h 72"/>
                <a:gd name="T80" fmla="*/ 61 w 72"/>
                <a:gd name="T81" fmla="*/ 31 h 72"/>
                <a:gd name="T82" fmla="*/ 61 w 72"/>
                <a:gd name="T83" fmla="*/ 31 h 72"/>
                <a:gd name="T84" fmla="*/ 62 w 72"/>
                <a:gd name="T85" fmla="*/ 38 h 72"/>
                <a:gd name="T86" fmla="*/ 62 w 72"/>
                <a:gd name="T87" fmla="*/ 38 h 72"/>
                <a:gd name="T88" fmla="*/ 61 w 72"/>
                <a:gd name="T89" fmla="*/ 46 h 72"/>
                <a:gd name="T90" fmla="*/ 61 w 72"/>
                <a:gd name="T91" fmla="*/ 46 h 72"/>
                <a:gd name="T92" fmla="*/ 54 w 72"/>
                <a:gd name="T93" fmla="*/ 54 h 72"/>
                <a:gd name="T94" fmla="*/ 54 w 72"/>
                <a:gd name="T95" fmla="*/ 54 h 72"/>
                <a:gd name="T96" fmla="*/ 46 w 72"/>
                <a:gd name="T97" fmla="*/ 59 h 72"/>
                <a:gd name="T98" fmla="*/ 46 w 72"/>
                <a:gd name="T99" fmla="*/ 5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 h="72">
                  <a:moveTo>
                    <a:pt x="71" y="51"/>
                  </a:moveTo>
                  <a:lnTo>
                    <a:pt x="71" y="51"/>
                  </a:lnTo>
                  <a:lnTo>
                    <a:pt x="72" y="46"/>
                  </a:lnTo>
                  <a:lnTo>
                    <a:pt x="72" y="40"/>
                  </a:lnTo>
                  <a:lnTo>
                    <a:pt x="72" y="40"/>
                  </a:lnTo>
                  <a:lnTo>
                    <a:pt x="72" y="33"/>
                  </a:lnTo>
                  <a:lnTo>
                    <a:pt x="71" y="28"/>
                  </a:lnTo>
                  <a:lnTo>
                    <a:pt x="71" y="28"/>
                  </a:lnTo>
                  <a:lnTo>
                    <a:pt x="67" y="21"/>
                  </a:lnTo>
                  <a:lnTo>
                    <a:pt x="64" y="17"/>
                  </a:lnTo>
                  <a:lnTo>
                    <a:pt x="48" y="0"/>
                  </a:lnTo>
                  <a:lnTo>
                    <a:pt x="0" y="46"/>
                  </a:lnTo>
                  <a:lnTo>
                    <a:pt x="16" y="63"/>
                  </a:lnTo>
                  <a:lnTo>
                    <a:pt x="16" y="63"/>
                  </a:lnTo>
                  <a:lnTo>
                    <a:pt x="23" y="67"/>
                  </a:lnTo>
                  <a:lnTo>
                    <a:pt x="28" y="71"/>
                  </a:lnTo>
                  <a:lnTo>
                    <a:pt x="28" y="71"/>
                  </a:lnTo>
                  <a:lnTo>
                    <a:pt x="34" y="72"/>
                  </a:lnTo>
                  <a:lnTo>
                    <a:pt x="39" y="72"/>
                  </a:lnTo>
                  <a:lnTo>
                    <a:pt x="39" y="72"/>
                  </a:lnTo>
                  <a:lnTo>
                    <a:pt x="46" y="72"/>
                  </a:lnTo>
                  <a:lnTo>
                    <a:pt x="51" y="69"/>
                  </a:lnTo>
                  <a:lnTo>
                    <a:pt x="51" y="69"/>
                  </a:lnTo>
                  <a:lnTo>
                    <a:pt x="57" y="67"/>
                  </a:lnTo>
                  <a:lnTo>
                    <a:pt x="62" y="63"/>
                  </a:lnTo>
                  <a:lnTo>
                    <a:pt x="62" y="63"/>
                  </a:lnTo>
                  <a:lnTo>
                    <a:pt x="67" y="58"/>
                  </a:lnTo>
                  <a:lnTo>
                    <a:pt x="71" y="51"/>
                  </a:lnTo>
                  <a:lnTo>
                    <a:pt x="71" y="51"/>
                  </a:lnTo>
                  <a:close/>
                  <a:moveTo>
                    <a:pt x="46" y="59"/>
                  </a:moveTo>
                  <a:lnTo>
                    <a:pt x="46" y="59"/>
                  </a:lnTo>
                  <a:lnTo>
                    <a:pt x="38" y="63"/>
                  </a:lnTo>
                  <a:lnTo>
                    <a:pt x="38" y="63"/>
                  </a:lnTo>
                  <a:lnTo>
                    <a:pt x="31" y="61"/>
                  </a:lnTo>
                  <a:lnTo>
                    <a:pt x="31" y="61"/>
                  </a:lnTo>
                  <a:lnTo>
                    <a:pt x="25" y="56"/>
                  </a:lnTo>
                  <a:lnTo>
                    <a:pt x="15" y="48"/>
                  </a:lnTo>
                  <a:lnTo>
                    <a:pt x="48" y="15"/>
                  </a:lnTo>
                  <a:lnTo>
                    <a:pt x="56" y="23"/>
                  </a:lnTo>
                  <a:lnTo>
                    <a:pt x="56" y="23"/>
                  </a:lnTo>
                  <a:lnTo>
                    <a:pt x="61" y="31"/>
                  </a:lnTo>
                  <a:lnTo>
                    <a:pt x="61" y="31"/>
                  </a:lnTo>
                  <a:lnTo>
                    <a:pt x="62" y="38"/>
                  </a:lnTo>
                  <a:lnTo>
                    <a:pt x="62" y="38"/>
                  </a:lnTo>
                  <a:lnTo>
                    <a:pt x="61" y="46"/>
                  </a:lnTo>
                  <a:lnTo>
                    <a:pt x="61" y="46"/>
                  </a:lnTo>
                  <a:lnTo>
                    <a:pt x="54" y="54"/>
                  </a:lnTo>
                  <a:lnTo>
                    <a:pt x="54" y="54"/>
                  </a:lnTo>
                  <a:lnTo>
                    <a:pt x="46" y="59"/>
                  </a:lnTo>
                  <a:lnTo>
                    <a:pt x="46"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4" name="Freeform 60">
              <a:extLst>
                <a:ext uri="{FF2B5EF4-FFF2-40B4-BE49-F238E27FC236}">
                  <a16:creationId xmlns="" xmlns:a16="http://schemas.microsoft.com/office/drawing/2014/main" id="{EE5A9476-BF63-46BA-9CAE-5AEF44A595D2}"/>
                </a:ext>
              </a:extLst>
            </p:cNvPr>
            <p:cNvSpPr>
              <a:spLocks/>
            </p:cNvSpPr>
            <p:nvPr/>
          </p:nvSpPr>
          <p:spPr bwMode="auto">
            <a:xfrm>
              <a:off x="-11437938" y="2493963"/>
              <a:ext cx="117475" cy="117475"/>
            </a:xfrm>
            <a:custGeom>
              <a:avLst/>
              <a:gdLst>
                <a:gd name="T0" fmla="*/ 46 w 74"/>
                <a:gd name="T1" fmla="*/ 0 h 74"/>
                <a:gd name="T2" fmla="*/ 0 w 74"/>
                <a:gd name="T3" fmla="*/ 46 h 74"/>
                <a:gd name="T4" fmla="*/ 28 w 74"/>
                <a:gd name="T5" fmla="*/ 74 h 74"/>
                <a:gd name="T6" fmla="*/ 34 w 74"/>
                <a:gd name="T7" fmla="*/ 66 h 74"/>
                <a:gd name="T8" fmla="*/ 15 w 74"/>
                <a:gd name="T9" fmla="*/ 48 h 74"/>
                <a:gd name="T10" fmla="*/ 28 w 74"/>
                <a:gd name="T11" fmla="*/ 35 h 74"/>
                <a:gd name="T12" fmla="*/ 43 w 74"/>
                <a:gd name="T13" fmla="*/ 49 h 74"/>
                <a:gd name="T14" fmla="*/ 49 w 74"/>
                <a:gd name="T15" fmla="*/ 43 h 74"/>
                <a:gd name="T16" fmla="*/ 34 w 74"/>
                <a:gd name="T17" fmla="*/ 28 h 74"/>
                <a:gd name="T18" fmla="*/ 48 w 74"/>
                <a:gd name="T19" fmla="*/ 15 h 74"/>
                <a:gd name="T20" fmla="*/ 67 w 74"/>
                <a:gd name="T21" fmla="*/ 33 h 74"/>
                <a:gd name="T22" fmla="*/ 74 w 74"/>
                <a:gd name="T23" fmla="*/ 26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4" y="66"/>
                  </a:lnTo>
                  <a:lnTo>
                    <a:pt x="15" y="48"/>
                  </a:lnTo>
                  <a:lnTo>
                    <a:pt x="28" y="35"/>
                  </a:lnTo>
                  <a:lnTo>
                    <a:pt x="43" y="49"/>
                  </a:lnTo>
                  <a:lnTo>
                    <a:pt x="49" y="43"/>
                  </a:lnTo>
                  <a:lnTo>
                    <a:pt x="34" y="28"/>
                  </a:lnTo>
                  <a:lnTo>
                    <a:pt x="48" y="15"/>
                  </a:lnTo>
                  <a:lnTo>
                    <a:pt x="67" y="33"/>
                  </a:lnTo>
                  <a:lnTo>
                    <a:pt x="74" y="26"/>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5" name="Freeform 61">
              <a:extLst>
                <a:ext uri="{FF2B5EF4-FFF2-40B4-BE49-F238E27FC236}">
                  <a16:creationId xmlns="" xmlns:a16="http://schemas.microsoft.com/office/drawing/2014/main" id="{452D11C5-70F7-4DE0-943B-30354E982713}"/>
                </a:ext>
              </a:extLst>
            </p:cNvPr>
            <p:cNvSpPr>
              <a:spLocks/>
            </p:cNvSpPr>
            <p:nvPr/>
          </p:nvSpPr>
          <p:spPr bwMode="auto">
            <a:xfrm>
              <a:off x="-11620500" y="2541588"/>
              <a:ext cx="106363" cy="106363"/>
            </a:xfrm>
            <a:custGeom>
              <a:avLst/>
              <a:gdLst>
                <a:gd name="T0" fmla="*/ 33 w 67"/>
                <a:gd name="T1" fmla="*/ 0 h 67"/>
                <a:gd name="T2" fmla="*/ 26 w 67"/>
                <a:gd name="T3" fmla="*/ 6 h 67"/>
                <a:gd name="T4" fmla="*/ 39 w 67"/>
                <a:gd name="T5" fmla="*/ 19 h 67"/>
                <a:gd name="T6" fmla="*/ 0 w 67"/>
                <a:gd name="T7" fmla="*/ 59 h 67"/>
                <a:gd name="T8" fmla="*/ 8 w 67"/>
                <a:gd name="T9" fmla="*/ 67 h 67"/>
                <a:gd name="T10" fmla="*/ 48 w 67"/>
                <a:gd name="T11" fmla="*/ 28 h 67"/>
                <a:gd name="T12" fmla="*/ 61 w 67"/>
                <a:gd name="T13" fmla="*/ 41 h 67"/>
                <a:gd name="T14" fmla="*/ 67 w 67"/>
                <a:gd name="T15" fmla="*/ 34 h 67"/>
                <a:gd name="T16" fmla="*/ 33 w 67"/>
                <a:gd name="T17" fmla="*/ 0 h 67"/>
                <a:gd name="T18" fmla="*/ 33 w 67"/>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67">
                  <a:moveTo>
                    <a:pt x="33" y="0"/>
                  </a:moveTo>
                  <a:lnTo>
                    <a:pt x="26" y="6"/>
                  </a:lnTo>
                  <a:lnTo>
                    <a:pt x="39" y="19"/>
                  </a:lnTo>
                  <a:lnTo>
                    <a:pt x="0" y="59"/>
                  </a:lnTo>
                  <a:lnTo>
                    <a:pt x="8" y="67"/>
                  </a:lnTo>
                  <a:lnTo>
                    <a:pt x="48" y="28"/>
                  </a:lnTo>
                  <a:lnTo>
                    <a:pt x="61" y="41"/>
                  </a:lnTo>
                  <a:lnTo>
                    <a:pt x="67" y="34"/>
                  </a:lnTo>
                  <a:lnTo>
                    <a:pt x="33" y="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6" name="Freeform 62">
              <a:extLst>
                <a:ext uri="{FF2B5EF4-FFF2-40B4-BE49-F238E27FC236}">
                  <a16:creationId xmlns="" xmlns:a16="http://schemas.microsoft.com/office/drawing/2014/main" id="{1E3DF00E-C32A-4A50-AD67-CC6DAB080650}"/>
                </a:ext>
              </a:extLst>
            </p:cNvPr>
            <p:cNvSpPr>
              <a:spLocks noEditPoints="1"/>
            </p:cNvSpPr>
            <p:nvPr/>
          </p:nvSpPr>
          <p:spPr bwMode="auto">
            <a:xfrm>
              <a:off x="-11579225" y="2603500"/>
              <a:ext cx="109538" cy="128588"/>
            </a:xfrm>
            <a:custGeom>
              <a:avLst/>
              <a:gdLst>
                <a:gd name="T0" fmla="*/ 30 w 69"/>
                <a:gd name="T1" fmla="*/ 41 h 81"/>
                <a:gd name="T2" fmla="*/ 30 w 69"/>
                <a:gd name="T3" fmla="*/ 41 h 81"/>
                <a:gd name="T4" fmla="*/ 31 w 69"/>
                <a:gd name="T5" fmla="*/ 43 h 81"/>
                <a:gd name="T6" fmla="*/ 31 w 69"/>
                <a:gd name="T7" fmla="*/ 43 h 81"/>
                <a:gd name="T8" fmla="*/ 31 w 69"/>
                <a:gd name="T9" fmla="*/ 45 h 81"/>
                <a:gd name="T10" fmla="*/ 26 w 69"/>
                <a:gd name="T11" fmla="*/ 69 h 81"/>
                <a:gd name="T12" fmla="*/ 26 w 69"/>
                <a:gd name="T13" fmla="*/ 69 h 81"/>
                <a:gd name="T14" fmla="*/ 26 w 69"/>
                <a:gd name="T15" fmla="*/ 72 h 81"/>
                <a:gd name="T16" fmla="*/ 26 w 69"/>
                <a:gd name="T17" fmla="*/ 72 h 81"/>
                <a:gd name="T18" fmla="*/ 26 w 69"/>
                <a:gd name="T19" fmla="*/ 74 h 81"/>
                <a:gd name="T20" fmla="*/ 35 w 69"/>
                <a:gd name="T21" fmla="*/ 81 h 81"/>
                <a:gd name="T22" fmla="*/ 41 w 69"/>
                <a:gd name="T23" fmla="*/ 53 h 81"/>
                <a:gd name="T24" fmla="*/ 41 w 69"/>
                <a:gd name="T25" fmla="*/ 53 h 81"/>
                <a:gd name="T26" fmla="*/ 41 w 69"/>
                <a:gd name="T27" fmla="*/ 48 h 81"/>
                <a:gd name="T28" fmla="*/ 41 w 69"/>
                <a:gd name="T29" fmla="*/ 48 h 81"/>
                <a:gd name="T30" fmla="*/ 46 w 69"/>
                <a:gd name="T31" fmla="*/ 49 h 81"/>
                <a:gd name="T32" fmla="*/ 46 w 69"/>
                <a:gd name="T33" fmla="*/ 49 h 81"/>
                <a:gd name="T34" fmla="*/ 53 w 69"/>
                <a:gd name="T35" fmla="*/ 49 h 81"/>
                <a:gd name="T36" fmla="*/ 53 w 69"/>
                <a:gd name="T37" fmla="*/ 49 h 81"/>
                <a:gd name="T38" fmla="*/ 58 w 69"/>
                <a:gd name="T39" fmla="*/ 48 h 81"/>
                <a:gd name="T40" fmla="*/ 58 w 69"/>
                <a:gd name="T41" fmla="*/ 48 h 81"/>
                <a:gd name="T42" fmla="*/ 63 w 69"/>
                <a:gd name="T43" fmla="*/ 45 h 81"/>
                <a:gd name="T44" fmla="*/ 63 w 69"/>
                <a:gd name="T45" fmla="*/ 45 h 81"/>
                <a:gd name="T46" fmla="*/ 68 w 69"/>
                <a:gd name="T47" fmla="*/ 38 h 81"/>
                <a:gd name="T48" fmla="*/ 68 w 69"/>
                <a:gd name="T49" fmla="*/ 38 h 81"/>
                <a:gd name="T50" fmla="*/ 69 w 69"/>
                <a:gd name="T51" fmla="*/ 31 h 81"/>
                <a:gd name="T52" fmla="*/ 69 w 69"/>
                <a:gd name="T53" fmla="*/ 31 h 81"/>
                <a:gd name="T54" fmla="*/ 66 w 69"/>
                <a:gd name="T55" fmla="*/ 23 h 81"/>
                <a:gd name="T56" fmla="*/ 66 w 69"/>
                <a:gd name="T57" fmla="*/ 23 h 81"/>
                <a:gd name="T58" fmla="*/ 59 w 69"/>
                <a:gd name="T59" fmla="*/ 15 h 81"/>
                <a:gd name="T60" fmla="*/ 46 w 69"/>
                <a:gd name="T61" fmla="*/ 0 h 81"/>
                <a:gd name="T62" fmla="*/ 0 w 69"/>
                <a:gd name="T63" fmla="*/ 48 h 81"/>
                <a:gd name="T64" fmla="*/ 8 w 69"/>
                <a:gd name="T65" fmla="*/ 56 h 81"/>
                <a:gd name="T66" fmla="*/ 26 w 69"/>
                <a:gd name="T67" fmla="*/ 38 h 81"/>
                <a:gd name="T68" fmla="*/ 30 w 69"/>
                <a:gd name="T69" fmla="*/ 41 h 81"/>
                <a:gd name="T70" fmla="*/ 30 w 69"/>
                <a:gd name="T71" fmla="*/ 41 h 81"/>
                <a:gd name="T72" fmla="*/ 48 w 69"/>
                <a:gd name="T73" fmla="*/ 15 h 81"/>
                <a:gd name="T74" fmla="*/ 53 w 69"/>
                <a:gd name="T75" fmla="*/ 22 h 81"/>
                <a:gd name="T76" fmla="*/ 53 w 69"/>
                <a:gd name="T77" fmla="*/ 22 h 81"/>
                <a:gd name="T78" fmla="*/ 56 w 69"/>
                <a:gd name="T79" fmla="*/ 25 h 81"/>
                <a:gd name="T80" fmla="*/ 58 w 69"/>
                <a:gd name="T81" fmla="*/ 30 h 81"/>
                <a:gd name="T82" fmla="*/ 58 w 69"/>
                <a:gd name="T83" fmla="*/ 30 h 81"/>
                <a:gd name="T84" fmla="*/ 58 w 69"/>
                <a:gd name="T85" fmla="*/ 33 h 81"/>
                <a:gd name="T86" fmla="*/ 54 w 69"/>
                <a:gd name="T87" fmla="*/ 36 h 81"/>
                <a:gd name="T88" fmla="*/ 54 w 69"/>
                <a:gd name="T89" fmla="*/ 36 h 81"/>
                <a:gd name="T90" fmla="*/ 51 w 69"/>
                <a:gd name="T91" fmla="*/ 40 h 81"/>
                <a:gd name="T92" fmla="*/ 51 w 69"/>
                <a:gd name="T93" fmla="*/ 40 h 81"/>
                <a:gd name="T94" fmla="*/ 46 w 69"/>
                <a:gd name="T95" fmla="*/ 41 h 81"/>
                <a:gd name="T96" fmla="*/ 46 w 69"/>
                <a:gd name="T97" fmla="*/ 41 h 81"/>
                <a:gd name="T98" fmla="*/ 43 w 69"/>
                <a:gd name="T99" fmla="*/ 40 h 81"/>
                <a:gd name="T100" fmla="*/ 43 w 69"/>
                <a:gd name="T101" fmla="*/ 40 h 81"/>
                <a:gd name="T102" fmla="*/ 38 w 69"/>
                <a:gd name="T103" fmla="*/ 36 h 81"/>
                <a:gd name="T104" fmla="*/ 33 w 69"/>
                <a:gd name="T105" fmla="*/ 31 h 81"/>
                <a:gd name="T106" fmla="*/ 48 w 69"/>
                <a:gd name="T107" fmla="*/ 15 h 81"/>
                <a:gd name="T108" fmla="*/ 48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30" y="41"/>
                  </a:moveTo>
                  <a:lnTo>
                    <a:pt x="30" y="41"/>
                  </a:lnTo>
                  <a:lnTo>
                    <a:pt x="31" y="43"/>
                  </a:lnTo>
                  <a:lnTo>
                    <a:pt x="31" y="43"/>
                  </a:lnTo>
                  <a:lnTo>
                    <a:pt x="31" y="45"/>
                  </a:lnTo>
                  <a:lnTo>
                    <a:pt x="26" y="69"/>
                  </a:lnTo>
                  <a:lnTo>
                    <a:pt x="26" y="69"/>
                  </a:lnTo>
                  <a:lnTo>
                    <a:pt x="26" y="72"/>
                  </a:lnTo>
                  <a:lnTo>
                    <a:pt x="26" y="72"/>
                  </a:lnTo>
                  <a:lnTo>
                    <a:pt x="26" y="74"/>
                  </a:lnTo>
                  <a:lnTo>
                    <a:pt x="35" y="81"/>
                  </a:lnTo>
                  <a:lnTo>
                    <a:pt x="41" y="53"/>
                  </a:lnTo>
                  <a:lnTo>
                    <a:pt x="41" y="53"/>
                  </a:lnTo>
                  <a:lnTo>
                    <a:pt x="41" y="48"/>
                  </a:lnTo>
                  <a:lnTo>
                    <a:pt x="41" y="48"/>
                  </a:lnTo>
                  <a:lnTo>
                    <a:pt x="46" y="49"/>
                  </a:lnTo>
                  <a:lnTo>
                    <a:pt x="46" y="49"/>
                  </a:lnTo>
                  <a:lnTo>
                    <a:pt x="53" y="49"/>
                  </a:lnTo>
                  <a:lnTo>
                    <a:pt x="53" y="49"/>
                  </a:lnTo>
                  <a:lnTo>
                    <a:pt x="58" y="48"/>
                  </a:lnTo>
                  <a:lnTo>
                    <a:pt x="58" y="48"/>
                  </a:lnTo>
                  <a:lnTo>
                    <a:pt x="63" y="45"/>
                  </a:lnTo>
                  <a:lnTo>
                    <a:pt x="63" y="45"/>
                  </a:lnTo>
                  <a:lnTo>
                    <a:pt x="68" y="38"/>
                  </a:lnTo>
                  <a:lnTo>
                    <a:pt x="68" y="38"/>
                  </a:lnTo>
                  <a:lnTo>
                    <a:pt x="69" y="31"/>
                  </a:lnTo>
                  <a:lnTo>
                    <a:pt x="69" y="31"/>
                  </a:lnTo>
                  <a:lnTo>
                    <a:pt x="66" y="23"/>
                  </a:lnTo>
                  <a:lnTo>
                    <a:pt x="66" y="23"/>
                  </a:lnTo>
                  <a:lnTo>
                    <a:pt x="59" y="15"/>
                  </a:lnTo>
                  <a:lnTo>
                    <a:pt x="46" y="0"/>
                  </a:lnTo>
                  <a:lnTo>
                    <a:pt x="0" y="48"/>
                  </a:lnTo>
                  <a:lnTo>
                    <a:pt x="8" y="56"/>
                  </a:lnTo>
                  <a:lnTo>
                    <a:pt x="26" y="38"/>
                  </a:lnTo>
                  <a:lnTo>
                    <a:pt x="30" y="41"/>
                  </a:lnTo>
                  <a:lnTo>
                    <a:pt x="30" y="41"/>
                  </a:lnTo>
                  <a:close/>
                  <a:moveTo>
                    <a:pt x="48" y="15"/>
                  </a:moveTo>
                  <a:lnTo>
                    <a:pt x="53" y="22"/>
                  </a:lnTo>
                  <a:lnTo>
                    <a:pt x="53" y="22"/>
                  </a:lnTo>
                  <a:lnTo>
                    <a:pt x="56" y="25"/>
                  </a:lnTo>
                  <a:lnTo>
                    <a:pt x="58" y="30"/>
                  </a:lnTo>
                  <a:lnTo>
                    <a:pt x="58" y="30"/>
                  </a:lnTo>
                  <a:lnTo>
                    <a:pt x="58" y="33"/>
                  </a:lnTo>
                  <a:lnTo>
                    <a:pt x="54" y="36"/>
                  </a:lnTo>
                  <a:lnTo>
                    <a:pt x="54" y="36"/>
                  </a:lnTo>
                  <a:lnTo>
                    <a:pt x="51" y="40"/>
                  </a:lnTo>
                  <a:lnTo>
                    <a:pt x="51" y="40"/>
                  </a:lnTo>
                  <a:lnTo>
                    <a:pt x="46" y="41"/>
                  </a:lnTo>
                  <a:lnTo>
                    <a:pt x="46" y="41"/>
                  </a:lnTo>
                  <a:lnTo>
                    <a:pt x="43" y="40"/>
                  </a:lnTo>
                  <a:lnTo>
                    <a:pt x="43" y="40"/>
                  </a:lnTo>
                  <a:lnTo>
                    <a:pt x="38" y="36"/>
                  </a:lnTo>
                  <a:lnTo>
                    <a:pt x="33" y="31"/>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7" name="Freeform 63">
              <a:extLst>
                <a:ext uri="{FF2B5EF4-FFF2-40B4-BE49-F238E27FC236}">
                  <a16:creationId xmlns="" xmlns:a16="http://schemas.microsoft.com/office/drawing/2014/main" id="{FE9B5590-AEBA-4B8C-8FF3-497A294333CB}"/>
                </a:ext>
              </a:extLst>
            </p:cNvPr>
            <p:cNvSpPr>
              <a:spLocks noEditPoints="1"/>
            </p:cNvSpPr>
            <p:nvPr/>
          </p:nvSpPr>
          <p:spPr bwMode="auto">
            <a:xfrm>
              <a:off x="-11518900" y="2692400"/>
              <a:ext cx="114300" cy="112713"/>
            </a:xfrm>
            <a:custGeom>
              <a:avLst/>
              <a:gdLst>
                <a:gd name="T0" fmla="*/ 72 w 72"/>
                <a:gd name="T1" fmla="*/ 8 h 71"/>
                <a:gd name="T2" fmla="*/ 64 w 72"/>
                <a:gd name="T3" fmla="*/ 0 h 71"/>
                <a:gd name="T4" fmla="*/ 0 w 72"/>
                <a:gd name="T5" fmla="*/ 28 h 71"/>
                <a:gd name="T6" fmla="*/ 7 w 72"/>
                <a:gd name="T7" fmla="*/ 35 h 71"/>
                <a:gd name="T8" fmla="*/ 7 w 72"/>
                <a:gd name="T9" fmla="*/ 35 h 71"/>
                <a:gd name="T10" fmla="*/ 8 w 72"/>
                <a:gd name="T11" fmla="*/ 36 h 71"/>
                <a:gd name="T12" fmla="*/ 8 w 72"/>
                <a:gd name="T13" fmla="*/ 36 h 71"/>
                <a:gd name="T14" fmla="*/ 12 w 72"/>
                <a:gd name="T15" fmla="*/ 36 h 71"/>
                <a:gd name="T16" fmla="*/ 23 w 72"/>
                <a:gd name="T17" fmla="*/ 30 h 71"/>
                <a:gd name="T18" fmla="*/ 41 w 72"/>
                <a:gd name="T19" fmla="*/ 48 h 71"/>
                <a:gd name="T20" fmla="*/ 36 w 72"/>
                <a:gd name="T21" fmla="*/ 61 h 71"/>
                <a:gd name="T22" fmla="*/ 36 w 72"/>
                <a:gd name="T23" fmla="*/ 61 h 71"/>
                <a:gd name="T24" fmla="*/ 35 w 72"/>
                <a:gd name="T25" fmla="*/ 63 h 71"/>
                <a:gd name="T26" fmla="*/ 35 w 72"/>
                <a:gd name="T27" fmla="*/ 63 h 71"/>
                <a:gd name="T28" fmla="*/ 36 w 72"/>
                <a:gd name="T29" fmla="*/ 66 h 71"/>
                <a:gd name="T30" fmla="*/ 43 w 72"/>
                <a:gd name="T31" fmla="*/ 71 h 71"/>
                <a:gd name="T32" fmla="*/ 72 w 72"/>
                <a:gd name="T33" fmla="*/ 8 h 71"/>
                <a:gd name="T34" fmla="*/ 72 w 72"/>
                <a:gd name="T35" fmla="*/ 8 h 71"/>
                <a:gd name="T36" fmla="*/ 53 w 72"/>
                <a:gd name="T37" fmla="*/ 15 h 71"/>
                <a:gd name="T38" fmla="*/ 53 w 72"/>
                <a:gd name="T39" fmla="*/ 15 h 71"/>
                <a:gd name="T40" fmla="*/ 56 w 72"/>
                <a:gd name="T41" fmla="*/ 13 h 71"/>
                <a:gd name="T42" fmla="*/ 56 w 72"/>
                <a:gd name="T43" fmla="*/ 13 h 71"/>
                <a:gd name="T44" fmla="*/ 59 w 72"/>
                <a:gd name="T45" fmla="*/ 12 h 71"/>
                <a:gd name="T46" fmla="*/ 59 w 72"/>
                <a:gd name="T47" fmla="*/ 12 h 71"/>
                <a:gd name="T48" fmla="*/ 58 w 72"/>
                <a:gd name="T49" fmla="*/ 15 h 71"/>
                <a:gd name="T50" fmla="*/ 58 w 72"/>
                <a:gd name="T51" fmla="*/ 15 h 71"/>
                <a:gd name="T52" fmla="*/ 56 w 72"/>
                <a:gd name="T53" fmla="*/ 18 h 71"/>
                <a:gd name="T54" fmla="*/ 46 w 72"/>
                <a:gd name="T55" fmla="*/ 39 h 71"/>
                <a:gd name="T56" fmla="*/ 31 w 72"/>
                <a:gd name="T57" fmla="*/ 26 h 71"/>
                <a:gd name="T58" fmla="*/ 53 w 72"/>
                <a:gd name="T59" fmla="*/ 15 h 71"/>
                <a:gd name="T60" fmla="*/ 53 w 72"/>
                <a:gd name="T61" fmla="*/ 1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1">
                  <a:moveTo>
                    <a:pt x="72" y="8"/>
                  </a:moveTo>
                  <a:lnTo>
                    <a:pt x="64" y="0"/>
                  </a:lnTo>
                  <a:lnTo>
                    <a:pt x="0" y="28"/>
                  </a:lnTo>
                  <a:lnTo>
                    <a:pt x="7" y="35"/>
                  </a:lnTo>
                  <a:lnTo>
                    <a:pt x="7" y="35"/>
                  </a:lnTo>
                  <a:lnTo>
                    <a:pt x="8" y="36"/>
                  </a:lnTo>
                  <a:lnTo>
                    <a:pt x="8" y="36"/>
                  </a:lnTo>
                  <a:lnTo>
                    <a:pt x="12" y="36"/>
                  </a:lnTo>
                  <a:lnTo>
                    <a:pt x="23" y="30"/>
                  </a:lnTo>
                  <a:lnTo>
                    <a:pt x="41" y="48"/>
                  </a:lnTo>
                  <a:lnTo>
                    <a:pt x="36" y="61"/>
                  </a:lnTo>
                  <a:lnTo>
                    <a:pt x="36" y="61"/>
                  </a:lnTo>
                  <a:lnTo>
                    <a:pt x="35" y="63"/>
                  </a:lnTo>
                  <a:lnTo>
                    <a:pt x="35" y="63"/>
                  </a:lnTo>
                  <a:lnTo>
                    <a:pt x="36" y="66"/>
                  </a:lnTo>
                  <a:lnTo>
                    <a:pt x="43" y="71"/>
                  </a:lnTo>
                  <a:lnTo>
                    <a:pt x="72" y="8"/>
                  </a:lnTo>
                  <a:lnTo>
                    <a:pt x="72" y="8"/>
                  </a:lnTo>
                  <a:close/>
                  <a:moveTo>
                    <a:pt x="53" y="15"/>
                  </a:moveTo>
                  <a:lnTo>
                    <a:pt x="53" y="15"/>
                  </a:lnTo>
                  <a:lnTo>
                    <a:pt x="56" y="13"/>
                  </a:lnTo>
                  <a:lnTo>
                    <a:pt x="56" y="13"/>
                  </a:lnTo>
                  <a:lnTo>
                    <a:pt x="59" y="12"/>
                  </a:lnTo>
                  <a:lnTo>
                    <a:pt x="59" y="12"/>
                  </a:lnTo>
                  <a:lnTo>
                    <a:pt x="58" y="15"/>
                  </a:lnTo>
                  <a:lnTo>
                    <a:pt x="58" y="15"/>
                  </a:lnTo>
                  <a:lnTo>
                    <a:pt x="56" y="18"/>
                  </a:lnTo>
                  <a:lnTo>
                    <a:pt x="46" y="39"/>
                  </a:lnTo>
                  <a:lnTo>
                    <a:pt x="31" y="26"/>
                  </a:lnTo>
                  <a:lnTo>
                    <a:pt x="53" y="15"/>
                  </a:lnTo>
                  <a:lnTo>
                    <a:pt x="5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8" name="Freeform 64">
              <a:extLst>
                <a:ext uri="{FF2B5EF4-FFF2-40B4-BE49-F238E27FC236}">
                  <a16:creationId xmlns="" xmlns:a16="http://schemas.microsoft.com/office/drawing/2014/main" id="{9DA5436B-E772-43D3-90B7-62EC1BD8614B}"/>
                </a:ext>
              </a:extLst>
            </p:cNvPr>
            <p:cNvSpPr>
              <a:spLocks/>
            </p:cNvSpPr>
            <p:nvPr/>
          </p:nvSpPr>
          <p:spPr bwMode="auto">
            <a:xfrm>
              <a:off x="-11430000" y="2724150"/>
              <a:ext cx="112713" cy="114300"/>
            </a:xfrm>
            <a:custGeom>
              <a:avLst/>
              <a:gdLst>
                <a:gd name="T0" fmla="*/ 0 w 71"/>
                <a:gd name="T1" fmla="*/ 64 h 72"/>
                <a:gd name="T2" fmla="*/ 6 w 71"/>
                <a:gd name="T3" fmla="*/ 72 h 72"/>
                <a:gd name="T4" fmla="*/ 71 w 71"/>
                <a:gd name="T5" fmla="*/ 43 h 72"/>
                <a:gd name="T6" fmla="*/ 64 w 71"/>
                <a:gd name="T7" fmla="*/ 36 h 72"/>
                <a:gd name="T8" fmla="*/ 64 w 71"/>
                <a:gd name="T9" fmla="*/ 36 h 72"/>
                <a:gd name="T10" fmla="*/ 62 w 71"/>
                <a:gd name="T11" fmla="*/ 36 h 72"/>
                <a:gd name="T12" fmla="*/ 62 w 71"/>
                <a:gd name="T13" fmla="*/ 36 h 72"/>
                <a:gd name="T14" fmla="*/ 59 w 71"/>
                <a:gd name="T15" fmla="*/ 36 h 72"/>
                <a:gd name="T16" fmla="*/ 21 w 71"/>
                <a:gd name="T17" fmla="*/ 54 h 72"/>
                <a:gd name="T18" fmla="*/ 21 w 71"/>
                <a:gd name="T19" fmla="*/ 54 h 72"/>
                <a:gd name="T20" fmla="*/ 13 w 71"/>
                <a:gd name="T21" fmla="*/ 59 h 72"/>
                <a:gd name="T22" fmla="*/ 13 w 71"/>
                <a:gd name="T23" fmla="*/ 59 h 72"/>
                <a:gd name="T24" fmla="*/ 15 w 71"/>
                <a:gd name="T25" fmla="*/ 54 h 72"/>
                <a:gd name="T26" fmla="*/ 15 w 71"/>
                <a:gd name="T27" fmla="*/ 54 h 72"/>
                <a:gd name="T28" fmla="*/ 18 w 71"/>
                <a:gd name="T29" fmla="*/ 51 h 72"/>
                <a:gd name="T30" fmla="*/ 36 w 71"/>
                <a:gd name="T31" fmla="*/ 11 h 72"/>
                <a:gd name="T32" fmla="*/ 36 w 71"/>
                <a:gd name="T33" fmla="*/ 11 h 72"/>
                <a:gd name="T34" fmla="*/ 36 w 71"/>
                <a:gd name="T35" fmla="*/ 10 h 72"/>
                <a:gd name="T36" fmla="*/ 36 w 71"/>
                <a:gd name="T37" fmla="*/ 10 h 72"/>
                <a:gd name="T38" fmla="*/ 34 w 71"/>
                <a:gd name="T39" fmla="*/ 6 h 72"/>
                <a:gd name="T40" fmla="*/ 28 w 71"/>
                <a:gd name="T41" fmla="*/ 0 h 72"/>
                <a:gd name="T42" fmla="*/ 0 w 71"/>
                <a:gd name="T43" fmla="*/ 64 h 72"/>
                <a:gd name="T44" fmla="*/ 0 w 71"/>
                <a:gd name="T45" fmla="*/ 6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1" h="72">
                  <a:moveTo>
                    <a:pt x="0" y="64"/>
                  </a:moveTo>
                  <a:lnTo>
                    <a:pt x="6" y="72"/>
                  </a:lnTo>
                  <a:lnTo>
                    <a:pt x="71" y="43"/>
                  </a:lnTo>
                  <a:lnTo>
                    <a:pt x="64" y="36"/>
                  </a:lnTo>
                  <a:lnTo>
                    <a:pt x="64" y="36"/>
                  </a:lnTo>
                  <a:lnTo>
                    <a:pt x="62" y="36"/>
                  </a:lnTo>
                  <a:lnTo>
                    <a:pt x="62" y="36"/>
                  </a:lnTo>
                  <a:lnTo>
                    <a:pt x="59" y="36"/>
                  </a:lnTo>
                  <a:lnTo>
                    <a:pt x="21" y="54"/>
                  </a:lnTo>
                  <a:lnTo>
                    <a:pt x="21" y="54"/>
                  </a:lnTo>
                  <a:lnTo>
                    <a:pt x="13" y="59"/>
                  </a:lnTo>
                  <a:lnTo>
                    <a:pt x="13" y="59"/>
                  </a:lnTo>
                  <a:lnTo>
                    <a:pt x="15" y="54"/>
                  </a:lnTo>
                  <a:lnTo>
                    <a:pt x="15" y="54"/>
                  </a:lnTo>
                  <a:lnTo>
                    <a:pt x="18" y="51"/>
                  </a:lnTo>
                  <a:lnTo>
                    <a:pt x="36" y="11"/>
                  </a:lnTo>
                  <a:lnTo>
                    <a:pt x="36" y="11"/>
                  </a:lnTo>
                  <a:lnTo>
                    <a:pt x="36" y="10"/>
                  </a:lnTo>
                  <a:lnTo>
                    <a:pt x="36" y="10"/>
                  </a:lnTo>
                  <a:lnTo>
                    <a:pt x="34" y="6"/>
                  </a:lnTo>
                  <a:lnTo>
                    <a:pt x="28" y="0"/>
                  </a:lnTo>
                  <a:lnTo>
                    <a:pt x="0" y="64"/>
                  </a:lnTo>
                  <a:lnTo>
                    <a:pt x="0"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9" name="Freeform 65">
              <a:extLst>
                <a:ext uri="{FF2B5EF4-FFF2-40B4-BE49-F238E27FC236}">
                  <a16:creationId xmlns="" xmlns:a16="http://schemas.microsoft.com/office/drawing/2014/main" id="{F30160D8-46C1-4466-ACF9-D72592A71677}"/>
                </a:ext>
              </a:extLst>
            </p:cNvPr>
            <p:cNvSpPr>
              <a:spLocks noEditPoints="1"/>
            </p:cNvSpPr>
            <p:nvPr/>
          </p:nvSpPr>
          <p:spPr bwMode="auto">
            <a:xfrm>
              <a:off x="-11396663" y="2814638"/>
              <a:ext cx="115888" cy="115888"/>
            </a:xfrm>
            <a:custGeom>
              <a:avLst/>
              <a:gdLst>
                <a:gd name="T0" fmla="*/ 73 w 73"/>
                <a:gd name="T1" fmla="*/ 9 h 73"/>
                <a:gd name="T2" fmla="*/ 64 w 73"/>
                <a:gd name="T3" fmla="*/ 0 h 73"/>
                <a:gd name="T4" fmla="*/ 0 w 73"/>
                <a:gd name="T5" fmla="*/ 30 h 73"/>
                <a:gd name="T6" fmla="*/ 7 w 73"/>
                <a:gd name="T7" fmla="*/ 36 h 73"/>
                <a:gd name="T8" fmla="*/ 7 w 73"/>
                <a:gd name="T9" fmla="*/ 36 h 73"/>
                <a:gd name="T10" fmla="*/ 10 w 73"/>
                <a:gd name="T11" fmla="*/ 38 h 73"/>
                <a:gd name="T12" fmla="*/ 10 w 73"/>
                <a:gd name="T13" fmla="*/ 38 h 73"/>
                <a:gd name="T14" fmla="*/ 12 w 73"/>
                <a:gd name="T15" fmla="*/ 36 h 73"/>
                <a:gd name="T16" fmla="*/ 25 w 73"/>
                <a:gd name="T17" fmla="*/ 32 h 73"/>
                <a:gd name="T18" fmla="*/ 43 w 73"/>
                <a:gd name="T19" fmla="*/ 50 h 73"/>
                <a:gd name="T20" fmla="*/ 36 w 73"/>
                <a:gd name="T21" fmla="*/ 61 h 73"/>
                <a:gd name="T22" fmla="*/ 36 w 73"/>
                <a:gd name="T23" fmla="*/ 61 h 73"/>
                <a:gd name="T24" fmla="*/ 36 w 73"/>
                <a:gd name="T25" fmla="*/ 64 h 73"/>
                <a:gd name="T26" fmla="*/ 36 w 73"/>
                <a:gd name="T27" fmla="*/ 64 h 73"/>
                <a:gd name="T28" fmla="*/ 38 w 73"/>
                <a:gd name="T29" fmla="*/ 66 h 73"/>
                <a:gd name="T30" fmla="*/ 43 w 73"/>
                <a:gd name="T31" fmla="*/ 73 h 73"/>
                <a:gd name="T32" fmla="*/ 73 w 73"/>
                <a:gd name="T33" fmla="*/ 9 h 73"/>
                <a:gd name="T34" fmla="*/ 73 w 73"/>
                <a:gd name="T35" fmla="*/ 9 h 73"/>
                <a:gd name="T36" fmla="*/ 53 w 73"/>
                <a:gd name="T37" fmla="*/ 17 h 73"/>
                <a:gd name="T38" fmla="*/ 53 w 73"/>
                <a:gd name="T39" fmla="*/ 17 h 73"/>
                <a:gd name="T40" fmla="*/ 56 w 73"/>
                <a:gd name="T41" fmla="*/ 15 h 73"/>
                <a:gd name="T42" fmla="*/ 56 w 73"/>
                <a:gd name="T43" fmla="*/ 15 h 73"/>
                <a:gd name="T44" fmla="*/ 61 w 73"/>
                <a:gd name="T45" fmla="*/ 13 h 73"/>
                <a:gd name="T46" fmla="*/ 61 w 73"/>
                <a:gd name="T47" fmla="*/ 13 h 73"/>
                <a:gd name="T48" fmla="*/ 58 w 73"/>
                <a:gd name="T49" fmla="*/ 17 h 73"/>
                <a:gd name="T50" fmla="*/ 58 w 73"/>
                <a:gd name="T51" fmla="*/ 17 h 73"/>
                <a:gd name="T52" fmla="*/ 56 w 73"/>
                <a:gd name="T53" fmla="*/ 20 h 73"/>
                <a:gd name="T54" fmla="*/ 46 w 73"/>
                <a:gd name="T55" fmla="*/ 41 h 73"/>
                <a:gd name="T56" fmla="*/ 33 w 73"/>
                <a:gd name="T57" fmla="*/ 27 h 73"/>
                <a:gd name="T58" fmla="*/ 53 w 73"/>
                <a:gd name="T59" fmla="*/ 17 h 73"/>
                <a:gd name="T60" fmla="*/ 53 w 73"/>
                <a:gd name="T61" fmla="*/ 1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3" h="73">
                  <a:moveTo>
                    <a:pt x="73" y="9"/>
                  </a:moveTo>
                  <a:lnTo>
                    <a:pt x="64" y="0"/>
                  </a:lnTo>
                  <a:lnTo>
                    <a:pt x="0" y="30"/>
                  </a:lnTo>
                  <a:lnTo>
                    <a:pt x="7" y="36"/>
                  </a:lnTo>
                  <a:lnTo>
                    <a:pt x="7" y="36"/>
                  </a:lnTo>
                  <a:lnTo>
                    <a:pt x="10" y="38"/>
                  </a:lnTo>
                  <a:lnTo>
                    <a:pt x="10" y="38"/>
                  </a:lnTo>
                  <a:lnTo>
                    <a:pt x="12" y="36"/>
                  </a:lnTo>
                  <a:lnTo>
                    <a:pt x="25" y="32"/>
                  </a:lnTo>
                  <a:lnTo>
                    <a:pt x="43" y="50"/>
                  </a:lnTo>
                  <a:lnTo>
                    <a:pt x="36" y="61"/>
                  </a:lnTo>
                  <a:lnTo>
                    <a:pt x="36" y="61"/>
                  </a:lnTo>
                  <a:lnTo>
                    <a:pt x="36" y="64"/>
                  </a:lnTo>
                  <a:lnTo>
                    <a:pt x="36" y="64"/>
                  </a:lnTo>
                  <a:lnTo>
                    <a:pt x="38" y="66"/>
                  </a:lnTo>
                  <a:lnTo>
                    <a:pt x="43" y="73"/>
                  </a:lnTo>
                  <a:lnTo>
                    <a:pt x="73" y="9"/>
                  </a:lnTo>
                  <a:lnTo>
                    <a:pt x="73" y="9"/>
                  </a:lnTo>
                  <a:close/>
                  <a:moveTo>
                    <a:pt x="53" y="17"/>
                  </a:moveTo>
                  <a:lnTo>
                    <a:pt x="53" y="17"/>
                  </a:lnTo>
                  <a:lnTo>
                    <a:pt x="56" y="15"/>
                  </a:lnTo>
                  <a:lnTo>
                    <a:pt x="56" y="15"/>
                  </a:lnTo>
                  <a:lnTo>
                    <a:pt x="61" y="13"/>
                  </a:lnTo>
                  <a:lnTo>
                    <a:pt x="61" y="13"/>
                  </a:lnTo>
                  <a:lnTo>
                    <a:pt x="58" y="17"/>
                  </a:lnTo>
                  <a:lnTo>
                    <a:pt x="58" y="17"/>
                  </a:lnTo>
                  <a:lnTo>
                    <a:pt x="56" y="20"/>
                  </a:lnTo>
                  <a:lnTo>
                    <a:pt x="46" y="41"/>
                  </a:lnTo>
                  <a:lnTo>
                    <a:pt x="33" y="27"/>
                  </a:lnTo>
                  <a:lnTo>
                    <a:pt x="53" y="17"/>
                  </a:lnTo>
                  <a:lnTo>
                    <a:pt x="53"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0" name="Freeform 66">
              <a:extLst>
                <a:ext uri="{FF2B5EF4-FFF2-40B4-BE49-F238E27FC236}">
                  <a16:creationId xmlns="" xmlns:a16="http://schemas.microsoft.com/office/drawing/2014/main" id="{257C42C0-45F5-4DE2-8B4E-F23B1401D2BD}"/>
                </a:ext>
              </a:extLst>
            </p:cNvPr>
            <p:cNvSpPr>
              <a:spLocks/>
            </p:cNvSpPr>
            <p:nvPr/>
          </p:nvSpPr>
          <p:spPr bwMode="auto">
            <a:xfrm>
              <a:off x="-11317288" y="2865438"/>
              <a:ext cx="85725" cy="85725"/>
            </a:xfrm>
            <a:custGeom>
              <a:avLst/>
              <a:gdLst>
                <a:gd name="T0" fmla="*/ 54 w 54"/>
                <a:gd name="T1" fmla="*/ 8 h 54"/>
                <a:gd name="T2" fmla="*/ 46 w 54"/>
                <a:gd name="T3" fmla="*/ 0 h 54"/>
                <a:gd name="T4" fmla="*/ 0 w 54"/>
                <a:gd name="T5" fmla="*/ 46 h 54"/>
                <a:gd name="T6" fmla="*/ 8 w 54"/>
                <a:gd name="T7" fmla="*/ 54 h 54"/>
                <a:gd name="T8" fmla="*/ 54 w 54"/>
                <a:gd name="T9" fmla="*/ 8 h 54"/>
                <a:gd name="T10" fmla="*/ 54 w 54"/>
                <a:gd name="T11" fmla="*/ 8 h 54"/>
              </a:gdLst>
              <a:ahLst/>
              <a:cxnLst>
                <a:cxn ang="0">
                  <a:pos x="T0" y="T1"/>
                </a:cxn>
                <a:cxn ang="0">
                  <a:pos x="T2" y="T3"/>
                </a:cxn>
                <a:cxn ang="0">
                  <a:pos x="T4" y="T5"/>
                </a:cxn>
                <a:cxn ang="0">
                  <a:pos x="T6" y="T7"/>
                </a:cxn>
                <a:cxn ang="0">
                  <a:pos x="T8" y="T9"/>
                </a:cxn>
                <a:cxn ang="0">
                  <a:pos x="T10" y="T11"/>
                </a:cxn>
              </a:cxnLst>
              <a:rect l="0" t="0" r="r" b="b"/>
              <a:pathLst>
                <a:path w="54" h="54">
                  <a:moveTo>
                    <a:pt x="54" y="8"/>
                  </a:moveTo>
                  <a:lnTo>
                    <a:pt x="46" y="0"/>
                  </a:lnTo>
                  <a:lnTo>
                    <a:pt x="0" y="46"/>
                  </a:lnTo>
                  <a:lnTo>
                    <a:pt x="8" y="54"/>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1" name="Freeform 67">
              <a:extLst>
                <a:ext uri="{FF2B5EF4-FFF2-40B4-BE49-F238E27FC236}">
                  <a16:creationId xmlns="" xmlns:a16="http://schemas.microsoft.com/office/drawing/2014/main" id="{039FC98C-39F9-41DE-AF6B-4BAB6BAF5173}"/>
                </a:ext>
              </a:extLst>
            </p:cNvPr>
            <p:cNvSpPr>
              <a:spLocks/>
            </p:cNvSpPr>
            <p:nvPr/>
          </p:nvSpPr>
          <p:spPr bwMode="auto">
            <a:xfrm>
              <a:off x="-11288713" y="2894013"/>
              <a:ext cx="85725" cy="114300"/>
            </a:xfrm>
            <a:custGeom>
              <a:avLst/>
              <a:gdLst>
                <a:gd name="T0" fmla="*/ 54 w 54"/>
                <a:gd name="T1" fmla="*/ 8 h 72"/>
                <a:gd name="T2" fmla="*/ 46 w 54"/>
                <a:gd name="T3" fmla="*/ 0 h 72"/>
                <a:gd name="T4" fmla="*/ 0 w 54"/>
                <a:gd name="T5" fmla="*/ 46 h 72"/>
                <a:gd name="T6" fmla="*/ 24 w 54"/>
                <a:gd name="T7" fmla="*/ 72 h 72"/>
                <a:gd name="T8" fmla="*/ 33 w 54"/>
                <a:gd name="T9" fmla="*/ 65 h 72"/>
                <a:gd name="T10" fmla="*/ 14 w 54"/>
                <a:gd name="T11" fmla="*/ 47 h 72"/>
                <a:gd name="T12" fmla="*/ 54 w 54"/>
                <a:gd name="T13" fmla="*/ 8 h 72"/>
                <a:gd name="T14" fmla="*/ 54 w 54"/>
                <a:gd name="T15" fmla="*/ 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72">
                  <a:moveTo>
                    <a:pt x="54" y="8"/>
                  </a:moveTo>
                  <a:lnTo>
                    <a:pt x="46" y="0"/>
                  </a:lnTo>
                  <a:lnTo>
                    <a:pt x="0" y="46"/>
                  </a:lnTo>
                  <a:lnTo>
                    <a:pt x="24" y="72"/>
                  </a:lnTo>
                  <a:lnTo>
                    <a:pt x="33" y="65"/>
                  </a:lnTo>
                  <a:lnTo>
                    <a:pt x="14" y="47"/>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2" name="Freeform 68">
              <a:extLst>
                <a:ext uri="{FF2B5EF4-FFF2-40B4-BE49-F238E27FC236}">
                  <a16:creationId xmlns="" xmlns:a16="http://schemas.microsoft.com/office/drawing/2014/main" id="{1C9A34CE-8421-4256-83F0-3A06E7D99A6F}"/>
                </a:ext>
              </a:extLst>
            </p:cNvPr>
            <p:cNvSpPr>
              <a:spLocks noEditPoints="1"/>
            </p:cNvSpPr>
            <p:nvPr/>
          </p:nvSpPr>
          <p:spPr bwMode="auto">
            <a:xfrm>
              <a:off x="-9345613" y="4746625"/>
              <a:ext cx="131763" cy="117475"/>
            </a:xfrm>
            <a:custGeom>
              <a:avLst/>
              <a:gdLst>
                <a:gd name="T0" fmla="*/ 46 w 83"/>
                <a:gd name="T1" fmla="*/ 0 h 74"/>
                <a:gd name="T2" fmla="*/ 0 w 83"/>
                <a:gd name="T3" fmla="*/ 46 h 74"/>
                <a:gd name="T4" fmla="*/ 28 w 83"/>
                <a:gd name="T5" fmla="*/ 74 h 74"/>
                <a:gd name="T6" fmla="*/ 35 w 83"/>
                <a:gd name="T7" fmla="*/ 67 h 74"/>
                <a:gd name="T8" fmla="*/ 15 w 83"/>
                <a:gd name="T9" fmla="*/ 47 h 74"/>
                <a:gd name="T10" fmla="*/ 28 w 83"/>
                <a:gd name="T11" fmla="*/ 34 h 74"/>
                <a:gd name="T12" fmla="*/ 43 w 83"/>
                <a:gd name="T13" fmla="*/ 49 h 74"/>
                <a:gd name="T14" fmla="*/ 50 w 83"/>
                <a:gd name="T15" fmla="*/ 42 h 74"/>
                <a:gd name="T16" fmla="*/ 35 w 83"/>
                <a:gd name="T17" fmla="*/ 28 h 74"/>
                <a:gd name="T18" fmla="*/ 48 w 83"/>
                <a:gd name="T19" fmla="*/ 15 h 74"/>
                <a:gd name="T20" fmla="*/ 68 w 83"/>
                <a:gd name="T21" fmla="*/ 34 h 74"/>
                <a:gd name="T22" fmla="*/ 74 w 83"/>
                <a:gd name="T23" fmla="*/ 28 h 74"/>
                <a:gd name="T24" fmla="*/ 46 w 83"/>
                <a:gd name="T25" fmla="*/ 0 h 74"/>
                <a:gd name="T26" fmla="*/ 46 w 83"/>
                <a:gd name="T27" fmla="*/ 0 h 74"/>
                <a:gd name="T28" fmla="*/ 74 w 83"/>
                <a:gd name="T29" fmla="*/ 6 h 74"/>
                <a:gd name="T30" fmla="*/ 74 w 83"/>
                <a:gd name="T31" fmla="*/ 6 h 74"/>
                <a:gd name="T32" fmla="*/ 74 w 83"/>
                <a:gd name="T33" fmla="*/ 5 h 74"/>
                <a:gd name="T34" fmla="*/ 74 w 83"/>
                <a:gd name="T35" fmla="*/ 5 h 74"/>
                <a:gd name="T36" fmla="*/ 73 w 83"/>
                <a:gd name="T37" fmla="*/ 5 h 74"/>
                <a:gd name="T38" fmla="*/ 73 w 83"/>
                <a:gd name="T39" fmla="*/ 5 h 74"/>
                <a:gd name="T40" fmla="*/ 73 w 83"/>
                <a:gd name="T41" fmla="*/ 5 h 74"/>
                <a:gd name="T42" fmla="*/ 73 w 83"/>
                <a:gd name="T43" fmla="*/ 5 h 74"/>
                <a:gd name="T44" fmla="*/ 71 w 83"/>
                <a:gd name="T45" fmla="*/ 5 h 74"/>
                <a:gd name="T46" fmla="*/ 58 w 83"/>
                <a:gd name="T47" fmla="*/ 5 h 74"/>
                <a:gd name="T48" fmla="*/ 64 w 83"/>
                <a:gd name="T49" fmla="*/ 10 h 74"/>
                <a:gd name="T50" fmla="*/ 64 w 83"/>
                <a:gd name="T51" fmla="*/ 10 h 74"/>
                <a:gd name="T52" fmla="*/ 64 w 83"/>
                <a:gd name="T53" fmla="*/ 11 h 74"/>
                <a:gd name="T54" fmla="*/ 64 w 83"/>
                <a:gd name="T55" fmla="*/ 11 h 74"/>
                <a:gd name="T56" fmla="*/ 66 w 83"/>
                <a:gd name="T57" fmla="*/ 11 h 74"/>
                <a:gd name="T58" fmla="*/ 66 w 83"/>
                <a:gd name="T59" fmla="*/ 11 h 74"/>
                <a:gd name="T60" fmla="*/ 66 w 83"/>
                <a:gd name="T61" fmla="*/ 11 h 74"/>
                <a:gd name="T62" fmla="*/ 66 w 83"/>
                <a:gd name="T63" fmla="*/ 11 h 74"/>
                <a:gd name="T64" fmla="*/ 68 w 83"/>
                <a:gd name="T65" fmla="*/ 13 h 74"/>
                <a:gd name="T66" fmla="*/ 83 w 83"/>
                <a:gd name="T67" fmla="*/ 15 h 74"/>
                <a:gd name="T68" fmla="*/ 74 w 83"/>
                <a:gd name="T69" fmla="*/ 6 h 74"/>
                <a:gd name="T70" fmla="*/ 74 w 83"/>
                <a:gd name="T71"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74">
                  <a:moveTo>
                    <a:pt x="46" y="0"/>
                  </a:moveTo>
                  <a:lnTo>
                    <a:pt x="0" y="46"/>
                  </a:lnTo>
                  <a:lnTo>
                    <a:pt x="28" y="74"/>
                  </a:lnTo>
                  <a:lnTo>
                    <a:pt x="35" y="67"/>
                  </a:lnTo>
                  <a:lnTo>
                    <a:pt x="15" y="47"/>
                  </a:lnTo>
                  <a:lnTo>
                    <a:pt x="28" y="34"/>
                  </a:lnTo>
                  <a:lnTo>
                    <a:pt x="43" y="49"/>
                  </a:lnTo>
                  <a:lnTo>
                    <a:pt x="50" y="42"/>
                  </a:lnTo>
                  <a:lnTo>
                    <a:pt x="35" y="28"/>
                  </a:lnTo>
                  <a:lnTo>
                    <a:pt x="48" y="15"/>
                  </a:lnTo>
                  <a:lnTo>
                    <a:pt x="68" y="34"/>
                  </a:lnTo>
                  <a:lnTo>
                    <a:pt x="74" y="28"/>
                  </a:lnTo>
                  <a:lnTo>
                    <a:pt x="46" y="0"/>
                  </a:lnTo>
                  <a:lnTo>
                    <a:pt x="46" y="0"/>
                  </a:lnTo>
                  <a:close/>
                  <a:moveTo>
                    <a:pt x="74" y="6"/>
                  </a:moveTo>
                  <a:lnTo>
                    <a:pt x="74" y="6"/>
                  </a:lnTo>
                  <a:lnTo>
                    <a:pt x="74" y="5"/>
                  </a:lnTo>
                  <a:lnTo>
                    <a:pt x="74" y="5"/>
                  </a:lnTo>
                  <a:lnTo>
                    <a:pt x="73" y="5"/>
                  </a:lnTo>
                  <a:lnTo>
                    <a:pt x="73" y="5"/>
                  </a:lnTo>
                  <a:lnTo>
                    <a:pt x="73" y="5"/>
                  </a:lnTo>
                  <a:lnTo>
                    <a:pt x="73" y="5"/>
                  </a:lnTo>
                  <a:lnTo>
                    <a:pt x="71" y="5"/>
                  </a:lnTo>
                  <a:lnTo>
                    <a:pt x="58" y="5"/>
                  </a:lnTo>
                  <a:lnTo>
                    <a:pt x="64" y="10"/>
                  </a:lnTo>
                  <a:lnTo>
                    <a:pt x="64" y="10"/>
                  </a:lnTo>
                  <a:lnTo>
                    <a:pt x="64" y="11"/>
                  </a:lnTo>
                  <a:lnTo>
                    <a:pt x="64" y="11"/>
                  </a:lnTo>
                  <a:lnTo>
                    <a:pt x="66" y="11"/>
                  </a:lnTo>
                  <a:lnTo>
                    <a:pt x="66" y="11"/>
                  </a:lnTo>
                  <a:lnTo>
                    <a:pt x="66" y="11"/>
                  </a:lnTo>
                  <a:lnTo>
                    <a:pt x="66" y="11"/>
                  </a:lnTo>
                  <a:lnTo>
                    <a:pt x="68" y="13"/>
                  </a:lnTo>
                  <a:lnTo>
                    <a:pt x="83" y="15"/>
                  </a:lnTo>
                  <a:lnTo>
                    <a:pt x="74" y="6"/>
                  </a:lnTo>
                  <a:lnTo>
                    <a:pt x="74"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3" name="Freeform 69">
              <a:extLst>
                <a:ext uri="{FF2B5EF4-FFF2-40B4-BE49-F238E27FC236}">
                  <a16:creationId xmlns="" xmlns:a16="http://schemas.microsoft.com/office/drawing/2014/main" id="{9BD8CAC0-26C5-4B4B-97C6-A39EA90685E8}"/>
                </a:ext>
              </a:extLst>
            </p:cNvPr>
            <p:cNvSpPr>
              <a:spLocks/>
            </p:cNvSpPr>
            <p:nvPr/>
          </p:nvSpPr>
          <p:spPr bwMode="auto">
            <a:xfrm>
              <a:off x="-9274175" y="4795838"/>
              <a:ext cx="106363" cy="106363"/>
            </a:xfrm>
            <a:custGeom>
              <a:avLst/>
              <a:gdLst>
                <a:gd name="T0" fmla="*/ 33 w 67"/>
                <a:gd name="T1" fmla="*/ 0 h 67"/>
                <a:gd name="T2" fmla="*/ 26 w 67"/>
                <a:gd name="T3" fmla="*/ 7 h 67"/>
                <a:gd name="T4" fmla="*/ 39 w 67"/>
                <a:gd name="T5" fmla="*/ 20 h 67"/>
                <a:gd name="T6" fmla="*/ 0 w 67"/>
                <a:gd name="T7" fmla="*/ 59 h 67"/>
                <a:gd name="T8" fmla="*/ 8 w 67"/>
                <a:gd name="T9" fmla="*/ 67 h 67"/>
                <a:gd name="T10" fmla="*/ 47 w 67"/>
                <a:gd name="T11" fmla="*/ 28 h 67"/>
                <a:gd name="T12" fmla="*/ 61 w 67"/>
                <a:gd name="T13" fmla="*/ 41 h 67"/>
                <a:gd name="T14" fmla="*/ 67 w 67"/>
                <a:gd name="T15" fmla="*/ 34 h 67"/>
                <a:gd name="T16" fmla="*/ 33 w 67"/>
                <a:gd name="T17" fmla="*/ 0 h 67"/>
                <a:gd name="T18" fmla="*/ 33 w 67"/>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67">
                  <a:moveTo>
                    <a:pt x="33" y="0"/>
                  </a:moveTo>
                  <a:lnTo>
                    <a:pt x="26" y="7"/>
                  </a:lnTo>
                  <a:lnTo>
                    <a:pt x="39" y="20"/>
                  </a:lnTo>
                  <a:lnTo>
                    <a:pt x="0" y="59"/>
                  </a:lnTo>
                  <a:lnTo>
                    <a:pt x="8" y="67"/>
                  </a:lnTo>
                  <a:lnTo>
                    <a:pt x="47" y="28"/>
                  </a:lnTo>
                  <a:lnTo>
                    <a:pt x="61" y="41"/>
                  </a:lnTo>
                  <a:lnTo>
                    <a:pt x="67" y="34"/>
                  </a:lnTo>
                  <a:lnTo>
                    <a:pt x="33" y="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4" name="Freeform 70">
              <a:extLst>
                <a:ext uri="{FF2B5EF4-FFF2-40B4-BE49-F238E27FC236}">
                  <a16:creationId xmlns="" xmlns:a16="http://schemas.microsoft.com/office/drawing/2014/main" id="{3C5A9C47-E316-403B-B16D-DFB43B49456F}"/>
                </a:ext>
              </a:extLst>
            </p:cNvPr>
            <p:cNvSpPr>
              <a:spLocks/>
            </p:cNvSpPr>
            <p:nvPr/>
          </p:nvSpPr>
          <p:spPr bwMode="auto">
            <a:xfrm>
              <a:off x="-9220200" y="4856163"/>
              <a:ext cx="117475" cy="117475"/>
            </a:xfrm>
            <a:custGeom>
              <a:avLst/>
              <a:gdLst>
                <a:gd name="T0" fmla="*/ 13 w 74"/>
                <a:gd name="T1" fmla="*/ 52 h 74"/>
                <a:gd name="T2" fmla="*/ 13 w 74"/>
                <a:gd name="T3" fmla="*/ 52 h 74"/>
                <a:gd name="T4" fmla="*/ 12 w 74"/>
                <a:gd name="T5" fmla="*/ 47 h 74"/>
                <a:gd name="T6" fmla="*/ 12 w 74"/>
                <a:gd name="T7" fmla="*/ 47 h 74"/>
                <a:gd name="T8" fmla="*/ 13 w 74"/>
                <a:gd name="T9" fmla="*/ 42 h 74"/>
                <a:gd name="T10" fmla="*/ 13 w 74"/>
                <a:gd name="T11" fmla="*/ 42 h 74"/>
                <a:gd name="T12" fmla="*/ 18 w 74"/>
                <a:gd name="T13" fmla="*/ 36 h 74"/>
                <a:gd name="T14" fmla="*/ 46 w 74"/>
                <a:gd name="T15" fmla="*/ 8 h 74"/>
                <a:gd name="T16" fmla="*/ 38 w 74"/>
                <a:gd name="T17" fmla="*/ 0 h 74"/>
                <a:gd name="T18" fmla="*/ 10 w 74"/>
                <a:gd name="T19" fmla="*/ 28 h 74"/>
                <a:gd name="T20" fmla="*/ 10 w 74"/>
                <a:gd name="T21" fmla="*/ 28 h 74"/>
                <a:gd name="T22" fmla="*/ 4 w 74"/>
                <a:gd name="T23" fmla="*/ 38 h 74"/>
                <a:gd name="T24" fmla="*/ 4 w 74"/>
                <a:gd name="T25" fmla="*/ 38 h 74"/>
                <a:gd name="T26" fmla="*/ 2 w 74"/>
                <a:gd name="T27" fmla="*/ 42 h 74"/>
                <a:gd name="T28" fmla="*/ 0 w 74"/>
                <a:gd name="T29" fmla="*/ 47 h 74"/>
                <a:gd name="T30" fmla="*/ 0 w 74"/>
                <a:gd name="T31" fmla="*/ 47 h 74"/>
                <a:gd name="T32" fmla="*/ 2 w 74"/>
                <a:gd name="T33" fmla="*/ 52 h 74"/>
                <a:gd name="T34" fmla="*/ 2 w 74"/>
                <a:gd name="T35" fmla="*/ 56 h 74"/>
                <a:gd name="T36" fmla="*/ 2 w 74"/>
                <a:gd name="T37" fmla="*/ 56 h 74"/>
                <a:gd name="T38" fmla="*/ 5 w 74"/>
                <a:gd name="T39" fmla="*/ 61 h 74"/>
                <a:gd name="T40" fmla="*/ 8 w 74"/>
                <a:gd name="T41" fmla="*/ 66 h 74"/>
                <a:gd name="T42" fmla="*/ 8 w 74"/>
                <a:gd name="T43" fmla="*/ 66 h 74"/>
                <a:gd name="T44" fmla="*/ 13 w 74"/>
                <a:gd name="T45" fmla="*/ 69 h 74"/>
                <a:gd name="T46" fmla="*/ 18 w 74"/>
                <a:gd name="T47" fmla="*/ 72 h 74"/>
                <a:gd name="T48" fmla="*/ 18 w 74"/>
                <a:gd name="T49" fmla="*/ 72 h 74"/>
                <a:gd name="T50" fmla="*/ 23 w 74"/>
                <a:gd name="T51" fmla="*/ 72 h 74"/>
                <a:gd name="T52" fmla="*/ 28 w 74"/>
                <a:gd name="T53" fmla="*/ 74 h 74"/>
                <a:gd name="T54" fmla="*/ 28 w 74"/>
                <a:gd name="T55" fmla="*/ 74 h 74"/>
                <a:gd name="T56" fmla="*/ 31 w 74"/>
                <a:gd name="T57" fmla="*/ 72 h 74"/>
                <a:gd name="T58" fmla="*/ 36 w 74"/>
                <a:gd name="T59" fmla="*/ 70 h 74"/>
                <a:gd name="T60" fmla="*/ 36 w 74"/>
                <a:gd name="T61" fmla="*/ 70 h 74"/>
                <a:gd name="T62" fmla="*/ 46 w 74"/>
                <a:gd name="T63" fmla="*/ 64 h 74"/>
                <a:gd name="T64" fmla="*/ 74 w 74"/>
                <a:gd name="T65" fmla="*/ 36 h 74"/>
                <a:gd name="T66" fmla="*/ 66 w 74"/>
                <a:gd name="T67" fmla="*/ 28 h 74"/>
                <a:gd name="T68" fmla="*/ 38 w 74"/>
                <a:gd name="T69" fmla="*/ 56 h 74"/>
                <a:gd name="T70" fmla="*/ 38 w 74"/>
                <a:gd name="T71" fmla="*/ 56 h 74"/>
                <a:gd name="T72" fmla="*/ 33 w 74"/>
                <a:gd name="T73" fmla="*/ 61 h 74"/>
                <a:gd name="T74" fmla="*/ 33 w 74"/>
                <a:gd name="T75" fmla="*/ 61 h 74"/>
                <a:gd name="T76" fmla="*/ 27 w 74"/>
                <a:gd name="T77" fmla="*/ 62 h 74"/>
                <a:gd name="T78" fmla="*/ 27 w 74"/>
                <a:gd name="T79" fmla="*/ 62 h 74"/>
                <a:gd name="T80" fmla="*/ 22 w 74"/>
                <a:gd name="T81" fmla="*/ 61 h 74"/>
                <a:gd name="T82" fmla="*/ 22 w 74"/>
                <a:gd name="T83" fmla="*/ 61 h 74"/>
                <a:gd name="T84" fmla="*/ 17 w 74"/>
                <a:gd name="T85" fmla="*/ 57 h 74"/>
                <a:gd name="T86" fmla="*/ 17 w 74"/>
                <a:gd name="T87" fmla="*/ 57 h 74"/>
                <a:gd name="T88" fmla="*/ 13 w 74"/>
                <a:gd name="T89" fmla="*/ 52 h 74"/>
                <a:gd name="T90" fmla="*/ 13 w 74"/>
                <a:gd name="T91" fmla="*/ 5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74">
                  <a:moveTo>
                    <a:pt x="13" y="52"/>
                  </a:moveTo>
                  <a:lnTo>
                    <a:pt x="13" y="52"/>
                  </a:lnTo>
                  <a:lnTo>
                    <a:pt x="12" y="47"/>
                  </a:lnTo>
                  <a:lnTo>
                    <a:pt x="12" y="47"/>
                  </a:lnTo>
                  <a:lnTo>
                    <a:pt x="13" y="42"/>
                  </a:lnTo>
                  <a:lnTo>
                    <a:pt x="13" y="42"/>
                  </a:lnTo>
                  <a:lnTo>
                    <a:pt x="18" y="36"/>
                  </a:lnTo>
                  <a:lnTo>
                    <a:pt x="46" y="8"/>
                  </a:lnTo>
                  <a:lnTo>
                    <a:pt x="38" y="0"/>
                  </a:lnTo>
                  <a:lnTo>
                    <a:pt x="10" y="28"/>
                  </a:lnTo>
                  <a:lnTo>
                    <a:pt x="10" y="28"/>
                  </a:lnTo>
                  <a:lnTo>
                    <a:pt x="4" y="38"/>
                  </a:lnTo>
                  <a:lnTo>
                    <a:pt x="4" y="38"/>
                  </a:lnTo>
                  <a:lnTo>
                    <a:pt x="2" y="42"/>
                  </a:lnTo>
                  <a:lnTo>
                    <a:pt x="0" y="47"/>
                  </a:lnTo>
                  <a:lnTo>
                    <a:pt x="0" y="47"/>
                  </a:lnTo>
                  <a:lnTo>
                    <a:pt x="2" y="52"/>
                  </a:lnTo>
                  <a:lnTo>
                    <a:pt x="2" y="56"/>
                  </a:lnTo>
                  <a:lnTo>
                    <a:pt x="2" y="56"/>
                  </a:lnTo>
                  <a:lnTo>
                    <a:pt x="5" y="61"/>
                  </a:lnTo>
                  <a:lnTo>
                    <a:pt x="8" y="66"/>
                  </a:lnTo>
                  <a:lnTo>
                    <a:pt x="8" y="66"/>
                  </a:lnTo>
                  <a:lnTo>
                    <a:pt x="13" y="69"/>
                  </a:lnTo>
                  <a:lnTo>
                    <a:pt x="18" y="72"/>
                  </a:lnTo>
                  <a:lnTo>
                    <a:pt x="18" y="72"/>
                  </a:lnTo>
                  <a:lnTo>
                    <a:pt x="23" y="72"/>
                  </a:lnTo>
                  <a:lnTo>
                    <a:pt x="28" y="74"/>
                  </a:lnTo>
                  <a:lnTo>
                    <a:pt x="28" y="74"/>
                  </a:lnTo>
                  <a:lnTo>
                    <a:pt x="31" y="72"/>
                  </a:lnTo>
                  <a:lnTo>
                    <a:pt x="36" y="70"/>
                  </a:lnTo>
                  <a:lnTo>
                    <a:pt x="36" y="70"/>
                  </a:lnTo>
                  <a:lnTo>
                    <a:pt x="46" y="64"/>
                  </a:lnTo>
                  <a:lnTo>
                    <a:pt x="74" y="36"/>
                  </a:lnTo>
                  <a:lnTo>
                    <a:pt x="66" y="28"/>
                  </a:lnTo>
                  <a:lnTo>
                    <a:pt x="38" y="56"/>
                  </a:lnTo>
                  <a:lnTo>
                    <a:pt x="38" y="56"/>
                  </a:lnTo>
                  <a:lnTo>
                    <a:pt x="33" y="61"/>
                  </a:lnTo>
                  <a:lnTo>
                    <a:pt x="33" y="61"/>
                  </a:lnTo>
                  <a:lnTo>
                    <a:pt x="27" y="62"/>
                  </a:lnTo>
                  <a:lnTo>
                    <a:pt x="27" y="62"/>
                  </a:lnTo>
                  <a:lnTo>
                    <a:pt x="22" y="61"/>
                  </a:lnTo>
                  <a:lnTo>
                    <a:pt x="22" y="61"/>
                  </a:lnTo>
                  <a:lnTo>
                    <a:pt x="17" y="57"/>
                  </a:lnTo>
                  <a:lnTo>
                    <a:pt x="17" y="57"/>
                  </a:lnTo>
                  <a:lnTo>
                    <a:pt x="13" y="52"/>
                  </a:lnTo>
                  <a:lnTo>
                    <a:pt x="13"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5" name="Freeform 71">
              <a:extLst>
                <a:ext uri="{FF2B5EF4-FFF2-40B4-BE49-F238E27FC236}">
                  <a16:creationId xmlns="" xmlns:a16="http://schemas.microsoft.com/office/drawing/2014/main" id="{624DA630-EB3F-4FAA-8A3A-70001E2373EB}"/>
                </a:ext>
              </a:extLst>
            </p:cNvPr>
            <p:cNvSpPr>
              <a:spLocks noEditPoints="1"/>
            </p:cNvSpPr>
            <p:nvPr/>
          </p:nvSpPr>
          <p:spPr bwMode="auto">
            <a:xfrm>
              <a:off x="-9163050" y="4926013"/>
              <a:ext cx="115888" cy="117475"/>
            </a:xfrm>
            <a:custGeom>
              <a:avLst/>
              <a:gdLst>
                <a:gd name="T0" fmla="*/ 69 w 73"/>
                <a:gd name="T1" fmla="*/ 53 h 74"/>
                <a:gd name="T2" fmla="*/ 69 w 73"/>
                <a:gd name="T3" fmla="*/ 53 h 74"/>
                <a:gd name="T4" fmla="*/ 71 w 73"/>
                <a:gd name="T5" fmla="*/ 46 h 74"/>
                <a:gd name="T6" fmla="*/ 73 w 73"/>
                <a:gd name="T7" fmla="*/ 40 h 74"/>
                <a:gd name="T8" fmla="*/ 73 w 73"/>
                <a:gd name="T9" fmla="*/ 40 h 74"/>
                <a:gd name="T10" fmla="*/ 71 w 73"/>
                <a:gd name="T11" fmla="*/ 35 h 74"/>
                <a:gd name="T12" fmla="*/ 69 w 73"/>
                <a:gd name="T13" fmla="*/ 28 h 74"/>
                <a:gd name="T14" fmla="*/ 69 w 73"/>
                <a:gd name="T15" fmla="*/ 28 h 74"/>
                <a:gd name="T16" fmla="*/ 68 w 73"/>
                <a:gd name="T17" fmla="*/ 23 h 74"/>
                <a:gd name="T18" fmla="*/ 63 w 73"/>
                <a:gd name="T19" fmla="*/ 18 h 74"/>
                <a:gd name="T20" fmla="*/ 46 w 73"/>
                <a:gd name="T21" fmla="*/ 0 h 74"/>
                <a:gd name="T22" fmla="*/ 0 w 73"/>
                <a:gd name="T23" fmla="*/ 48 h 74"/>
                <a:gd name="T24" fmla="*/ 17 w 73"/>
                <a:gd name="T25" fmla="*/ 64 h 74"/>
                <a:gd name="T26" fmla="*/ 17 w 73"/>
                <a:gd name="T27" fmla="*/ 64 h 74"/>
                <a:gd name="T28" fmla="*/ 22 w 73"/>
                <a:gd name="T29" fmla="*/ 68 h 74"/>
                <a:gd name="T30" fmla="*/ 27 w 73"/>
                <a:gd name="T31" fmla="*/ 71 h 74"/>
                <a:gd name="T32" fmla="*/ 27 w 73"/>
                <a:gd name="T33" fmla="*/ 71 h 74"/>
                <a:gd name="T34" fmla="*/ 33 w 73"/>
                <a:gd name="T35" fmla="*/ 72 h 74"/>
                <a:gd name="T36" fmla="*/ 38 w 73"/>
                <a:gd name="T37" fmla="*/ 74 h 74"/>
                <a:gd name="T38" fmla="*/ 38 w 73"/>
                <a:gd name="T39" fmla="*/ 74 h 74"/>
                <a:gd name="T40" fmla="*/ 45 w 73"/>
                <a:gd name="T41" fmla="*/ 72 h 74"/>
                <a:gd name="T42" fmla="*/ 51 w 73"/>
                <a:gd name="T43" fmla="*/ 71 h 74"/>
                <a:gd name="T44" fmla="*/ 51 w 73"/>
                <a:gd name="T45" fmla="*/ 71 h 74"/>
                <a:gd name="T46" fmla="*/ 56 w 73"/>
                <a:gd name="T47" fmla="*/ 68 h 74"/>
                <a:gd name="T48" fmla="*/ 61 w 73"/>
                <a:gd name="T49" fmla="*/ 63 h 74"/>
                <a:gd name="T50" fmla="*/ 61 w 73"/>
                <a:gd name="T51" fmla="*/ 63 h 74"/>
                <a:gd name="T52" fmla="*/ 66 w 73"/>
                <a:gd name="T53" fmla="*/ 58 h 74"/>
                <a:gd name="T54" fmla="*/ 69 w 73"/>
                <a:gd name="T55" fmla="*/ 53 h 74"/>
                <a:gd name="T56" fmla="*/ 69 w 73"/>
                <a:gd name="T57" fmla="*/ 53 h 74"/>
                <a:gd name="T58" fmla="*/ 45 w 73"/>
                <a:gd name="T59" fmla="*/ 61 h 74"/>
                <a:gd name="T60" fmla="*/ 45 w 73"/>
                <a:gd name="T61" fmla="*/ 61 h 74"/>
                <a:gd name="T62" fmla="*/ 38 w 73"/>
                <a:gd name="T63" fmla="*/ 63 h 74"/>
                <a:gd name="T64" fmla="*/ 38 w 73"/>
                <a:gd name="T65" fmla="*/ 63 h 74"/>
                <a:gd name="T66" fmla="*/ 30 w 73"/>
                <a:gd name="T67" fmla="*/ 61 h 74"/>
                <a:gd name="T68" fmla="*/ 30 w 73"/>
                <a:gd name="T69" fmla="*/ 61 h 74"/>
                <a:gd name="T70" fmla="*/ 23 w 73"/>
                <a:gd name="T71" fmla="*/ 58 h 74"/>
                <a:gd name="T72" fmla="*/ 15 w 73"/>
                <a:gd name="T73" fmla="*/ 48 h 74"/>
                <a:gd name="T74" fmla="*/ 48 w 73"/>
                <a:gd name="T75" fmla="*/ 17 h 74"/>
                <a:gd name="T76" fmla="*/ 56 w 73"/>
                <a:gd name="T77" fmla="*/ 25 h 74"/>
                <a:gd name="T78" fmla="*/ 56 w 73"/>
                <a:gd name="T79" fmla="*/ 25 h 74"/>
                <a:gd name="T80" fmla="*/ 61 w 73"/>
                <a:gd name="T81" fmla="*/ 31 h 74"/>
                <a:gd name="T82" fmla="*/ 61 w 73"/>
                <a:gd name="T83" fmla="*/ 31 h 74"/>
                <a:gd name="T84" fmla="*/ 61 w 73"/>
                <a:gd name="T85" fmla="*/ 40 h 74"/>
                <a:gd name="T86" fmla="*/ 61 w 73"/>
                <a:gd name="T87" fmla="*/ 40 h 74"/>
                <a:gd name="T88" fmla="*/ 60 w 73"/>
                <a:gd name="T89" fmla="*/ 46 h 74"/>
                <a:gd name="T90" fmla="*/ 60 w 73"/>
                <a:gd name="T91" fmla="*/ 46 h 74"/>
                <a:gd name="T92" fmla="*/ 53 w 73"/>
                <a:gd name="T93" fmla="*/ 54 h 74"/>
                <a:gd name="T94" fmla="*/ 53 w 73"/>
                <a:gd name="T95" fmla="*/ 54 h 74"/>
                <a:gd name="T96" fmla="*/ 45 w 73"/>
                <a:gd name="T97" fmla="*/ 61 h 74"/>
                <a:gd name="T98" fmla="*/ 45 w 73"/>
                <a:gd name="T99" fmla="*/ 6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3" h="74">
                  <a:moveTo>
                    <a:pt x="69" y="53"/>
                  </a:moveTo>
                  <a:lnTo>
                    <a:pt x="69" y="53"/>
                  </a:lnTo>
                  <a:lnTo>
                    <a:pt x="71" y="46"/>
                  </a:lnTo>
                  <a:lnTo>
                    <a:pt x="73" y="40"/>
                  </a:lnTo>
                  <a:lnTo>
                    <a:pt x="73" y="40"/>
                  </a:lnTo>
                  <a:lnTo>
                    <a:pt x="71" y="35"/>
                  </a:lnTo>
                  <a:lnTo>
                    <a:pt x="69" y="28"/>
                  </a:lnTo>
                  <a:lnTo>
                    <a:pt x="69" y="28"/>
                  </a:lnTo>
                  <a:lnTo>
                    <a:pt x="68" y="23"/>
                  </a:lnTo>
                  <a:lnTo>
                    <a:pt x="63" y="18"/>
                  </a:lnTo>
                  <a:lnTo>
                    <a:pt x="46" y="0"/>
                  </a:lnTo>
                  <a:lnTo>
                    <a:pt x="0" y="48"/>
                  </a:lnTo>
                  <a:lnTo>
                    <a:pt x="17" y="64"/>
                  </a:lnTo>
                  <a:lnTo>
                    <a:pt x="17" y="64"/>
                  </a:lnTo>
                  <a:lnTo>
                    <a:pt x="22" y="68"/>
                  </a:lnTo>
                  <a:lnTo>
                    <a:pt x="27" y="71"/>
                  </a:lnTo>
                  <a:lnTo>
                    <a:pt x="27" y="71"/>
                  </a:lnTo>
                  <a:lnTo>
                    <a:pt x="33" y="72"/>
                  </a:lnTo>
                  <a:lnTo>
                    <a:pt x="38" y="74"/>
                  </a:lnTo>
                  <a:lnTo>
                    <a:pt x="38" y="74"/>
                  </a:lnTo>
                  <a:lnTo>
                    <a:pt x="45" y="72"/>
                  </a:lnTo>
                  <a:lnTo>
                    <a:pt x="51" y="71"/>
                  </a:lnTo>
                  <a:lnTo>
                    <a:pt x="51" y="71"/>
                  </a:lnTo>
                  <a:lnTo>
                    <a:pt x="56" y="68"/>
                  </a:lnTo>
                  <a:lnTo>
                    <a:pt x="61" y="63"/>
                  </a:lnTo>
                  <a:lnTo>
                    <a:pt x="61" y="63"/>
                  </a:lnTo>
                  <a:lnTo>
                    <a:pt x="66" y="58"/>
                  </a:lnTo>
                  <a:lnTo>
                    <a:pt x="69" y="53"/>
                  </a:lnTo>
                  <a:lnTo>
                    <a:pt x="69" y="53"/>
                  </a:lnTo>
                  <a:close/>
                  <a:moveTo>
                    <a:pt x="45" y="61"/>
                  </a:moveTo>
                  <a:lnTo>
                    <a:pt x="45" y="61"/>
                  </a:lnTo>
                  <a:lnTo>
                    <a:pt x="38" y="63"/>
                  </a:lnTo>
                  <a:lnTo>
                    <a:pt x="38" y="63"/>
                  </a:lnTo>
                  <a:lnTo>
                    <a:pt x="30" y="61"/>
                  </a:lnTo>
                  <a:lnTo>
                    <a:pt x="30" y="61"/>
                  </a:lnTo>
                  <a:lnTo>
                    <a:pt x="23" y="58"/>
                  </a:lnTo>
                  <a:lnTo>
                    <a:pt x="15" y="48"/>
                  </a:lnTo>
                  <a:lnTo>
                    <a:pt x="48" y="17"/>
                  </a:lnTo>
                  <a:lnTo>
                    <a:pt x="56" y="25"/>
                  </a:lnTo>
                  <a:lnTo>
                    <a:pt x="56" y="25"/>
                  </a:lnTo>
                  <a:lnTo>
                    <a:pt x="61" y="31"/>
                  </a:lnTo>
                  <a:lnTo>
                    <a:pt x="61" y="31"/>
                  </a:lnTo>
                  <a:lnTo>
                    <a:pt x="61" y="40"/>
                  </a:lnTo>
                  <a:lnTo>
                    <a:pt x="61" y="40"/>
                  </a:lnTo>
                  <a:lnTo>
                    <a:pt x="60" y="46"/>
                  </a:lnTo>
                  <a:lnTo>
                    <a:pt x="60" y="46"/>
                  </a:lnTo>
                  <a:lnTo>
                    <a:pt x="53" y="54"/>
                  </a:lnTo>
                  <a:lnTo>
                    <a:pt x="53" y="54"/>
                  </a:lnTo>
                  <a:lnTo>
                    <a:pt x="45" y="61"/>
                  </a:lnTo>
                  <a:lnTo>
                    <a:pt x="45"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6" name="Freeform 72">
              <a:extLst>
                <a:ext uri="{FF2B5EF4-FFF2-40B4-BE49-F238E27FC236}">
                  <a16:creationId xmlns="" xmlns:a16="http://schemas.microsoft.com/office/drawing/2014/main" id="{52F8A688-D5C3-49B0-A5FC-64972936C964}"/>
                </a:ext>
              </a:extLst>
            </p:cNvPr>
            <p:cNvSpPr>
              <a:spLocks/>
            </p:cNvSpPr>
            <p:nvPr/>
          </p:nvSpPr>
          <p:spPr bwMode="auto">
            <a:xfrm>
              <a:off x="-9091613" y="4999038"/>
              <a:ext cx="117475" cy="117475"/>
            </a:xfrm>
            <a:custGeom>
              <a:avLst/>
              <a:gdLst>
                <a:gd name="T0" fmla="*/ 46 w 74"/>
                <a:gd name="T1" fmla="*/ 0 h 74"/>
                <a:gd name="T2" fmla="*/ 0 w 74"/>
                <a:gd name="T3" fmla="*/ 46 h 74"/>
                <a:gd name="T4" fmla="*/ 28 w 74"/>
                <a:gd name="T5" fmla="*/ 74 h 74"/>
                <a:gd name="T6" fmla="*/ 34 w 74"/>
                <a:gd name="T7" fmla="*/ 68 h 74"/>
                <a:gd name="T8" fmla="*/ 15 w 74"/>
                <a:gd name="T9" fmla="*/ 48 h 74"/>
                <a:gd name="T10" fmla="*/ 28 w 74"/>
                <a:gd name="T11" fmla="*/ 35 h 74"/>
                <a:gd name="T12" fmla="*/ 43 w 74"/>
                <a:gd name="T13" fmla="*/ 49 h 74"/>
                <a:gd name="T14" fmla="*/ 51 w 74"/>
                <a:gd name="T15" fmla="*/ 43 h 74"/>
                <a:gd name="T16" fmla="*/ 34 w 74"/>
                <a:gd name="T17" fmla="*/ 28 h 74"/>
                <a:gd name="T18" fmla="*/ 47 w 74"/>
                <a:gd name="T19" fmla="*/ 15 h 74"/>
                <a:gd name="T20" fmla="*/ 67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4" y="68"/>
                  </a:lnTo>
                  <a:lnTo>
                    <a:pt x="15" y="48"/>
                  </a:lnTo>
                  <a:lnTo>
                    <a:pt x="28" y="35"/>
                  </a:lnTo>
                  <a:lnTo>
                    <a:pt x="43" y="49"/>
                  </a:lnTo>
                  <a:lnTo>
                    <a:pt x="51" y="43"/>
                  </a:lnTo>
                  <a:lnTo>
                    <a:pt x="34" y="28"/>
                  </a:lnTo>
                  <a:lnTo>
                    <a:pt x="47" y="15"/>
                  </a:lnTo>
                  <a:lnTo>
                    <a:pt x="67"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7" name="Freeform 73">
              <a:extLst>
                <a:ext uri="{FF2B5EF4-FFF2-40B4-BE49-F238E27FC236}">
                  <a16:creationId xmlns="" xmlns:a16="http://schemas.microsoft.com/office/drawing/2014/main" id="{B3E5868D-990C-4F68-B7FD-AA3451814E5A}"/>
                </a:ext>
              </a:extLst>
            </p:cNvPr>
            <p:cNvSpPr>
              <a:spLocks/>
            </p:cNvSpPr>
            <p:nvPr/>
          </p:nvSpPr>
          <p:spPr bwMode="auto">
            <a:xfrm>
              <a:off x="-9034463" y="5064125"/>
              <a:ext cx="104775" cy="92075"/>
            </a:xfrm>
            <a:custGeom>
              <a:avLst/>
              <a:gdLst>
                <a:gd name="T0" fmla="*/ 66 w 66"/>
                <a:gd name="T1" fmla="*/ 23 h 58"/>
                <a:gd name="T2" fmla="*/ 64 w 66"/>
                <a:gd name="T3" fmla="*/ 15 h 58"/>
                <a:gd name="T4" fmla="*/ 57 w 66"/>
                <a:gd name="T5" fmla="*/ 5 h 58"/>
                <a:gd name="T6" fmla="*/ 51 w 66"/>
                <a:gd name="T7" fmla="*/ 0 h 58"/>
                <a:gd name="T8" fmla="*/ 43 w 66"/>
                <a:gd name="T9" fmla="*/ 0 h 58"/>
                <a:gd name="T10" fmla="*/ 36 w 66"/>
                <a:gd name="T11" fmla="*/ 0 h 58"/>
                <a:gd name="T12" fmla="*/ 31 w 66"/>
                <a:gd name="T13" fmla="*/ 5 h 58"/>
                <a:gd name="T14" fmla="*/ 26 w 66"/>
                <a:gd name="T15" fmla="*/ 12 h 58"/>
                <a:gd name="T16" fmla="*/ 25 w 66"/>
                <a:gd name="T17" fmla="*/ 17 h 58"/>
                <a:gd name="T18" fmla="*/ 26 w 66"/>
                <a:gd name="T19" fmla="*/ 23 h 58"/>
                <a:gd name="T20" fmla="*/ 28 w 66"/>
                <a:gd name="T21" fmla="*/ 28 h 58"/>
                <a:gd name="T22" fmla="*/ 30 w 66"/>
                <a:gd name="T23" fmla="*/ 33 h 58"/>
                <a:gd name="T24" fmla="*/ 33 w 66"/>
                <a:gd name="T25" fmla="*/ 36 h 58"/>
                <a:gd name="T26" fmla="*/ 33 w 66"/>
                <a:gd name="T27" fmla="*/ 41 h 58"/>
                <a:gd name="T28" fmla="*/ 30 w 66"/>
                <a:gd name="T29" fmla="*/ 45 h 58"/>
                <a:gd name="T30" fmla="*/ 23 w 66"/>
                <a:gd name="T31" fmla="*/ 48 h 58"/>
                <a:gd name="T32" fmla="*/ 20 w 66"/>
                <a:gd name="T33" fmla="*/ 48 h 58"/>
                <a:gd name="T34" fmla="*/ 16 w 66"/>
                <a:gd name="T35" fmla="*/ 45 h 58"/>
                <a:gd name="T36" fmla="*/ 13 w 66"/>
                <a:gd name="T37" fmla="*/ 40 h 58"/>
                <a:gd name="T38" fmla="*/ 11 w 66"/>
                <a:gd name="T39" fmla="*/ 36 h 58"/>
                <a:gd name="T40" fmla="*/ 11 w 66"/>
                <a:gd name="T41" fmla="*/ 33 h 58"/>
                <a:gd name="T42" fmla="*/ 10 w 66"/>
                <a:gd name="T43" fmla="*/ 30 h 58"/>
                <a:gd name="T44" fmla="*/ 8 w 66"/>
                <a:gd name="T45" fmla="*/ 30 h 58"/>
                <a:gd name="T46" fmla="*/ 0 w 66"/>
                <a:gd name="T47" fmla="*/ 31 h 58"/>
                <a:gd name="T48" fmla="*/ 2 w 66"/>
                <a:gd name="T49" fmla="*/ 36 h 58"/>
                <a:gd name="T50" fmla="*/ 3 w 66"/>
                <a:gd name="T51" fmla="*/ 41 h 58"/>
                <a:gd name="T52" fmla="*/ 5 w 66"/>
                <a:gd name="T53" fmla="*/ 46 h 58"/>
                <a:gd name="T54" fmla="*/ 8 w 66"/>
                <a:gd name="T55" fmla="*/ 51 h 58"/>
                <a:gd name="T56" fmla="*/ 16 w 66"/>
                <a:gd name="T57" fmla="*/ 56 h 58"/>
                <a:gd name="T58" fmla="*/ 25 w 66"/>
                <a:gd name="T59" fmla="*/ 58 h 58"/>
                <a:gd name="T60" fmla="*/ 33 w 66"/>
                <a:gd name="T61" fmla="*/ 56 h 58"/>
                <a:gd name="T62" fmla="*/ 39 w 66"/>
                <a:gd name="T63" fmla="*/ 51 h 58"/>
                <a:gd name="T64" fmla="*/ 43 w 66"/>
                <a:gd name="T65" fmla="*/ 46 h 58"/>
                <a:gd name="T66" fmla="*/ 44 w 66"/>
                <a:gd name="T67" fmla="*/ 40 h 58"/>
                <a:gd name="T68" fmla="*/ 43 w 66"/>
                <a:gd name="T69" fmla="*/ 35 h 58"/>
                <a:gd name="T70" fmla="*/ 41 w 66"/>
                <a:gd name="T71" fmla="*/ 30 h 58"/>
                <a:gd name="T72" fmla="*/ 39 w 66"/>
                <a:gd name="T73" fmla="*/ 25 h 58"/>
                <a:gd name="T74" fmla="*/ 38 w 66"/>
                <a:gd name="T75" fmla="*/ 20 h 58"/>
                <a:gd name="T76" fmla="*/ 36 w 66"/>
                <a:gd name="T77" fmla="*/ 15 h 58"/>
                <a:gd name="T78" fmla="*/ 38 w 66"/>
                <a:gd name="T79" fmla="*/ 12 h 58"/>
                <a:gd name="T80" fmla="*/ 41 w 66"/>
                <a:gd name="T81" fmla="*/ 10 h 58"/>
                <a:gd name="T82" fmla="*/ 44 w 66"/>
                <a:gd name="T83" fmla="*/ 10 h 58"/>
                <a:gd name="T84" fmla="*/ 48 w 66"/>
                <a:gd name="T85" fmla="*/ 10 h 58"/>
                <a:gd name="T86" fmla="*/ 51 w 66"/>
                <a:gd name="T87" fmla="*/ 13 h 58"/>
                <a:gd name="T88" fmla="*/ 54 w 66"/>
                <a:gd name="T89" fmla="*/ 17 h 58"/>
                <a:gd name="T90" fmla="*/ 56 w 66"/>
                <a:gd name="T91" fmla="*/ 20 h 58"/>
                <a:gd name="T92" fmla="*/ 56 w 66"/>
                <a:gd name="T93" fmla="*/ 23 h 58"/>
                <a:gd name="T94" fmla="*/ 57 w 66"/>
                <a:gd name="T95" fmla="*/ 25 h 58"/>
                <a:gd name="T96" fmla="*/ 57 w 66"/>
                <a:gd name="T97" fmla="*/ 27 h 58"/>
                <a:gd name="T98" fmla="*/ 59 w 66"/>
                <a:gd name="T99" fmla="*/ 25 h 58"/>
                <a:gd name="T100" fmla="*/ 66 w 66"/>
                <a:gd name="T10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 h="58">
                  <a:moveTo>
                    <a:pt x="66" y="23"/>
                  </a:moveTo>
                  <a:lnTo>
                    <a:pt x="66" y="23"/>
                  </a:lnTo>
                  <a:lnTo>
                    <a:pt x="64" y="15"/>
                  </a:lnTo>
                  <a:lnTo>
                    <a:pt x="64" y="15"/>
                  </a:lnTo>
                  <a:lnTo>
                    <a:pt x="57" y="5"/>
                  </a:lnTo>
                  <a:lnTo>
                    <a:pt x="57" y="5"/>
                  </a:lnTo>
                  <a:lnTo>
                    <a:pt x="51" y="0"/>
                  </a:lnTo>
                  <a:lnTo>
                    <a:pt x="51" y="0"/>
                  </a:lnTo>
                  <a:lnTo>
                    <a:pt x="43" y="0"/>
                  </a:lnTo>
                  <a:lnTo>
                    <a:pt x="43" y="0"/>
                  </a:lnTo>
                  <a:lnTo>
                    <a:pt x="36" y="0"/>
                  </a:lnTo>
                  <a:lnTo>
                    <a:pt x="36" y="0"/>
                  </a:lnTo>
                  <a:lnTo>
                    <a:pt x="31" y="5"/>
                  </a:lnTo>
                  <a:lnTo>
                    <a:pt x="31" y="5"/>
                  </a:lnTo>
                  <a:lnTo>
                    <a:pt x="26" y="12"/>
                  </a:lnTo>
                  <a:lnTo>
                    <a:pt x="26" y="12"/>
                  </a:lnTo>
                  <a:lnTo>
                    <a:pt x="25" y="17"/>
                  </a:lnTo>
                  <a:lnTo>
                    <a:pt x="25" y="17"/>
                  </a:lnTo>
                  <a:lnTo>
                    <a:pt x="26" y="23"/>
                  </a:lnTo>
                  <a:lnTo>
                    <a:pt x="26" y="23"/>
                  </a:lnTo>
                  <a:lnTo>
                    <a:pt x="28" y="28"/>
                  </a:lnTo>
                  <a:lnTo>
                    <a:pt x="28" y="28"/>
                  </a:lnTo>
                  <a:lnTo>
                    <a:pt x="30" y="33"/>
                  </a:lnTo>
                  <a:lnTo>
                    <a:pt x="30" y="33"/>
                  </a:lnTo>
                  <a:lnTo>
                    <a:pt x="33" y="36"/>
                  </a:lnTo>
                  <a:lnTo>
                    <a:pt x="33" y="36"/>
                  </a:lnTo>
                  <a:lnTo>
                    <a:pt x="33" y="41"/>
                  </a:lnTo>
                  <a:lnTo>
                    <a:pt x="33" y="41"/>
                  </a:lnTo>
                  <a:lnTo>
                    <a:pt x="30" y="45"/>
                  </a:lnTo>
                  <a:lnTo>
                    <a:pt x="30" y="45"/>
                  </a:lnTo>
                  <a:lnTo>
                    <a:pt x="26" y="48"/>
                  </a:lnTo>
                  <a:lnTo>
                    <a:pt x="23" y="48"/>
                  </a:lnTo>
                  <a:lnTo>
                    <a:pt x="23" y="48"/>
                  </a:lnTo>
                  <a:lnTo>
                    <a:pt x="20" y="48"/>
                  </a:lnTo>
                  <a:lnTo>
                    <a:pt x="16" y="45"/>
                  </a:lnTo>
                  <a:lnTo>
                    <a:pt x="16" y="45"/>
                  </a:lnTo>
                  <a:lnTo>
                    <a:pt x="13" y="40"/>
                  </a:lnTo>
                  <a:lnTo>
                    <a:pt x="13" y="40"/>
                  </a:lnTo>
                  <a:lnTo>
                    <a:pt x="11" y="36"/>
                  </a:lnTo>
                  <a:lnTo>
                    <a:pt x="11" y="36"/>
                  </a:lnTo>
                  <a:lnTo>
                    <a:pt x="11" y="33"/>
                  </a:lnTo>
                  <a:lnTo>
                    <a:pt x="11" y="33"/>
                  </a:lnTo>
                  <a:lnTo>
                    <a:pt x="10" y="30"/>
                  </a:lnTo>
                  <a:lnTo>
                    <a:pt x="10" y="30"/>
                  </a:lnTo>
                  <a:lnTo>
                    <a:pt x="8" y="30"/>
                  </a:lnTo>
                  <a:lnTo>
                    <a:pt x="8" y="30"/>
                  </a:lnTo>
                  <a:lnTo>
                    <a:pt x="7" y="30"/>
                  </a:lnTo>
                  <a:lnTo>
                    <a:pt x="0" y="31"/>
                  </a:lnTo>
                  <a:lnTo>
                    <a:pt x="0" y="31"/>
                  </a:lnTo>
                  <a:lnTo>
                    <a:pt x="2" y="36"/>
                  </a:lnTo>
                  <a:lnTo>
                    <a:pt x="2" y="36"/>
                  </a:lnTo>
                  <a:lnTo>
                    <a:pt x="3" y="41"/>
                  </a:lnTo>
                  <a:lnTo>
                    <a:pt x="3" y="41"/>
                  </a:lnTo>
                  <a:lnTo>
                    <a:pt x="5" y="46"/>
                  </a:lnTo>
                  <a:lnTo>
                    <a:pt x="5" y="46"/>
                  </a:lnTo>
                  <a:lnTo>
                    <a:pt x="8" y="51"/>
                  </a:lnTo>
                  <a:lnTo>
                    <a:pt x="8" y="51"/>
                  </a:lnTo>
                  <a:lnTo>
                    <a:pt x="16" y="56"/>
                  </a:lnTo>
                  <a:lnTo>
                    <a:pt x="16" y="56"/>
                  </a:lnTo>
                  <a:lnTo>
                    <a:pt x="25" y="58"/>
                  </a:lnTo>
                  <a:lnTo>
                    <a:pt x="25" y="58"/>
                  </a:lnTo>
                  <a:lnTo>
                    <a:pt x="33" y="56"/>
                  </a:lnTo>
                  <a:lnTo>
                    <a:pt x="33" y="56"/>
                  </a:lnTo>
                  <a:lnTo>
                    <a:pt x="39" y="51"/>
                  </a:lnTo>
                  <a:lnTo>
                    <a:pt x="39" y="51"/>
                  </a:lnTo>
                  <a:lnTo>
                    <a:pt x="43" y="46"/>
                  </a:lnTo>
                  <a:lnTo>
                    <a:pt x="43" y="46"/>
                  </a:lnTo>
                  <a:lnTo>
                    <a:pt x="44" y="40"/>
                  </a:lnTo>
                  <a:lnTo>
                    <a:pt x="44" y="40"/>
                  </a:lnTo>
                  <a:lnTo>
                    <a:pt x="43" y="35"/>
                  </a:lnTo>
                  <a:lnTo>
                    <a:pt x="43" y="35"/>
                  </a:lnTo>
                  <a:lnTo>
                    <a:pt x="41" y="30"/>
                  </a:lnTo>
                  <a:lnTo>
                    <a:pt x="41" y="30"/>
                  </a:lnTo>
                  <a:lnTo>
                    <a:pt x="39" y="25"/>
                  </a:lnTo>
                  <a:lnTo>
                    <a:pt x="39" y="25"/>
                  </a:lnTo>
                  <a:lnTo>
                    <a:pt x="38" y="20"/>
                  </a:lnTo>
                  <a:lnTo>
                    <a:pt x="38" y="20"/>
                  </a:lnTo>
                  <a:lnTo>
                    <a:pt x="36" y="15"/>
                  </a:lnTo>
                  <a:lnTo>
                    <a:pt x="36" y="15"/>
                  </a:lnTo>
                  <a:lnTo>
                    <a:pt x="38" y="12"/>
                  </a:lnTo>
                  <a:lnTo>
                    <a:pt x="38" y="12"/>
                  </a:lnTo>
                  <a:lnTo>
                    <a:pt x="41" y="10"/>
                  </a:lnTo>
                  <a:lnTo>
                    <a:pt x="41" y="10"/>
                  </a:lnTo>
                  <a:lnTo>
                    <a:pt x="44" y="10"/>
                  </a:lnTo>
                  <a:lnTo>
                    <a:pt x="44" y="10"/>
                  </a:lnTo>
                  <a:lnTo>
                    <a:pt x="48" y="10"/>
                  </a:lnTo>
                  <a:lnTo>
                    <a:pt x="48" y="10"/>
                  </a:lnTo>
                  <a:lnTo>
                    <a:pt x="51" y="13"/>
                  </a:lnTo>
                  <a:lnTo>
                    <a:pt x="51" y="13"/>
                  </a:lnTo>
                  <a:lnTo>
                    <a:pt x="54" y="17"/>
                  </a:lnTo>
                  <a:lnTo>
                    <a:pt x="54" y="17"/>
                  </a:lnTo>
                  <a:lnTo>
                    <a:pt x="56" y="20"/>
                  </a:lnTo>
                  <a:lnTo>
                    <a:pt x="56" y="20"/>
                  </a:lnTo>
                  <a:lnTo>
                    <a:pt x="56" y="23"/>
                  </a:lnTo>
                  <a:lnTo>
                    <a:pt x="56" y="23"/>
                  </a:lnTo>
                  <a:lnTo>
                    <a:pt x="57" y="25"/>
                  </a:lnTo>
                  <a:lnTo>
                    <a:pt x="57" y="25"/>
                  </a:lnTo>
                  <a:lnTo>
                    <a:pt x="57" y="27"/>
                  </a:lnTo>
                  <a:lnTo>
                    <a:pt x="57" y="27"/>
                  </a:lnTo>
                  <a:lnTo>
                    <a:pt x="59" y="25"/>
                  </a:lnTo>
                  <a:lnTo>
                    <a:pt x="66" y="23"/>
                  </a:lnTo>
                  <a:lnTo>
                    <a:pt x="66"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8" name="Freeform 74">
              <a:extLst>
                <a:ext uri="{FF2B5EF4-FFF2-40B4-BE49-F238E27FC236}">
                  <a16:creationId xmlns="" xmlns:a16="http://schemas.microsoft.com/office/drawing/2014/main" id="{A031502E-2F69-4253-B2A9-ED4563047B2F}"/>
                </a:ext>
              </a:extLst>
            </p:cNvPr>
            <p:cNvSpPr>
              <a:spLocks noEditPoints="1"/>
            </p:cNvSpPr>
            <p:nvPr/>
          </p:nvSpPr>
          <p:spPr bwMode="auto">
            <a:xfrm>
              <a:off x="-9991725" y="1019175"/>
              <a:ext cx="111125" cy="112713"/>
            </a:xfrm>
            <a:custGeom>
              <a:avLst/>
              <a:gdLst>
                <a:gd name="T0" fmla="*/ 16 w 70"/>
                <a:gd name="T1" fmla="*/ 63 h 71"/>
                <a:gd name="T2" fmla="*/ 24 w 70"/>
                <a:gd name="T3" fmla="*/ 68 h 71"/>
                <a:gd name="T4" fmla="*/ 33 w 70"/>
                <a:gd name="T5" fmla="*/ 71 h 71"/>
                <a:gd name="T6" fmla="*/ 39 w 70"/>
                <a:gd name="T7" fmla="*/ 69 h 71"/>
                <a:gd name="T8" fmla="*/ 46 w 70"/>
                <a:gd name="T9" fmla="*/ 64 h 71"/>
                <a:gd name="T10" fmla="*/ 51 w 70"/>
                <a:gd name="T11" fmla="*/ 56 h 71"/>
                <a:gd name="T12" fmla="*/ 47 w 70"/>
                <a:gd name="T13" fmla="*/ 46 h 71"/>
                <a:gd name="T14" fmla="*/ 52 w 70"/>
                <a:gd name="T15" fmla="*/ 48 h 71"/>
                <a:gd name="T16" fmla="*/ 57 w 70"/>
                <a:gd name="T17" fmla="*/ 48 h 71"/>
                <a:gd name="T18" fmla="*/ 62 w 70"/>
                <a:gd name="T19" fmla="*/ 46 h 71"/>
                <a:gd name="T20" fmla="*/ 65 w 70"/>
                <a:gd name="T21" fmla="*/ 43 h 71"/>
                <a:gd name="T22" fmla="*/ 70 w 70"/>
                <a:gd name="T23" fmla="*/ 38 h 71"/>
                <a:gd name="T24" fmla="*/ 70 w 70"/>
                <a:gd name="T25" fmla="*/ 30 h 71"/>
                <a:gd name="T26" fmla="*/ 69 w 70"/>
                <a:gd name="T27" fmla="*/ 23 h 71"/>
                <a:gd name="T28" fmla="*/ 62 w 70"/>
                <a:gd name="T29" fmla="*/ 15 h 71"/>
                <a:gd name="T30" fmla="*/ 0 w 70"/>
                <a:gd name="T31" fmla="*/ 46 h 71"/>
                <a:gd name="T32" fmla="*/ 16 w 70"/>
                <a:gd name="T33" fmla="*/ 63 h 71"/>
                <a:gd name="T34" fmla="*/ 37 w 70"/>
                <a:gd name="T35" fmla="*/ 43 h 71"/>
                <a:gd name="T36" fmla="*/ 41 w 70"/>
                <a:gd name="T37" fmla="*/ 46 h 71"/>
                <a:gd name="T38" fmla="*/ 41 w 70"/>
                <a:gd name="T39" fmla="*/ 50 h 71"/>
                <a:gd name="T40" fmla="*/ 41 w 70"/>
                <a:gd name="T41" fmla="*/ 53 h 71"/>
                <a:gd name="T42" fmla="*/ 39 w 70"/>
                <a:gd name="T43" fmla="*/ 56 h 71"/>
                <a:gd name="T44" fmla="*/ 36 w 70"/>
                <a:gd name="T45" fmla="*/ 60 h 71"/>
                <a:gd name="T46" fmla="*/ 33 w 70"/>
                <a:gd name="T47" fmla="*/ 60 h 71"/>
                <a:gd name="T48" fmla="*/ 28 w 70"/>
                <a:gd name="T49" fmla="*/ 60 h 71"/>
                <a:gd name="T50" fmla="*/ 14 w 70"/>
                <a:gd name="T51" fmla="*/ 48 h 71"/>
                <a:gd name="T52" fmla="*/ 37 w 70"/>
                <a:gd name="T53" fmla="*/ 43 h 71"/>
                <a:gd name="T54" fmla="*/ 47 w 70"/>
                <a:gd name="T55" fmla="*/ 15 h 71"/>
                <a:gd name="T56" fmla="*/ 56 w 70"/>
                <a:gd name="T57" fmla="*/ 22 h 71"/>
                <a:gd name="T58" fmla="*/ 59 w 70"/>
                <a:gd name="T59" fmla="*/ 30 h 71"/>
                <a:gd name="T60" fmla="*/ 59 w 70"/>
                <a:gd name="T61" fmla="*/ 33 h 71"/>
                <a:gd name="T62" fmla="*/ 56 w 70"/>
                <a:gd name="T63" fmla="*/ 37 h 71"/>
                <a:gd name="T64" fmla="*/ 49 w 70"/>
                <a:gd name="T65" fmla="*/ 40 h 71"/>
                <a:gd name="T66" fmla="*/ 46 w 70"/>
                <a:gd name="T67" fmla="*/ 38 h 71"/>
                <a:gd name="T68" fmla="*/ 34 w 70"/>
                <a:gd name="T69" fmla="*/ 28 h 71"/>
                <a:gd name="T70" fmla="*/ 47 w 70"/>
                <a:gd name="T71" fmla="*/ 1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71">
                  <a:moveTo>
                    <a:pt x="16" y="63"/>
                  </a:moveTo>
                  <a:lnTo>
                    <a:pt x="16" y="63"/>
                  </a:lnTo>
                  <a:lnTo>
                    <a:pt x="24" y="68"/>
                  </a:lnTo>
                  <a:lnTo>
                    <a:pt x="24" y="68"/>
                  </a:lnTo>
                  <a:lnTo>
                    <a:pt x="33" y="71"/>
                  </a:lnTo>
                  <a:lnTo>
                    <a:pt x="33" y="71"/>
                  </a:lnTo>
                  <a:lnTo>
                    <a:pt x="39" y="69"/>
                  </a:lnTo>
                  <a:lnTo>
                    <a:pt x="39" y="69"/>
                  </a:lnTo>
                  <a:lnTo>
                    <a:pt x="46" y="64"/>
                  </a:lnTo>
                  <a:lnTo>
                    <a:pt x="46" y="64"/>
                  </a:lnTo>
                  <a:lnTo>
                    <a:pt x="49" y="61"/>
                  </a:lnTo>
                  <a:lnTo>
                    <a:pt x="51" y="56"/>
                  </a:lnTo>
                  <a:lnTo>
                    <a:pt x="51" y="51"/>
                  </a:lnTo>
                  <a:lnTo>
                    <a:pt x="47" y="46"/>
                  </a:lnTo>
                  <a:lnTo>
                    <a:pt x="47" y="46"/>
                  </a:lnTo>
                  <a:lnTo>
                    <a:pt x="52" y="48"/>
                  </a:lnTo>
                  <a:lnTo>
                    <a:pt x="52" y="48"/>
                  </a:lnTo>
                  <a:lnTo>
                    <a:pt x="57" y="48"/>
                  </a:lnTo>
                  <a:lnTo>
                    <a:pt x="57" y="48"/>
                  </a:lnTo>
                  <a:lnTo>
                    <a:pt x="62" y="46"/>
                  </a:lnTo>
                  <a:lnTo>
                    <a:pt x="62" y="46"/>
                  </a:lnTo>
                  <a:lnTo>
                    <a:pt x="65" y="43"/>
                  </a:lnTo>
                  <a:lnTo>
                    <a:pt x="65" y="43"/>
                  </a:lnTo>
                  <a:lnTo>
                    <a:pt x="70" y="38"/>
                  </a:lnTo>
                  <a:lnTo>
                    <a:pt x="70" y="38"/>
                  </a:lnTo>
                  <a:lnTo>
                    <a:pt x="70" y="30"/>
                  </a:lnTo>
                  <a:lnTo>
                    <a:pt x="70" y="30"/>
                  </a:lnTo>
                  <a:lnTo>
                    <a:pt x="69" y="23"/>
                  </a:lnTo>
                  <a:lnTo>
                    <a:pt x="69" y="23"/>
                  </a:lnTo>
                  <a:lnTo>
                    <a:pt x="62" y="15"/>
                  </a:lnTo>
                  <a:lnTo>
                    <a:pt x="47" y="0"/>
                  </a:lnTo>
                  <a:lnTo>
                    <a:pt x="0" y="46"/>
                  </a:lnTo>
                  <a:lnTo>
                    <a:pt x="16" y="63"/>
                  </a:lnTo>
                  <a:lnTo>
                    <a:pt x="16" y="63"/>
                  </a:lnTo>
                  <a:close/>
                  <a:moveTo>
                    <a:pt x="37" y="43"/>
                  </a:moveTo>
                  <a:lnTo>
                    <a:pt x="37" y="43"/>
                  </a:lnTo>
                  <a:lnTo>
                    <a:pt x="41" y="46"/>
                  </a:lnTo>
                  <a:lnTo>
                    <a:pt x="41" y="46"/>
                  </a:lnTo>
                  <a:lnTo>
                    <a:pt x="41" y="50"/>
                  </a:lnTo>
                  <a:lnTo>
                    <a:pt x="41" y="50"/>
                  </a:lnTo>
                  <a:lnTo>
                    <a:pt x="41" y="53"/>
                  </a:lnTo>
                  <a:lnTo>
                    <a:pt x="41" y="53"/>
                  </a:lnTo>
                  <a:lnTo>
                    <a:pt x="39" y="56"/>
                  </a:lnTo>
                  <a:lnTo>
                    <a:pt x="39" y="56"/>
                  </a:lnTo>
                  <a:lnTo>
                    <a:pt x="36" y="60"/>
                  </a:lnTo>
                  <a:lnTo>
                    <a:pt x="36" y="60"/>
                  </a:lnTo>
                  <a:lnTo>
                    <a:pt x="33" y="60"/>
                  </a:lnTo>
                  <a:lnTo>
                    <a:pt x="33" y="60"/>
                  </a:lnTo>
                  <a:lnTo>
                    <a:pt x="28" y="60"/>
                  </a:lnTo>
                  <a:lnTo>
                    <a:pt x="28" y="60"/>
                  </a:lnTo>
                  <a:lnTo>
                    <a:pt x="23" y="56"/>
                  </a:lnTo>
                  <a:lnTo>
                    <a:pt x="14" y="48"/>
                  </a:lnTo>
                  <a:lnTo>
                    <a:pt x="29" y="35"/>
                  </a:lnTo>
                  <a:lnTo>
                    <a:pt x="37" y="43"/>
                  </a:lnTo>
                  <a:lnTo>
                    <a:pt x="37" y="43"/>
                  </a:lnTo>
                  <a:close/>
                  <a:moveTo>
                    <a:pt x="47" y="15"/>
                  </a:moveTo>
                  <a:lnTo>
                    <a:pt x="56" y="22"/>
                  </a:lnTo>
                  <a:lnTo>
                    <a:pt x="56" y="22"/>
                  </a:lnTo>
                  <a:lnTo>
                    <a:pt x="59" y="25"/>
                  </a:lnTo>
                  <a:lnTo>
                    <a:pt x="59" y="30"/>
                  </a:lnTo>
                  <a:lnTo>
                    <a:pt x="59" y="30"/>
                  </a:lnTo>
                  <a:lnTo>
                    <a:pt x="59" y="33"/>
                  </a:lnTo>
                  <a:lnTo>
                    <a:pt x="56" y="37"/>
                  </a:lnTo>
                  <a:lnTo>
                    <a:pt x="56" y="37"/>
                  </a:lnTo>
                  <a:lnTo>
                    <a:pt x="52" y="38"/>
                  </a:lnTo>
                  <a:lnTo>
                    <a:pt x="49" y="40"/>
                  </a:lnTo>
                  <a:lnTo>
                    <a:pt x="49" y="40"/>
                  </a:lnTo>
                  <a:lnTo>
                    <a:pt x="46" y="38"/>
                  </a:lnTo>
                  <a:lnTo>
                    <a:pt x="41" y="35"/>
                  </a:lnTo>
                  <a:lnTo>
                    <a:pt x="34" y="28"/>
                  </a:lnTo>
                  <a:lnTo>
                    <a:pt x="47" y="15"/>
                  </a:lnTo>
                  <a:lnTo>
                    <a:pt x="47"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9" name="Freeform 75">
              <a:extLst>
                <a:ext uri="{FF2B5EF4-FFF2-40B4-BE49-F238E27FC236}">
                  <a16:creationId xmlns="" xmlns:a16="http://schemas.microsoft.com/office/drawing/2014/main" id="{B08C3309-CCAA-4E0F-B879-F8F8C11B8819}"/>
                </a:ext>
              </a:extLst>
            </p:cNvPr>
            <p:cNvSpPr>
              <a:spLocks noEditPoints="1"/>
            </p:cNvSpPr>
            <p:nvPr/>
          </p:nvSpPr>
          <p:spPr bwMode="auto">
            <a:xfrm>
              <a:off x="-9934575" y="1103313"/>
              <a:ext cx="111125" cy="112713"/>
            </a:xfrm>
            <a:custGeom>
              <a:avLst/>
              <a:gdLst>
                <a:gd name="T0" fmla="*/ 70 w 70"/>
                <a:gd name="T1" fmla="*/ 8 h 71"/>
                <a:gd name="T2" fmla="*/ 62 w 70"/>
                <a:gd name="T3" fmla="*/ 0 h 71"/>
                <a:gd name="T4" fmla="*/ 0 w 70"/>
                <a:gd name="T5" fmla="*/ 28 h 71"/>
                <a:gd name="T6" fmla="*/ 6 w 70"/>
                <a:gd name="T7" fmla="*/ 34 h 71"/>
                <a:gd name="T8" fmla="*/ 6 w 70"/>
                <a:gd name="T9" fmla="*/ 34 h 71"/>
                <a:gd name="T10" fmla="*/ 8 w 70"/>
                <a:gd name="T11" fmla="*/ 36 h 71"/>
                <a:gd name="T12" fmla="*/ 8 w 70"/>
                <a:gd name="T13" fmla="*/ 36 h 71"/>
                <a:gd name="T14" fmla="*/ 10 w 70"/>
                <a:gd name="T15" fmla="*/ 36 h 71"/>
                <a:gd name="T16" fmla="*/ 23 w 70"/>
                <a:gd name="T17" fmla="*/ 30 h 71"/>
                <a:gd name="T18" fmla="*/ 41 w 70"/>
                <a:gd name="T19" fmla="*/ 48 h 71"/>
                <a:gd name="T20" fmla="*/ 34 w 70"/>
                <a:gd name="T21" fmla="*/ 61 h 71"/>
                <a:gd name="T22" fmla="*/ 34 w 70"/>
                <a:gd name="T23" fmla="*/ 61 h 71"/>
                <a:gd name="T24" fmla="*/ 34 w 70"/>
                <a:gd name="T25" fmla="*/ 62 h 71"/>
                <a:gd name="T26" fmla="*/ 34 w 70"/>
                <a:gd name="T27" fmla="*/ 62 h 71"/>
                <a:gd name="T28" fmla="*/ 36 w 70"/>
                <a:gd name="T29" fmla="*/ 64 h 71"/>
                <a:gd name="T30" fmla="*/ 43 w 70"/>
                <a:gd name="T31" fmla="*/ 71 h 71"/>
                <a:gd name="T32" fmla="*/ 70 w 70"/>
                <a:gd name="T33" fmla="*/ 8 h 71"/>
                <a:gd name="T34" fmla="*/ 70 w 70"/>
                <a:gd name="T35" fmla="*/ 8 h 71"/>
                <a:gd name="T36" fmla="*/ 52 w 70"/>
                <a:gd name="T37" fmla="*/ 15 h 71"/>
                <a:gd name="T38" fmla="*/ 52 w 70"/>
                <a:gd name="T39" fmla="*/ 15 h 71"/>
                <a:gd name="T40" fmla="*/ 56 w 70"/>
                <a:gd name="T41" fmla="*/ 13 h 71"/>
                <a:gd name="T42" fmla="*/ 56 w 70"/>
                <a:gd name="T43" fmla="*/ 13 h 71"/>
                <a:gd name="T44" fmla="*/ 59 w 70"/>
                <a:gd name="T45" fmla="*/ 11 h 71"/>
                <a:gd name="T46" fmla="*/ 59 w 70"/>
                <a:gd name="T47" fmla="*/ 11 h 71"/>
                <a:gd name="T48" fmla="*/ 57 w 70"/>
                <a:gd name="T49" fmla="*/ 15 h 71"/>
                <a:gd name="T50" fmla="*/ 57 w 70"/>
                <a:gd name="T51" fmla="*/ 15 h 71"/>
                <a:gd name="T52" fmla="*/ 56 w 70"/>
                <a:gd name="T53" fmla="*/ 18 h 71"/>
                <a:gd name="T54" fmla="*/ 46 w 70"/>
                <a:gd name="T55" fmla="*/ 39 h 71"/>
                <a:gd name="T56" fmla="*/ 31 w 70"/>
                <a:gd name="T57" fmla="*/ 25 h 71"/>
                <a:gd name="T58" fmla="*/ 52 w 70"/>
                <a:gd name="T59" fmla="*/ 15 h 71"/>
                <a:gd name="T60" fmla="*/ 52 w 70"/>
                <a:gd name="T61" fmla="*/ 1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71">
                  <a:moveTo>
                    <a:pt x="70" y="8"/>
                  </a:moveTo>
                  <a:lnTo>
                    <a:pt x="62" y="0"/>
                  </a:lnTo>
                  <a:lnTo>
                    <a:pt x="0" y="28"/>
                  </a:lnTo>
                  <a:lnTo>
                    <a:pt x="6" y="34"/>
                  </a:lnTo>
                  <a:lnTo>
                    <a:pt x="6" y="34"/>
                  </a:lnTo>
                  <a:lnTo>
                    <a:pt x="8" y="36"/>
                  </a:lnTo>
                  <a:lnTo>
                    <a:pt x="8" y="36"/>
                  </a:lnTo>
                  <a:lnTo>
                    <a:pt x="10" y="36"/>
                  </a:lnTo>
                  <a:lnTo>
                    <a:pt x="23" y="30"/>
                  </a:lnTo>
                  <a:lnTo>
                    <a:pt x="41" y="48"/>
                  </a:lnTo>
                  <a:lnTo>
                    <a:pt x="34" y="61"/>
                  </a:lnTo>
                  <a:lnTo>
                    <a:pt x="34" y="61"/>
                  </a:lnTo>
                  <a:lnTo>
                    <a:pt x="34" y="62"/>
                  </a:lnTo>
                  <a:lnTo>
                    <a:pt x="34" y="62"/>
                  </a:lnTo>
                  <a:lnTo>
                    <a:pt x="36" y="64"/>
                  </a:lnTo>
                  <a:lnTo>
                    <a:pt x="43" y="71"/>
                  </a:lnTo>
                  <a:lnTo>
                    <a:pt x="70" y="8"/>
                  </a:lnTo>
                  <a:lnTo>
                    <a:pt x="70" y="8"/>
                  </a:lnTo>
                  <a:close/>
                  <a:moveTo>
                    <a:pt x="52" y="15"/>
                  </a:moveTo>
                  <a:lnTo>
                    <a:pt x="52" y="15"/>
                  </a:lnTo>
                  <a:lnTo>
                    <a:pt x="56" y="13"/>
                  </a:lnTo>
                  <a:lnTo>
                    <a:pt x="56" y="13"/>
                  </a:lnTo>
                  <a:lnTo>
                    <a:pt x="59" y="11"/>
                  </a:lnTo>
                  <a:lnTo>
                    <a:pt x="59" y="11"/>
                  </a:lnTo>
                  <a:lnTo>
                    <a:pt x="57" y="15"/>
                  </a:lnTo>
                  <a:lnTo>
                    <a:pt x="57" y="15"/>
                  </a:lnTo>
                  <a:lnTo>
                    <a:pt x="56" y="18"/>
                  </a:lnTo>
                  <a:lnTo>
                    <a:pt x="46" y="39"/>
                  </a:lnTo>
                  <a:lnTo>
                    <a:pt x="31" y="25"/>
                  </a:lnTo>
                  <a:lnTo>
                    <a:pt x="52" y="15"/>
                  </a:lnTo>
                  <a:lnTo>
                    <a:pt x="52"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0" name="Freeform 76">
              <a:extLst>
                <a:ext uri="{FF2B5EF4-FFF2-40B4-BE49-F238E27FC236}">
                  <a16:creationId xmlns="" xmlns:a16="http://schemas.microsoft.com/office/drawing/2014/main" id="{DDE12929-6D8B-4EFE-BDD1-65EE19D669E8}"/>
                </a:ext>
              </a:extLst>
            </p:cNvPr>
            <p:cNvSpPr>
              <a:spLocks noEditPoints="1"/>
            </p:cNvSpPr>
            <p:nvPr/>
          </p:nvSpPr>
          <p:spPr bwMode="auto">
            <a:xfrm>
              <a:off x="-9856788" y="1155700"/>
              <a:ext cx="109538" cy="127000"/>
            </a:xfrm>
            <a:custGeom>
              <a:avLst/>
              <a:gdLst>
                <a:gd name="T0" fmla="*/ 30 w 69"/>
                <a:gd name="T1" fmla="*/ 39 h 80"/>
                <a:gd name="T2" fmla="*/ 30 w 69"/>
                <a:gd name="T3" fmla="*/ 39 h 80"/>
                <a:gd name="T4" fmla="*/ 31 w 69"/>
                <a:gd name="T5" fmla="*/ 41 h 80"/>
                <a:gd name="T6" fmla="*/ 31 w 69"/>
                <a:gd name="T7" fmla="*/ 41 h 80"/>
                <a:gd name="T8" fmla="*/ 31 w 69"/>
                <a:gd name="T9" fmla="*/ 44 h 80"/>
                <a:gd name="T10" fmla="*/ 26 w 69"/>
                <a:gd name="T11" fmla="*/ 67 h 80"/>
                <a:gd name="T12" fmla="*/ 26 w 69"/>
                <a:gd name="T13" fmla="*/ 67 h 80"/>
                <a:gd name="T14" fmla="*/ 26 w 69"/>
                <a:gd name="T15" fmla="*/ 71 h 80"/>
                <a:gd name="T16" fmla="*/ 26 w 69"/>
                <a:gd name="T17" fmla="*/ 71 h 80"/>
                <a:gd name="T18" fmla="*/ 28 w 69"/>
                <a:gd name="T19" fmla="*/ 72 h 80"/>
                <a:gd name="T20" fmla="*/ 35 w 69"/>
                <a:gd name="T21" fmla="*/ 80 h 80"/>
                <a:gd name="T22" fmla="*/ 41 w 69"/>
                <a:gd name="T23" fmla="*/ 51 h 80"/>
                <a:gd name="T24" fmla="*/ 41 w 69"/>
                <a:gd name="T25" fmla="*/ 51 h 80"/>
                <a:gd name="T26" fmla="*/ 41 w 69"/>
                <a:gd name="T27" fmla="*/ 46 h 80"/>
                <a:gd name="T28" fmla="*/ 41 w 69"/>
                <a:gd name="T29" fmla="*/ 46 h 80"/>
                <a:gd name="T30" fmla="*/ 48 w 69"/>
                <a:gd name="T31" fmla="*/ 48 h 80"/>
                <a:gd name="T32" fmla="*/ 48 w 69"/>
                <a:gd name="T33" fmla="*/ 48 h 80"/>
                <a:gd name="T34" fmla="*/ 53 w 69"/>
                <a:gd name="T35" fmla="*/ 49 h 80"/>
                <a:gd name="T36" fmla="*/ 53 w 69"/>
                <a:gd name="T37" fmla="*/ 49 h 80"/>
                <a:gd name="T38" fmla="*/ 59 w 69"/>
                <a:gd name="T39" fmla="*/ 46 h 80"/>
                <a:gd name="T40" fmla="*/ 59 w 69"/>
                <a:gd name="T41" fmla="*/ 46 h 80"/>
                <a:gd name="T42" fmla="*/ 64 w 69"/>
                <a:gd name="T43" fmla="*/ 43 h 80"/>
                <a:gd name="T44" fmla="*/ 64 w 69"/>
                <a:gd name="T45" fmla="*/ 43 h 80"/>
                <a:gd name="T46" fmla="*/ 68 w 69"/>
                <a:gd name="T47" fmla="*/ 36 h 80"/>
                <a:gd name="T48" fmla="*/ 68 w 69"/>
                <a:gd name="T49" fmla="*/ 36 h 80"/>
                <a:gd name="T50" fmla="*/ 69 w 69"/>
                <a:gd name="T51" fmla="*/ 29 h 80"/>
                <a:gd name="T52" fmla="*/ 69 w 69"/>
                <a:gd name="T53" fmla="*/ 29 h 80"/>
                <a:gd name="T54" fmla="*/ 68 w 69"/>
                <a:gd name="T55" fmla="*/ 21 h 80"/>
                <a:gd name="T56" fmla="*/ 68 w 69"/>
                <a:gd name="T57" fmla="*/ 21 h 80"/>
                <a:gd name="T58" fmla="*/ 61 w 69"/>
                <a:gd name="T59" fmla="*/ 13 h 80"/>
                <a:gd name="T60" fmla="*/ 46 w 69"/>
                <a:gd name="T61" fmla="*/ 0 h 80"/>
                <a:gd name="T62" fmla="*/ 0 w 69"/>
                <a:gd name="T63" fmla="*/ 46 h 80"/>
                <a:gd name="T64" fmla="*/ 8 w 69"/>
                <a:gd name="T65" fmla="*/ 54 h 80"/>
                <a:gd name="T66" fmla="*/ 26 w 69"/>
                <a:gd name="T67" fmla="*/ 36 h 80"/>
                <a:gd name="T68" fmla="*/ 30 w 69"/>
                <a:gd name="T69" fmla="*/ 39 h 80"/>
                <a:gd name="T70" fmla="*/ 30 w 69"/>
                <a:gd name="T71" fmla="*/ 39 h 80"/>
                <a:gd name="T72" fmla="*/ 48 w 69"/>
                <a:gd name="T73" fmla="*/ 15 h 80"/>
                <a:gd name="T74" fmla="*/ 54 w 69"/>
                <a:gd name="T75" fmla="*/ 20 h 80"/>
                <a:gd name="T76" fmla="*/ 54 w 69"/>
                <a:gd name="T77" fmla="*/ 20 h 80"/>
                <a:gd name="T78" fmla="*/ 58 w 69"/>
                <a:gd name="T79" fmla="*/ 23 h 80"/>
                <a:gd name="T80" fmla="*/ 58 w 69"/>
                <a:gd name="T81" fmla="*/ 28 h 80"/>
                <a:gd name="T82" fmla="*/ 58 w 69"/>
                <a:gd name="T83" fmla="*/ 28 h 80"/>
                <a:gd name="T84" fmla="*/ 58 w 69"/>
                <a:gd name="T85" fmla="*/ 31 h 80"/>
                <a:gd name="T86" fmla="*/ 54 w 69"/>
                <a:gd name="T87" fmla="*/ 36 h 80"/>
                <a:gd name="T88" fmla="*/ 54 w 69"/>
                <a:gd name="T89" fmla="*/ 36 h 80"/>
                <a:gd name="T90" fmla="*/ 51 w 69"/>
                <a:gd name="T91" fmla="*/ 38 h 80"/>
                <a:gd name="T92" fmla="*/ 51 w 69"/>
                <a:gd name="T93" fmla="*/ 38 h 80"/>
                <a:gd name="T94" fmla="*/ 48 w 69"/>
                <a:gd name="T95" fmla="*/ 39 h 80"/>
                <a:gd name="T96" fmla="*/ 48 w 69"/>
                <a:gd name="T97" fmla="*/ 39 h 80"/>
                <a:gd name="T98" fmla="*/ 43 w 69"/>
                <a:gd name="T99" fmla="*/ 38 h 80"/>
                <a:gd name="T100" fmla="*/ 43 w 69"/>
                <a:gd name="T101" fmla="*/ 38 h 80"/>
                <a:gd name="T102" fmla="*/ 38 w 69"/>
                <a:gd name="T103" fmla="*/ 34 h 80"/>
                <a:gd name="T104" fmla="*/ 33 w 69"/>
                <a:gd name="T105" fmla="*/ 29 h 80"/>
                <a:gd name="T106" fmla="*/ 48 w 69"/>
                <a:gd name="T107" fmla="*/ 15 h 80"/>
                <a:gd name="T108" fmla="*/ 48 w 69"/>
                <a:gd name="T109" fmla="*/ 1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0">
                  <a:moveTo>
                    <a:pt x="30" y="39"/>
                  </a:moveTo>
                  <a:lnTo>
                    <a:pt x="30" y="39"/>
                  </a:lnTo>
                  <a:lnTo>
                    <a:pt x="31" y="41"/>
                  </a:lnTo>
                  <a:lnTo>
                    <a:pt x="31" y="41"/>
                  </a:lnTo>
                  <a:lnTo>
                    <a:pt x="31" y="44"/>
                  </a:lnTo>
                  <a:lnTo>
                    <a:pt x="26" y="67"/>
                  </a:lnTo>
                  <a:lnTo>
                    <a:pt x="26" y="67"/>
                  </a:lnTo>
                  <a:lnTo>
                    <a:pt x="26" y="71"/>
                  </a:lnTo>
                  <a:lnTo>
                    <a:pt x="26" y="71"/>
                  </a:lnTo>
                  <a:lnTo>
                    <a:pt x="28" y="72"/>
                  </a:lnTo>
                  <a:lnTo>
                    <a:pt x="35" y="80"/>
                  </a:lnTo>
                  <a:lnTo>
                    <a:pt x="41" y="51"/>
                  </a:lnTo>
                  <a:lnTo>
                    <a:pt x="41" y="51"/>
                  </a:lnTo>
                  <a:lnTo>
                    <a:pt x="41" y="46"/>
                  </a:lnTo>
                  <a:lnTo>
                    <a:pt x="41" y="46"/>
                  </a:lnTo>
                  <a:lnTo>
                    <a:pt x="48" y="48"/>
                  </a:lnTo>
                  <a:lnTo>
                    <a:pt x="48" y="48"/>
                  </a:lnTo>
                  <a:lnTo>
                    <a:pt x="53" y="49"/>
                  </a:lnTo>
                  <a:lnTo>
                    <a:pt x="53" y="49"/>
                  </a:lnTo>
                  <a:lnTo>
                    <a:pt x="59" y="46"/>
                  </a:lnTo>
                  <a:lnTo>
                    <a:pt x="59" y="46"/>
                  </a:lnTo>
                  <a:lnTo>
                    <a:pt x="64" y="43"/>
                  </a:lnTo>
                  <a:lnTo>
                    <a:pt x="64" y="43"/>
                  </a:lnTo>
                  <a:lnTo>
                    <a:pt x="68" y="36"/>
                  </a:lnTo>
                  <a:lnTo>
                    <a:pt x="68" y="36"/>
                  </a:lnTo>
                  <a:lnTo>
                    <a:pt x="69" y="29"/>
                  </a:lnTo>
                  <a:lnTo>
                    <a:pt x="69" y="29"/>
                  </a:lnTo>
                  <a:lnTo>
                    <a:pt x="68" y="21"/>
                  </a:lnTo>
                  <a:lnTo>
                    <a:pt x="68" y="21"/>
                  </a:lnTo>
                  <a:lnTo>
                    <a:pt x="61" y="13"/>
                  </a:lnTo>
                  <a:lnTo>
                    <a:pt x="46" y="0"/>
                  </a:lnTo>
                  <a:lnTo>
                    <a:pt x="0" y="46"/>
                  </a:lnTo>
                  <a:lnTo>
                    <a:pt x="8" y="54"/>
                  </a:lnTo>
                  <a:lnTo>
                    <a:pt x="26" y="36"/>
                  </a:lnTo>
                  <a:lnTo>
                    <a:pt x="30" y="39"/>
                  </a:lnTo>
                  <a:lnTo>
                    <a:pt x="30" y="39"/>
                  </a:lnTo>
                  <a:close/>
                  <a:moveTo>
                    <a:pt x="48" y="15"/>
                  </a:moveTo>
                  <a:lnTo>
                    <a:pt x="54" y="20"/>
                  </a:lnTo>
                  <a:lnTo>
                    <a:pt x="54" y="20"/>
                  </a:lnTo>
                  <a:lnTo>
                    <a:pt x="58" y="23"/>
                  </a:lnTo>
                  <a:lnTo>
                    <a:pt x="58" y="28"/>
                  </a:lnTo>
                  <a:lnTo>
                    <a:pt x="58" y="28"/>
                  </a:lnTo>
                  <a:lnTo>
                    <a:pt x="58" y="31"/>
                  </a:lnTo>
                  <a:lnTo>
                    <a:pt x="54" y="36"/>
                  </a:lnTo>
                  <a:lnTo>
                    <a:pt x="54" y="36"/>
                  </a:lnTo>
                  <a:lnTo>
                    <a:pt x="51" y="38"/>
                  </a:lnTo>
                  <a:lnTo>
                    <a:pt x="51" y="38"/>
                  </a:lnTo>
                  <a:lnTo>
                    <a:pt x="48" y="39"/>
                  </a:lnTo>
                  <a:lnTo>
                    <a:pt x="48" y="39"/>
                  </a:lnTo>
                  <a:lnTo>
                    <a:pt x="43" y="38"/>
                  </a:lnTo>
                  <a:lnTo>
                    <a:pt x="43" y="38"/>
                  </a:lnTo>
                  <a:lnTo>
                    <a:pt x="38" y="34"/>
                  </a:lnTo>
                  <a:lnTo>
                    <a:pt x="33" y="29"/>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1" name="Freeform 77">
              <a:extLst>
                <a:ext uri="{FF2B5EF4-FFF2-40B4-BE49-F238E27FC236}">
                  <a16:creationId xmlns="" xmlns:a16="http://schemas.microsoft.com/office/drawing/2014/main" id="{2AB35EC9-71D7-49E9-AEF3-710E50EBF024}"/>
                </a:ext>
              </a:extLst>
            </p:cNvPr>
            <p:cNvSpPr>
              <a:spLocks noEditPoints="1"/>
            </p:cNvSpPr>
            <p:nvPr/>
          </p:nvSpPr>
          <p:spPr bwMode="auto">
            <a:xfrm>
              <a:off x="-9779000" y="1231900"/>
              <a:ext cx="104775" cy="106363"/>
            </a:xfrm>
            <a:custGeom>
              <a:avLst/>
              <a:gdLst>
                <a:gd name="T0" fmla="*/ 63 w 66"/>
                <a:gd name="T1" fmla="*/ 44 h 67"/>
                <a:gd name="T2" fmla="*/ 66 w 66"/>
                <a:gd name="T3" fmla="*/ 32 h 67"/>
                <a:gd name="T4" fmla="*/ 66 w 66"/>
                <a:gd name="T5" fmla="*/ 26 h 67"/>
                <a:gd name="T6" fmla="*/ 65 w 66"/>
                <a:gd name="T7" fmla="*/ 21 h 67"/>
                <a:gd name="T8" fmla="*/ 58 w 66"/>
                <a:gd name="T9" fmla="*/ 9 h 67"/>
                <a:gd name="T10" fmla="*/ 53 w 66"/>
                <a:gd name="T11" fmla="*/ 6 h 67"/>
                <a:gd name="T12" fmla="*/ 46 w 66"/>
                <a:gd name="T13" fmla="*/ 3 h 67"/>
                <a:gd name="T14" fmla="*/ 35 w 66"/>
                <a:gd name="T15" fmla="*/ 0 h 67"/>
                <a:gd name="T16" fmla="*/ 28 w 66"/>
                <a:gd name="T17" fmla="*/ 1 h 67"/>
                <a:gd name="T18" fmla="*/ 22 w 66"/>
                <a:gd name="T19" fmla="*/ 3 h 67"/>
                <a:gd name="T20" fmla="*/ 12 w 66"/>
                <a:gd name="T21" fmla="*/ 11 h 67"/>
                <a:gd name="T22" fmla="*/ 7 w 66"/>
                <a:gd name="T23" fmla="*/ 16 h 67"/>
                <a:gd name="T24" fmla="*/ 4 w 66"/>
                <a:gd name="T25" fmla="*/ 23 h 67"/>
                <a:gd name="T26" fmla="*/ 0 w 66"/>
                <a:gd name="T27" fmla="*/ 34 h 67"/>
                <a:gd name="T28" fmla="*/ 0 w 66"/>
                <a:gd name="T29" fmla="*/ 41 h 67"/>
                <a:gd name="T30" fmla="*/ 2 w 66"/>
                <a:gd name="T31" fmla="*/ 46 h 67"/>
                <a:gd name="T32" fmla="*/ 10 w 66"/>
                <a:gd name="T33" fmla="*/ 57 h 67"/>
                <a:gd name="T34" fmla="*/ 15 w 66"/>
                <a:gd name="T35" fmla="*/ 62 h 67"/>
                <a:gd name="T36" fmla="*/ 20 w 66"/>
                <a:gd name="T37" fmla="*/ 64 h 67"/>
                <a:gd name="T38" fmla="*/ 33 w 66"/>
                <a:gd name="T39" fmla="*/ 67 h 67"/>
                <a:gd name="T40" fmla="*/ 38 w 66"/>
                <a:gd name="T41" fmla="*/ 65 h 67"/>
                <a:gd name="T42" fmla="*/ 45 w 66"/>
                <a:gd name="T43" fmla="*/ 64 h 67"/>
                <a:gd name="T44" fmla="*/ 56 w 66"/>
                <a:gd name="T45" fmla="*/ 55 h 67"/>
                <a:gd name="T46" fmla="*/ 60 w 66"/>
                <a:gd name="T47" fmla="*/ 50 h 67"/>
                <a:gd name="T48" fmla="*/ 63 w 66"/>
                <a:gd name="T49" fmla="*/ 44 h 67"/>
                <a:gd name="T50" fmla="*/ 40 w 66"/>
                <a:gd name="T51" fmla="*/ 54 h 67"/>
                <a:gd name="T52" fmla="*/ 32 w 66"/>
                <a:gd name="T53" fmla="*/ 55 h 67"/>
                <a:gd name="T54" fmla="*/ 25 w 66"/>
                <a:gd name="T55" fmla="*/ 54 h 67"/>
                <a:gd name="T56" fmla="*/ 17 w 66"/>
                <a:gd name="T57" fmla="*/ 49 h 67"/>
                <a:gd name="T58" fmla="*/ 14 w 66"/>
                <a:gd name="T59" fmla="*/ 42 h 67"/>
                <a:gd name="T60" fmla="*/ 12 w 66"/>
                <a:gd name="T61" fmla="*/ 36 h 67"/>
                <a:gd name="T62" fmla="*/ 14 w 66"/>
                <a:gd name="T63" fmla="*/ 27 h 67"/>
                <a:gd name="T64" fmla="*/ 20 w 66"/>
                <a:gd name="T65" fmla="*/ 19 h 67"/>
                <a:gd name="T66" fmla="*/ 28 w 66"/>
                <a:gd name="T67" fmla="*/ 14 h 67"/>
                <a:gd name="T68" fmla="*/ 35 w 66"/>
                <a:gd name="T69" fmla="*/ 11 h 67"/>
                <a:gd name="T70" fmla="*/ 43 w 66"/>
                <a:gd name="T71" fmla="*/ 13 h 67"/>
                <a:gd name="T72" fmla="*/ 50 w 66"/>
                <a:gd name="T73" fmla="*/ 18 h 67"/>
                <a:gd name="T74" fmla="*/ 55 w 66"/>
                <a:gd name="T75" fmla="*/ 24 h 67"/>
                <a:gd name="T76" fmla="*/ 56 w 66"/>
                <a:gd name="T77" fmla="*/ 31 h 67"/>
                <a:gd name="T78" fmla="*/ 53 w 66"/>
                <a:gd name="T79" fmla="*/ 39 h 67"/>
                <a:gd name="T80" fmla="*/ 48 w 66"/>
                <a:gd name="T81" fmla="*/ 47 h 67"/>
                <a:gd name="T82" fmla="*/ 40 w 66"/>
                <a:gd name="T83" fmla="*/ 5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7">
                  <a:moveTo>
                    <a:pt x="63" y="44"/>
                  </a:moveTo>
                  <a:lnTo>
                    <a:pt x="63" y="44"/>
                  </a:lnTo>
                  <a:lnTo>
                    <a:pt x="66" y="39"/>
                  </a:lnTo>
                  <a:lnTo>
                    <a:pt x="66" y="32"/>
                  </a:lnTo>
                  <a:lnTo>
                    <a:pt x="66" y="32"/>
                  </a:lnTo>
                  <a:lnTo>
                    <a:pt x="66" y="26"/>
                  </a:lnTo>
                  <a:lnTo>
                    <a:pt x="65" y="21"/>
                  </a:lnTo>
                  <a:lnTo>
                    <a:pt x="65" y="21"/>
                  </a:lnTo>
                  <a:lnTo>
                    <a:pt x="61" y="14"/>
                  </a:lnTo>
                  <a:lnTo>
                    <a:pt x="58" y="9"/>
                  </a:lnTo>
                  <a:lnTo>
                    <a:pt x="58" y="9"/>
                  </a:lnTo>
                  <a:lnTo>
                    <a:pt x="53" y="6"/>
                  </a:lnTo>
                  <a:lnTo>
                    <a:pt x="46" y="3"/>
                  </a:lnTo>
                  <a:lnTo>
                    <a:pt x="46" y="3"/>
                  </a:lnTo>
                  <a:lnTo>
                    <a:pt x="40" y="1"/>
                  </a:lnTo>
                  <a:lnTo>
                    <a:pt x="35" y="0"/>
                  </a:lnTo>
                  <a:lnTo>
                    <a:pt x="35" y="0"/>
                  </a:lnTo>
                  <a:lnTo>
                    <a:pt x="28" y="1"/>
                  </a:lnTo>
                  <a:lnTo>
                    <a:pt x="22" y="3"/>
                  </a:lnTo>
                  <a:lnTo>
                    <a:pt x="22" y="3"/>
                  </a:lnTo>
                  <a:lnTo>
                    <a:pt x="17" y="6"/>
                  </a:lnTo>
                  <a:lnTo>
                    <a:pt x="12" y="11"/>
                  </a:lnTo>
                  <a:lnTo>
                    <a:pt x="12" y="11"/>
                  </a:lnTo>
                  <a:lnTo>
                    <a:pt x="7" y="16"/>
                  </a:lnTo>
                  <a:lnTo>
                    <a:pt x="4" y="23"/>
                  </a:lnTo>
                  <a:lnTo>
                    <a:pt x="4" y="23"/>
                  </a:lnTo>
                  <a:lnTo>
                    <a:pt x="2" y="27"/>
                  </a:lnTo>
                  <a:lnTo>
                    <a:pt x="0" y="34"/>
                  </a:lnTo>
                  <a:lnTo>
                    <a:pt x="0" y="34"/>
                  </a:lnTo>
                  <a:lnTo>
                    <a:pt x="0" y="41"/>
                  </a:lnTo>
                  <a:lnTo>
                    <a:pt x="2" y="46"/>
                  </a:lnTo>
                  <a:lnTo>
                    <a:pt x="2" y="46"/>
                  </a:lnTo>
                  <a:lnTo>
                    <a:pt x="5" y="52"/>
                  </a:lnTo>
                  <a:lnTo>
                    <a:pt x="10" y="57"/>
                  </a:lnTo>
                  <a:lnTo>
                    <a:pt x="10" y="57"/>
                  </a:lnTo>
                  <a:lnTo>
                    <a:pt x="15" y="62"/>
                  </a:lnTo>
                  <a:lnTo>
                    <a:pt x="20" y="64"/>
                  </a:lnTo>
                  <a:lnTo>
                    <a:pt x="20" y="64"/>
                  </a:lnTo>
                  <a:lnTo>
                    <a:pt x="27" y="65"/>
                  </a:lnTo>
                  <a:lnTo>
                    <a:pt x="33" y="67"/>
                  </a:lnTo>
                  <a:lnTo>
                    <a:pt x="33" y="67"/>
                  </a:lnTo>
                  <a:lnTo>
                    <a:pt x="38" y="65"/>
                  </a:lnTo>
                  <a:lnTo>
                    <a:pt x="45" y="64"/>
                  </a:lnTo>
                  <a:lnTo>
                    <a:pt x="45" y="64"/>
                  </a:lnTo>
                  <a:lnTo>
                    <a:pt x="50" y="60"/>
                  </a:lnTo>
                  <a:lnTo>
                    <a:pt x="56" y="55"/>
                  </a:lnTo>
                  <a:lnTo>
                    <a:pt x="56" y="55"/>
                  </a:lnTo>
                  <a:lnTo>
                    <a:pt x="60" y="50"/>
                  </a:lnTo>
                  <a:lnTo>
                    <a:pt x="63" y="44"/>
                  </a:lnTo>
                  <a:lnTo>
                    <a:pt x="63" y="44"/>
                  </a:lnTo>
                  <a:close/>
                  <a:moveTo>
                    <a:pt x="40" y="54"/>
                  </a:moveTo>
                  <a:lnTo>
                    <a:pt x="40" y="54"/>
                  </a:lnTo>
                  <a:lnTo>
                    <a:pt x="32" y="55"/>
                  </a:lnTo>
                  <a:lnTo>
                    <a:pt x="32" y="55"/>
                  </a:lnTo>
                  <a:lnTo>
                    <a:pt x="25" y="54"/>
                  </a:lnTo>
                  <a:lnTo>
                    <a:pt x="25" y="54"/>
                  </a:lnTo>
                  <a:lnTo>
                    <a:pt x="17" y="49"/>
                  </a:lnTo>
                  <a:lnTo>
                    <a:pt x="17" y="49"/>
                  </a:lnTo>
                  <a:lnTo>
                    <a:pt x="14" y="42"/>
                  </a:lnTo>
                  <a:lnTo>
                    <a:pt x="14" y="42"/>
                  </a:lnTo>
                  <a:lnTo>
                    <a:pt x="12" y="36"/>
                  </a:lnTo>
                  <a:lnTo>
                    <a:pt x="12" y="36"/>
                  </a:lnTo>
                  <a:lnTo>
                    <a:pt x="14" y="27"/>
                  </a:lnTo>
                  <a:lnTo>
                    <a:pt x="14" y="27"/>
                  </a:lnTo>
                  <a:lnTo>
                    <a:pt x="20" y="19"/>
                  </a:lnTo>
                  <a:lnTo>
                    <a:pt x="20" y="19"/>
                  </a:lnTo>
                  <a:lnTo>
                    <a:pt x="28" y="14"/>
                  </a:lnTo>
                  <a:lnTo>
                    <a:pt x="28" y="14"/>
                  </a:lnTo>
                  <a:lnTo>
                    <a:pt x="35" y="11"/>
                  </a:lnTo>
                  <a:lnTo>
                    <a:pt x="35" y="11"/>
                  </a:lnTo>
                  <a:lnTo>
                    <a:pt x="43" y="13"/>
                  </a:lnTo>
                  <a:lnTo>
                    <a:pt x="43" y="13"/>
                  </a:lnTo>
                  <a:lnTo>
                    <a:pt x="50" y="18"/>
                  </a:lnTo>
                  <a:lnTo>
                    <a:pt x="50" y="18"/>
                  </a:lnTo>
                  <a:lnTo>
                    <a:pt x="55" y="24"/>
                  </a:lnTo>
                  <a:lnTo>
                    <a:pt x="55" y="24"/>
                  </a:lnTo>
                  <a:lnTo>
                    <a:pt x="56" y="31"/>
                  </a:lnTo>
                  <a:lnTo>
                    <a:pt x="56" y="31"/>
                  </a:lnTo>
                  <a:lnTo>
                    <a:pt x="53" y="39"/>
                  </a:lnTo>
                  <a:lnTo>
                    <a:pt x="53" y="39"/>
                  </a:lnTo>
                  <a:lnTo>
                    <a:pt x="48" y="47"/>
                  </a:lnTo>
                  <a:lnTo>
                    <a:pt x="48" y="47"/>
                  </a:lnTo>
                  <a:lnTo>
                    <a:pt x="40" y="54"/>
                  </a:lnTo>
                  <a:lnTo>
                    <a:pt x="40"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2" name="Freeform 78">
              <a:extLst>
                <a:ext uri="{FF2B5EF4-FFF2-40B4-BE49-F238E27FC236}">
                  <a16:creationId xmlns="" xmlns:a16="http://schemas.microsoft.com/office/drawing/2014/main" id="{58C3A5E3-8213-4112-B30D-785414A6DE14}"/>
                </a:ext>
              </a:extLst>
            </p:cNvPr>
            <p:cNvSpPr>
              <a:spLocks/>
            </p:cNvSpPr>
            <p:nvPr/>
          </p:nvSpPr>
          <p:spPr bwMode="auto">
            <a:xfrm>
              <a:off x="-9715500" y="1293813"/>
              <a:ext cx="149225" cy="149225"/>
            </a:xfrm>
            <a:custGeom>
              <a:avLst/>
              <a:gdLst>
                <a:gd name="T0" fmla="*/ 41 w 94"/>
                <a:gd name="T1" fmla="*/ 49 h 94"/>
                <a:gd name="T2" fmla="*/ 52 w 94"/>
                <a:gd name="T3" fmla="*/ 10 h 94"/>
                <a:gd name="T4" fmla="*/ 52 w 94"/>
                <a:gd name="T5" fmla="*/ 10 h 94"/>
                <a:gd name="T6" fmla="*/ 52 w 94"/>
                <a:gd name="T7" fmla="*/ 8 h 94"/>
                <a:gd name="T8" fmla="*/ 52 w 94"/>
                <a:gd name="T9" fmla="*/ 8 h 94"/>
                <a:gd name="T10" fmla="*/ 52 w 94"/>
                <a:gd name="T11" fmla="*/ 8 h 94"/>
                <a:gd name="T12" fmla="*/ 52 w 94"/>
                <a:gd name="T13" fmla="*/ 8 h 94"/>
                <a:gd name="T14" fmla="*/ 52 w 94"/>
                <a:gd name="T15" fmla="*/ 7 h 94"/>
                <a:gd name="T16" fmla="*/ 52 w 94"/>
                <a:gd name="T17" fmla="*/ 7 h 94"/>
                <a:gd name="T18" fmla="*/ 51 w 94"/>
                <a:gd name="T19" fmla="*/ 7 h 94"/>
                <a:gd name="T20" fmla="*/ 46 w 94"/>
                <a:gd name="T21" fmla="*/ 0 h 94"/>
                <a:gd name="T22" fmla="*/ 0 w 94"/>
                <a:gd name="T23" fmla="*/ 46 h 94"/>
                <a:gd name="T24" fmla="*/ 6 w 94"/>
                <a:gd name="T25" fmla="*/ 53 h 94"/>
                <a:gd name="T26" fmla="*/ 36 w 94"/>
                <a:gd name="T27" fmla="*/ 23 h 94"/>
                <a:gd name="T28" fmla="*/ 36 w 94"/>
                <a:gd name="T29" fmla="*/ 23 h 94"/>
                <a:gd name="T30" fmla="*/ 38 w 94"/>
                <a:gd name="T31" fmla="*/ 21 h 94"/>
                <a:gd name="T32" fmla="*/ 38 w 94"/>
                <a:gd name="T33" fmla="*/ 21 h 94"/>
                <a:gd name="T34" fmla="*/ 39 w 94"/>
                <a:gd name="T35" fmla="*/ 20 h 94"/>
                <a:gd name="T36" fmla="*/ 26 w 94"/>
                <a:gd name="T37" fmla="*/ 59 h 94"/>
                <a:gd name="T38" fmla="*/ 26 w 94"/>
                <a:gd name="T39" fmla="*/ 59 h 94"/>
                <a:gd name="T40" fmla="*/ 26 w 94"/>
                <a:gd name="T41" fmla="*/ 61 h 94"/>
                <a:gd name="T42" fmla="*/ 26 w 94"/>
                <a:gd name="T43" fmla="*/ 61 h 94"/>
                <a:gd name="T44" fmla="*/ 28 w 94"/>
                <a:gd name="T45" fmla="*/ 64 h 94"/>
                <a:gd name="T46" fmla="*/ 29 w 94"/>
                <a:gd name="T47" fmla="*/ 64 h 94"/>
                <a:gd name="T48" fmla="*/ 29 w 94"/>
                <a:gd name="T49" fmla="*/ 64 h 94"/>
                <a:gd name="T50" fmla="*/ 31 w 94"/>
                <a:gd name="T51" fmla="*/ 66 h 94"/>
                <a:gd name="T52" fmla="*/ 31 w 94"/>
                <a:gd name="T53" fmla="*/ 66 h 94"/>
                <a:gd name="T54" fmla="*/ 34 w 94"/>
                <a:gd name="T55" fmla="*/ 66 h 94"/>
                <a:gd name="T56" fmla="*/ 74 w 94"/>
                <a:gd name="T57" fmla="*/ 53 h 94"/>
                <a:gd name="T58" fmla="*/ 74 w 94"/>
                <a:gd name="T59" fmla="*/ 53 h 94"/>
                <a:gd name="T60" fmla="*/ 71 w 94"/>
                <a:gd name="T61" fmla="*/ 54 h 94"/>
                <a:gd name="T62" fmla="*/ 71 w 94"/>
                <a:gd name="T63" fmla="*/ 54 h 94"/>
                <a:gd name="T64" fmla="*/ 69 w 94"/>
                <a:gd name="T65" fmla="*/ 56 h 94"/>
                <a:gd name="T66" fmla="*/ 39 w 94"/>
                <a:gd name="T67" fmla="*/ 85 h 94"/>
                <a:gd name="T68" fmla="*/ 46 w 94"/>
                <a:gd name="T69" fmla="*/ 94 h 94"/>
                <a:gd name="T70" fmla="*/ 94 w 94"/>
                <a:gd name="T71" fmla="*/ 48 h 94"/>
                <a:gd name="T72" fmla="*/ 87 w 94"/>
                <a:gd name="T73" fmla="*/ 41 h 94"/>
                <a:gd name="T74" fmla="*/ 87 w 94"/>
                <a:gd name="T75" fmla="*/ 41 h 94"/>
                <a:gd name="T76" fmla="*/ 85 w 94"/>
                <a:gd name="T77" fmla="*/ 39 h 94"/>
                <a:gd name="T78" fmla="*/ 85 w 94"/>
                <a:gd name="T79" fmla="*/ 39 h 94"/>
                <a:gd name="T80" fmla="*/ 85 w 94"/>
                <a:gd name="T81" fmla="*/ 39 h 94"/>
                <a:gd name="T82" fmla="*/ 85 w 94"/>
                <a:gd name="T83" fmla="*/ 39 h 94"/>
                <a:gd name="T84" fmla="*/ 84 w 94"/>
                <a:gd name="T85" fmla="*/ 39 h 94"/>
                <a:gd name="T86" fmla="*/ 84 w 94"/>
                <a:gd name="T87" fmla="*/ 39 h 94"/>
                <a:gd name="T88" fmla="*/ 82 w 94"/>
                <a:gd name="T89" fmla="*/ 39 h 94"/>
                <a:gd name="T90" fmla="*/ 44 w 94"/>
                <a:gd name="T91" fmla="*/ 53 h 94"/>
                <a:gd name="T92" fmla="*/ 44 w 94"/>
                <a:gd name="T93" fmla="*/ 53 h 94"/>
                <a:gd name="T94" fmla="*/ 41 w 94"/>
                <a:gd name="T95" fmla="*/ 54 h 94"/>
                <a:gd name="T96" fmla="*/ 41 w 94"/>
                <a:gd name="T97" fmla="*/ 54 h 94"/>
                <a:gd name="T98" fmla="*/ 38 w 94"/>
                <a:gd name="T99" fmla="*/ 54 h 94"/>
                <a:gd name="T100" fmla="*/ 38 w 94"/>
                <a:gd name="T101" fmla="*/ 54 h 94"/>
                <a:gd name="T102" fmla="*/ 39 w 94"/>
                <a:gd name="T103" fmla="*/ 53 h 94"/>
                <a:gd name="T104" fmla="*/ 39 w 94"/>
                <a:gd name="T105" fmla="*/ 53 h 94"/>
                <a:gd name="T106" fmla="*/ 41 w 94"/>
                <a:gd name="T107" fmla="*/ 49 h 94"/>
                <a:gd name="T108" fmla="*/ 41 w 94"/>
                <a:gd name="T109" fmla="*/ 49 h 94"/>
                <a:gd name="T110" fmla="*/ 41 w 94"/>
                <a:gd name="T111" fmla="*/ 4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4" h="94">
                  <a:moveTo>
                    <a:pt x="41" y="49"/>
                  </a:moveTo>
                  <a:lnTo>
                    <a:pt x="52" y="10"/>
                  </a:lnTo>
                  <a:lnTo>
                    <a:pt x="52" y="10"/>
                  </a:lnTo>
                  <a:lnTo>
                    <a:pt x="52" y="8"/>
                  </a:lnTo>
                  <a:lnTo>
                    <a:pt x="52" y="8"/>
                  </a:lnTo>
                  <a:lnTo>
                    <a:pt x="52" y="8"/>
                  </a:lnTo>
                  <a:lnTo>
                    <a:pt x="52" y="8"/>
                  </a:lnTo>
                  <a:lnTo>
                    <a:pt x="52" y="7"/>
                  </a:lnTo>
                  <a:lnTo>
                    <a:pt x="52" y="7"/>
                  </a:lnTo>
                  <a:lnTo>
                    <a:pt x="51" y="7"/>
                  </a:lnTo>
                  <a:lnTo>
                    <a:pt x="46" y="0"/>
                  </a:lnTo>
                  <a:lnTo>
                    <a:pt x="0" y="46"/>
                  </a:lnTo>
                  <a:lnTo>
                    <a:pt x="6" y="53"/>
                  </a:lnTo>
                  <a:lnTo>
                    <a:pt x="36" y="23"/>
                  </a:lnTo>
                  <a:lnTo>
                    <a:pt x="36" y="23"/>
                  </a:lnTo>
                  <a:lnTo>
                    <a:pt x="38" y="21"/>
                  </a:lnTo>
                  <a:lnTo>
                    <a:pt x="38" y="21"/>
                  </a:lnTo>
                  <a:lnTo>
                    <a:pt x="39" y="20"/>
                  </a:lnTo>
                  <a:lnTo>
                    <a:pt x="26" y="59"/>
                  </a:lnTo>
                  <a:lnTo>
                    <a:pt x="26" y="59"/>
                  </a:lnTo>
                  <a:lnTo>
                    <a:pt x="26" y="61"/>
                  </a:lnTo>
                  <a:lnTo>
                    <a:pt x="26" y="61"/>
                  </a:lnTo>
                  <a:lnTo>
                    <a:pt x="28" y="64"/>
                  </a:lnTo>
                  <a:lnTo>
                    <a:pt x="29" y="64"/>
                  </a:lnTo>
                  <a:lnTo>
                    <a:pt x="29" y="64"/>
                  </a:lnTo>
                  <a:lnTo>
                    <a:pt x="31" y="66"/>
                  </a:lnTo>
                  <a:lnTo>
                    <a:pt x="31" y="66"/>
                  </a:lnTo>
                  <a:lnTo>
                    <a:pt x="34" y="66"/>
                  </a:lnTo>
                  <a:lnTo>
                    <a:pt x="74" y="53"/>
                  </a:lnTo>
                  <a:lnTo>
                    <a:pt x="74" y="53"/>
                  </a:lnTo>
                  <a:lnTo>
                    <a:pt x="71" y="54"/>
                  </a:lnTo>
                  <a:lnTo>
                    <a:pt x="71" y="54"/>
                  </a:lnTo>
                  <a:lnTo>
                    <a:pt x="69" y="56"/>
                  </a:lnTo>
                  <a:lnTo>
                    <a:pt x="39" y="85"/>
                  </a:lnTo>
                  <a:lnTo>
                    <a:pt x="46" y="94"/>
                  </a:lnTo>
                  <a:lnTo>
                    <a:pt x="94" y="48"/>
                  </a:lnTo>
                  <a:lnTo>
                    <a:pt x="87" y="41"/>
                  </a:lnTo>
                  <a:lnTo>
                    <a:pt x="87" y="41"/>
                  </a:lnTo>
                  <a:lnTo>
                    <a:pt x="85" y="39"/>
                  </a:lnTo>
                  <a:lnTo>
                    <a:pt x="85" y="39"/>
                  </a:lnTo>
                  <a:lnTo>
                    <a:pt x="85" y="39"/>
                  </a:lnTo>
                  <a:lnTo>
                    <a:pt x="85" y="39"/>
                  </a:lnTo>
                  <a:lnTo>
                    <a:pt x="84" y="39"/>
                  </a:lnTo>
                  <a:lnTo>
                    <a:pt x="84" y="39"/>
                  </a:lnTo>
                  <a:lnTo>
                    <a:pt x="82" y="39"/>
                  </a:lnTo>
                  <a:lnTo>
                    <a:pt x="44" y="53"/>
                  </a:lnTo>
                  <a:lnTo>
                    <a:pt x="44" y="53"/>
                  </a:lnTo>
                  <a:lnTo>
                    <a:pt x="41" y="54"/>
                  </a:lnTo>
                  <a:lnTo>
                    <a:pt x="41" y="54"/>
                  </a:lnTo>
                  <a:lnTo>
                    <a:pt x="38" y="54"/>
                  </a:lnTo>
                  <a:lnTo>
                    <a:pt x="38" y="54"/>
                  </a:lnTo>
                  <a:lnTo>
                    <a:pt x="39" y="53"/>
                  </a:lnTo>
                  <a:lnTo>
                    <a:pt x="39" y="53"/>
                  </a:lnTo>
                  <a:lnTo>
                    <a:pt x="41" y="49"/>
                  </a:lnTo>
                  <a:lnTo>
                    <a:pt x="41" y="49"/>
                  </a:lnTo>
                  <a:lnTo>
                    <a:pt x="41"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3" name="Freeform 79">
              <a:extLst>
                <a:ext uri="{FF2B5EF4-FFF2-40B4-BE49-F238E27FC236}">
                  <a16:creationId xmlns="" xmlns:a16="http://schemas.microsoft.com/office/drawing/2014/main" id="{C36AE045-FEA9-4E93-B1B8-5697C664AE84}"/>
                </a:ext>
              </a:extLst>
            </p:cNvPr>
            <p:cNvSpPr>
              <a:spLocks/>
            </p:cNvSpPr>
            <p:nvPr/>
          </p:nvSpPr>
          <p:spPr bwMode="auto">
            <a:xfrm>
              <a:off x="-9626600" y="1382713"/>
              <a:ext cx="117475" cy="117475"/>
            </a:xfrm>
            <a:custGeom>
              <a:avLst/>
              <a:gdLst>
                <a:gd name="T0" fmla="*/ 46 w 74"/>
                <a:gd name="T1" fmla="*/ 0 h 74"/>
                <a:gd name="T2" fmla="*/ 0 w 74"/>
                <a:gd name="T3" fmla="*/ 46 h 74"/>
                <a:gd name="T4" fmla="*/ 26 w 74"/>
                <a:gd name="T5" fmla="*/ 74 h 74"/>
                <a:gd name="T6" fmla="*/ 34 w 74"/>
                <a:gd name="T7" fmla="*/ 67 h 74"/>
                <a:gd name="T8" fmla="*/ 15 w 74"/>
                <a:gd name="T9" fmla="*/ 48 h 74"/>
                <a:gd name="T10" fmla="*/ 28 w 74"/>
                <a:gd name="T11" fmla="*/ 34 h 74"/>
                <a:gd name="T12" fmla="*/ 43 w 74"/>
                <a:gd name="T13" fmla="*/ 49 h 74"/>
                <a:gd name="T14" fmla="*/ 49 w 74"/>
                <a:gd name="T15" fmla="*/ 43 h 74"/>
                <a:gd name="T16" fmla="*/ 34 w 74"/>
                <a:gd name="T17" fmla="*/ 28 h 74"/>
                <a:gd name="T18" fmla="*/ 47 w 74"/>
                <a:gd name="T19" fmla="*/ 15 h 74"/>
                <a:gd name="T20" fmla="*/ 66 w 74"/>
                <a:gd name="T21" fmla="*/ 34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6" y="74"/>
                  </a:lnTo>
                  <a:lnTo>
                    <a:pt x="34" y="67"/>
                  </a:lnTo>
                  <a:lnTo>
                    <a:pt x="15" y="48"/>
                  </a:lnTo>
                  <a:lnTo>
                    <a:pt x="28" y="34"/>
                  </a:lnTo>
                  <a:lnTo>
                    <a:pt x="43" y="49"/>
                  </a:lnTo>
                  <a:lnTo>
                    <a:pt x="49" y="43"/>
                  </a:lnTo>
                  <a:lnTo>
                    <a:pt x="34" y="28"/>
                  </a:lnTo>
                  <a:lnTo>
                    <a:pt x="47" y="15"/>
                  </a:lnTo>
                  <a:lnTo>
                    <a:pt x="66" y="34"/>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4" name="Freeform 80">
              <a:extLst>
                <a:ext uri="{FF2B5EF4-FFF2-40B4-BE49-F238E27FC236}">
                  <a16:creationId xmlns="" xmlns:a16="http://schemas.microsoft.com/office/drawing/2014/main" id="{DBEEF587-DA86-4EA7-AACC-5B379100290E}"/>
                </a:ext>
              </a:extLst>
            </p:cNvPr>
            <p:cNvSpPr>
              <a:spLocks/>
            </p:cNvSpPr>
            <p:nvPr/>
          </p:nvSpPr>
          <p:spPr bwMode="auto">
            <a:xfrm>
              <a:off x="-9556750" y="1431925"/>
              <a:ext cx="107950" cy="106363"/>
            </a:xfrm>
            <a:custGeom>
              <a:avLst/>
              <a:gdLst>
                <a:gd name="T0" fmla="*/ 33 w 68"/>
                <a:gd name="T1" fmla="*/ 0 h 67"/>
                <a:gd name="T2" fmla="*/ 25 w 68"/>
                <a:gd name="T3" fmla="*/ 7 h 67"/>
                <a:gd name="T4" fmla="*/ 38 w 68"/>
                <a:gd name="T5" fmla="*/ 20 h 67"/>
                <a:gd name="T6" fmla="*/ 0 w 68"/>
                <a:gd name="T7" fmla="*/ 59 h 67"/>
                <a:gd name="T8" fmla="*/ 7 w 68"/>
                <a:gd name="T9" fmla="*/ 67 h 67"/>
                <a:gd name="T10" fmla="*/ 46 w 68"/>
                <a:gd name="T11" fmla="*/ 28 h 67"/>
                <a:gd name="T12" fmla="*/ 59 w 68"/>
                <a:gd name="T13" fmla="*/ 41 h 67"/>
                <a:gd name="T14" fmla="*/ 68 w 68"/>
                <a:gd name="T15" fmla="*/ 35 h 67"/>
                <a:gd name="T16" fmla="*/ 33 w 68"/>
                <a:gd name="T17" fmla="*/ 0 h 67"/>
                <a:gd name="T18" fmla="*/ 33 w 68"/>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7">
                  <a:moveTo>
                    <a:pt x="33" y="0"/>
                  </a:moveTo>
                  <a:lnTo>
                    <a:pt x="25" y="7"/>
                  </a:lnTo>
                  <a:lnTo>
                    <a:pt x="38" y="20"/>
                  </a:lnTo>
                  <a:lnTo>
                    <a:pt x="0" y="59"/>
                  </a:lnTo>
                  <a:lnTo>
                    <a:pt x="7" y="67"/>
                  </a:lnTo>
                  <a:lnTo>
                    <a:pt x="46" y="28"/>
                  </a:lnTo>
                  <a:lnTo>
                    <a:pt x="59" y="41"/>
                  </a:lnTo>
                  <a:lnTo>
                    <a:pt x="68" y="35"/>
                  </a:lnTo>
                  <a:lnTo>
                    <a:pt x="33" y="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5" name="Freeform 81">
              <a:extLst>
                <a:ext uri="{FF2B5EF4-FFF2-40B4-BE49-F238E27FC236}">
                  <a16:creationId xmlns="" xmlns:a16="http://schemas.microsoft.com/office/drawing/2014/main" id="{2940F40D-6B67-43CA-AAA2-D872866E4636}"/>
                </a:ext>
              </a:extLst>
            </p:cNvPr>
            <p:cNvSpPr>
              <a:spLocks noEditPoints="1"/>
            </p:cNvSpPr>
            <p:nvPr/>
          </p:nvSpPr>
          <p:spPr bwMode="auto">
            <a:xfrm>
              <a:off x="-9515475" y="1495425"/>
              <a:ext cx="111125" cy="127000"/>
            </a:xfrm>
            <a:custGeom>
              <a:avLst/>
              <a:gdLst>
                <a:gd name="T0" fmla="*/ 30 w 70"/>
                <a:gd name="T1" fmla="*/ 39 h 80"/>
                <a:gd name="T2" fmla="*/ 30 w 70"/>
                <a:gd name="T3" fmla="*/ 39 h 80"/>
                <a:gd name="T4" fmla="*/ 32 w 70"/>
                <a:gd name="T5" fmla="*/ 42 h 80"/>
                <a:gd name="T6" fmla="*/ 32 w 70"/>
                <a:gd name="T7" fmla="*/ 42 h 80"/>
                <a:gd name="T8" fmla="*/ 32 w 70"/>
                <a:gd name="T9" fmla="*/ 44 h 80"/>
                <a:gd name="T10" fmla="*/ 25 w 70"/>
                <a:gd name="T11" fmla="*/ 69 h 80"/>
                <a:gd name="T12" fmla="*/ 25 w 70"/>
                <a:gd name="T13" fmla="*/ 69 h 80"/>
                <a:gd name="T14" fmla="*/ 25 w 70"/>
                <a:gd name="T15" fmla="*/ 70 h 80"/>
                <a:gd name="T16" fmla="*/ 25 w 70"/>
                <a:gd name="T17" fmla="*/ 70 h 80"/>
                <a:gd name="T18" fmla="*/ 27 w 70"/>
                <a:gd name="T19" fmla="*/ 73 h 80"/>
                <a:gd name="T20" fmla="*/ 35 w 70"/>
                <a:gd name="T21" fmla="*/ 80 h 80"/>
                <a:gd name="T22" fmla="*/ 40 w 70"/>
                <a:gd name="T23" fmla="*/ 52 h 80"/>
                <a:gd name="T24" fmla="*/ 40 w 70"/>
                <a:gd name="T25" fmla="*/ 52 h 80"/>
                <a:gd name="T26" fmla="*/ 40 w 70"/>
                <a:gd name="T27" fmla="*/ 47 h 80"/>
                <a:gd name="T28" fmla="*/ 40 w 70"/>
                <a:gd name="T29" fmla="*/ 47 h 80"/>
                <a:gd name="T30" fmla="*/ 46 w 70"/>
                <a:gd name="T31" fmla="*/ 49 h 80"/>
                <a:gd name="T32" fmla="*/ 46 w 70"/>
                <a:gd name="T33" fmla="*/ 49 h 80"/>
                <a:gd name="T34" fmla="*/ 53 w 70"/>
                <a:gd name="T35" fmla="*/ 49 h 80"/>
                <a:gd name="T36" fmla="*/ 53 w 70"/>
                <a:gd name="T37" fmla="*/ 49 h 80"/>
                <a:gd name="T38" fmla="*/ 58 w 70"/>
                <a:gd name="T39" fmla="*/ 47 h 80"/>
                <a:gd name="T40" fmla="*/ 58 w 70"/>
                <a:gd name="T41" fmla="*/ 47 h 80"/>
                <a:gd name="T42" fmla="*/ 63 w 70"/>
                <a:gd name="T43" fmla="*/ 44 h 80"/>
                <a:gd name="T44" fmla="*/ 63 w 70"/>
                <a:gd name="T45" fmla="*/ 44 h 80"/>
                <a:gd name="T46" fmla="*/ 68 w 70"/>
                <a:gd name="T47" fmla="*/ 37 h 80"/>
                <a:gd name="T48" fmla="*/ 68 w 70"/>
                <a:gd name="T49" fmla="*/ 37 h 80"/>
                <a:gd name="T50" fmla="*/ 70 w 70"/>
                <a:gd name="T51" fmla="*/ 29 h 80"/>
                <a:gd name="T52" fmla="*/ 70 w 70"/>
                <a:gd name="T53" fmla="*/ 29 h 80"/>
                <a:gd name="T54" fmla="*/ 66 w 70"/>
                <a:gd name="T55" fmla="*/ 21 h 80"/>
                <a:gd name="T56" fmla="*/ 66 w 70"/>
                <a:gd name="T57" fmla="*/ 21 h 80"/>
                <a:gd name="T58" fmla="*/ 60 w 70"/>
                <a:gd name="T59" fmla="*/ 13 h 80"/>
                <a:gd name="T60" fmla="*/ 46 w 70"/>
                <a:gd name="T61" fmla="*/ 0 h 80"/>
                <a:gd name="T62" fmla="*/ 0 w 70"/>
                <a:gd name="T63" fmla="*/ 46 h 80"/>
                <a:gd name="T64" fmla="*/ 9 w 70"/>
                <a:gd name="T65" fmla="*/ 54 h 80"/>
                <a:gd name="T66" fmla="*/ 27 w 70"/>
                <a:gd name="T67" fmla="*/ 36 h 80"/>
                <a:gd name="T68" fmla="*/ 30 w 70"/>
                <a:gd name="T69" fmla="*/ 39 h 80"/>
                <a:gd name="T70" fmla="*/ 30 w 70"/>
                <a:gd name="T71" fmla="*/ 39 h 80"/>
                <a:gd name="T72" fmla="*/ 48 w 70"/>
                <a:gd name="T73" fmla="*/ 14 h 80"/>
                <a:gd name="T74" fmla="*/ 53 w 70"/>
                <a:gd name="T75" fmla="*/ 19 h 80"/>
                <a:gd name="T76" fmla="*/ 53 w 70"/>
                <a:gd name="T77" fmla="*/ 19 h 80"/>
                <a:gd name="T78" fmla="*/ 56 w 70"/>
                <a:gd name="T79" fmla="*/ 24 h 80"/>
                <a:gd name="T80" fmla="*/ 58 w 70"/>
                <a:gd name="T81" fmla="*/ 29 h 80"/>
                <a:gd name="T82" fmla="*/ 58 w 70"/>
                <a:gd name="T83" fmla="*/ 29 h 80"/>
                <a:gd name="T84" fmla="*/ 58 w 70"/>
                <a:gd name="T85" fmla="*/ 32 h 80"/>
                <a:gd name="T86" fmla="*/ 55 w 70"/>
                <a:gd name="T87" fmla="*/ 36 h 80"/>
                <a:gd name="T88" fmla="*/ 55 w 70"/>
                <a:gd name="T89" fmla="*/ 36 h 80"/>
                <a:gd name="T90" fmla="*/ 51 w 70"/>
                <a:gd name="T91" fmla="*/ 39 h 80"/>
                <a:gd name="T92" fmla="*/ 51 w 70"/>
                <a:gd name="T93" fmla="*/ 39 h 80"/>
                <a:gd name="T94" fmla="*/ 46 w 70"/>
                <a:gd name="T95" fmla="*/ 39 h 80"/>
                <a:gd name="T96" fmla="*/ 46 w 70"/>
                <a:gd name="T97" fmla="*/ 39 h 80"/>
                <a:gd name="T98" fmla="*/ 42 w 70"/>
                <a:gd name="T99" fmla="*/ 39 h 80"/>
                <a:gd name="T100" fmla="*/ 42 w 70"/>
                <a:gd name="T101" fmla="*/ 39 h 80"/>
                <a:gd name="T102" fmla="*/ 38 w 70"/>
                <a:gd name="T103" fmla="*/ 36 h 80"/>
                <a:gd name="T104" fmla="*/ 33 w 70"/>
                <a:gd name="T105" fmla="*/ 29 h 80"/>
                <a:gd name="T106" fmla="*/ 48 w 70"/>
                <a:gd name="T107" fmla="*/ 14 h 80"/>
                <a:gd name="T108" fmla="*/ 48 w 70"/>
                <a:gd name="T109" fmla="*/ 1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0" h="80">
                  <a:moveTo>
                    <a:pt x="30" y="39"/>
                  </a:moveTo>
                  <a:lnTo>
                    <a:pt x="30" y="39"/>
                  </a:lnTo>
                  <a:lnTo>
                    <a:pt x="32" y="42"/>
                  </a:lnTo>
                  <a:lnTo>
                    <a:pt x="32" y="42"/>
                  </a:lnTo>
                  <a:lnTo>
                    <a:pt x="32" y="44"/>
                  </a:lnTo>
                  <a:lnTo>
                    <a:pt x="25" y="69"/>
                  </a:lnTo>
                  <a:lnTo>
                    <a:pt x="25" y="69"/>
                  </a:lnTo>
                  <a:lnTo>
                    <a:pt x="25" y="70"/>
                  </a:lnTo>
                  <a:lnTo>
                    <a:pt x="25" y="70"/>
                  </a:lnTo>
                  <a:lnTo>
                    <a:pt x="27" y="73"/>
                  </a:lnTo>
                  <a:lnTo>
                    <a:pt x="35" y="80"/>
                  </a:lnTo>
                  <a:lnTo>
                    <a:pt x="40" y="52"/>
                  </a:lnTo>
                  <a:lnTo>
                    <a:pt x="40" y="52"/>
                  </a:lnTo>
                  <a:lnTo>
                    <a:pt x="40" y="47"/>
                  </a:lnTo>
                  <a:lnTo>
                    <a:pt x="40" y="47"/>
                  </a:lnTo>
                  <a:lnTo>
                    <a:pt x="46" y="49"/>
                  </a:lnTo>
                  <a:lnTo>
                    <a:pt x="46" y="49"/>
                  </a:lnTo>
                  <a:lnTo>
                    <a:pt x="53" y="49"/>
                  </a:lnTo>
                  <a:lnTo>
                    <a:pt x="53" y="49"/>
                  </a:lnTo>
                  <a:lnTo>
                    <a:pt x="58" y="47"/>
                  </a:lnTo>
                  <a:lnTo>
                    <a:pt x="58" y="47"/>
                  </a:lnTo>
                  <a:lnTo>
                    <a:pt x="63" y="44"/>
                  </a:lnTo>
                  <a:lnTo>
                    <a:pt x="63" y="44"/>
                  </a:lnTo>
                  <a:lnTo>
                    <a:pt x="68" y="37"/>
                  </a:lnTo>
                  <a:lnTo>
                    <a:pt x="68" y="37"/>
                  </a:lnTo>
                  <a:lnTo>
                    <a:pt x="70" y="29"/>
                  </a:lnTo>
                  <a:lnTo>
                    <a:pt x="70" y="29"/>
                  </a:lnTo>
                  <a:lnTo>
                    <a:pt x="66" y="21"/>
                  </a:lnTo>
                  <a:lnTo>
                    <a:pt x="66" y="21"/>
                  </a:lnTo>
                  <a:lnTo>
                    <a:pt x="60" y="13"/>
                  </a:lnTo>
                  <a:lnTo>
                    <a:pt x="46" y="0"/>
                  </a:lnTo>
                  <a:lnTo>
                    <a:pt x="0" y="46"/>
                  </a:lnTo>
                  <a:lnTo>
                    <a:pt x="9" y="54"/>
                  </a:lnTo>
                  <a:lnTo>
                    <a:pt x="27" y="36"/>
                  </a:lnTo>
                  <a:lnTo>
                    <a:pt x="30" y="39"/>
                  </a:lnTo>
                  <a:lnTo>
                    <a:pt x="30" y="39"/>
                  </a:lnTo>
                  <a:close/>
                  <a:moveTo>
                    <a:pt x="48" y="14"/>
                  </a:moveTo>
                  <a:lnTo>
                    <a:pt x="53" y="19"/>
                  </a:lnTo>
                  <a:lnTo>
                    <a:pt x="53" y="19"/>
                  </a:lnTo>
                  <a:lnTo>
                    <a:pt x="56" y="24"/>
                  </a:lnTo>
                  <a:lnTo>
                    <a:pt x="58" y="29"/>
                  </a:lnTo>
                  <a:lnTo>
                    <a:pt x="58" y="29"/>
                  </a:lnTo>
                  <a:lnTo>
                    <a:pt x="58" y="32"/>
                  </a:lnTo>
                  <a:lnTo>
                    <a:pt x="55" y="36"/>
                  </a:lnTo>
                  <a:lnTo>
                    <a:pt x="55" y="36"/>
                  </a:lnTo>
                  <a:lnTo>
                    <a:pt x="51" y="39"/>
                  </a:lnTo>
                  <a:lnTo>
                    <a:pt x="51" y="39"/>
                  </a:lnTo>
                  <a:lnTo>
                    <a:pt x="46" y="39"/>
                  </a:lnTo>
                  <a:lnTo>
                    <a:pt x="46" y="39"/>
                  </a:lnTo>
                  <a:lnTo>
                    <a:pt x="42" y="39"/>
                  </a:lnTo>
                  <a:lnTo>
                    <a:pt x="42" y="39"/>
                  </a:lnTo>
                  <a:lnTo>
                    <a:pt x="38" y="36"/>
                  </a:lnTo>
                  <a:lnTo>
                    <a:pt x="33" y="29"/>
                  </a:lnTo>
                  <a:lnTo>
                    <a:pt x="48" y="14"/>
                  </a:lnTo>
                  <a:lnTo>
                    <a:pt x="4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6" name="Freeform 82">
              <a:extLst>
                <a:ext uri="{FF2B5EF4-FFF2-40B4-BE49-F238E27FC236}">
                  <a16:creationId xmlns="" xmlns:a16="http://schemas.microsoft.com/office/drawing/2014/main" id="{EE704211-00A4-490B-985D-24555B527E4D}"/>
                </a:ext>
              </a:extLst>
            </p:cNvPr>
            <p:cNvSpPr>
              <a:spLocks/>
            </p:cNvSpPr>
            <p:nvPr/>
          </p:nvSpPr>
          <p:spPr bwMode="auto">
            <a:xfrm>
              <a:off x="-9451975" y="1557338"/>
              <a:ext cx="117475" cy="117475"/>
            </a:xfrm>
            <a:custGeom>
              <a:avLst/>
              <a:gdLst>
                <a:gd name="T0" fmla="*/ 46 w 74"/>
                <a:gd name="T1" fmla="*/ 0 h 74"/>
                <a:gd name="T2" fmla="*/ 0 w 74"/>
                <a:gd name="T3" fmla="*/ 46 h 74"/>
                <a:gd name="T4" fmla="*/ 26 w 74"/>
                <a:gd name="T5" fmla="*/ 74 h 74"/>
                <a:gd name="T6" fmla="*/ 34 w 74"/>
                <a:gd name="T7" fmla="*/ 67 h 74"/>
                <a:gd name="T8" fmla="*/ 15 w 74"/>
                <a:gd name="T9" fmla="*/ 48 h 74"/>
                <a:gd name="T10" fmla="*/ 28 w 74"/>
                <a:gd name="T11" fmla="*/ 34 h 74"/>
                <a:gd name="T12" fmla="*/ 43 w 74"/>
                <a:gd name="T13" fmla="*/ 49 h 74"/>
                <a:gd name="T14" fmla="*/ 49 w 74"/>
                <a:gd name="T15" fmla="*/ 43 h 74"/>
                <a:gd name="T16" fmla="*/ 34 w 74"/>
                <a:gd name="T17" fmla="*/ 28 h 74"/>
                <a:gd name="T18" fmla="*/ 48 w 74"/>
                <a:gd name="T19" fmla="*/ 15 h 74"/>
                <a:gd name="T20" fmla="*/ 67 w 74"/>
                <a:gd name="T21" fmla="*/ 34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6" y="74"/>
                  </a:lnTo>
                  <a:lnTo>
                    <a:pt x="34" y="67"/>
                  </a:lnTo>
                  <a:lnTo>
                    <a:pt x="15" y="48"/>
                  </a:lnTo>
                  <a:lnTo>
                    <a:pt x="28" y="34"/>
                  </a:lnTo>
                  <a:lnTo>
                    <a:pt x="43" y="49"/>
                  </a:lnTo>
                  <a:lnTo>
                    <a:pt x="49" y="43"/>
                  </a:lnTo>
                  <a:lnTo>
                    <a:pt x="34" y="28"/>
                  </a:lnTo>
                  <a:lnTo>
                    <a:pt x="48" y="15"/>
                  </a:lnTo>
                  <a:lnTo>
                    <a:pt x="67" y="34"/>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7" name="Freeform 83">
              <a:extLst>
                <a:ext uri="{FF2B5EF4-FFF2-40B4-BE49-F238E27FC236}">
                  <a16:creationId xmlns="" xmlns:a16="http://schemas.microsoft.com/office/drawing/2014/main" id="{0D91C7B1-B88E-4FAD-A930-99905F862C55}"/>
                </a:ext>
              </a:extLst>
            </p:cNvPr>
            <p:cNvSpPr>
              <a:spLocks/>
            </p:cNvSpPr>
            <p:nvPr/>
          </p:nvSpPr>
          <p:spPr bwMode="auto">
            <a:xfrm>
              <a:off x="-9394825" y="1622425"/>
              <a:ext cx="104775" cy="92075"/>
            </a:xfrm>
            <a:custGeom>
              <a:avLst/>
              <a:gdLst>
                <a:gd name="T0" fmla="*/ 66 w 66"/>
                <a:gd name="T1" fmla="*/ 23 h 58"/>
                <a:gd name="T2" fmla="*/ 64 w 66"/>
                <a:gd name="T3" fmla="*/ 15 h 58"/>
                <a:gd name="T4" fmla="*/ 58 w 66"/>
                <a:gd name="T5" fmla="*/ 7 h 58"/>
                <a:gd name="T6" fmla="*/ 51 w 66"/>
                <a:gd name="T7" fmla="*/ 2 h 58"/>
                <a:gd name="T8" fmla="*/ 43 w 66"/>
                <a:gd name="T9" fmla="*/ 0 h 58"/>
                <a:gd name="T10" fmla="*/ 36 w 66"/>
                <a:gd name="T11" fmla="*/ 0 h 58"/>
                <a:gd name="T12" fmla="*/ 30 w 66"/>
                <a:gd name="T13" fmla="*/ 5 h 58"/>
                <a:gd name="T14" fmla="*/ 26 w 66"/>
                <a:gd name="T15" fmla="*/ 12 h 58"/>
                <a:gd name="T16" fmla="*/ 25 w 66"/>
                <a:gd name="T17" fmla="*/ 17 h 58"/>
                <a:gd name="T18" fmla="*/ 25 w 66"/>
                <a:gd name="T19" fmla="*/ 23 h 58"/>
                <a:gd name="T20" fmla="*/ 28 w 66"/>
                <a:gd name="T21" fmla="*/ 28 h 58"/>
                <a:gd name="T22" fmla="*/ 30 w 66"/>
                <a:gd name="T23" fmla="*/ 33 h 58"/>
                <a:gd name="T24" fmla="*/ 31 w 66"/>
                <a:gd name="T25" fmla="*/ 38 h 58"/>
                <a:gd name="T26" fmla="*/ 31 w 66"/>
                <a:gd name="T27" fmla="*/ 41 h 58"/>
                <a:gd name="T28" fmla="*/ 30 w 66"/>
                <a:gd name="T29" fmla="*/ 44 h 58"/>
                <a:gd name="T30" fmla="*/ 23 w 66"/>
                <a:gd name="T31" fmla="*/ 48 h 58"/>
                <a:gd name="T32" fmla="*/ 20 w 66"/>
                <a:gd name="T33" fmla="*/ 48 h 58"/>
                <a:gd name="T34" fmla="*/ 17 w 66"/>
                <a:gd name="T35" fmla="*/ 44 h 58"/>
                <a:gd name="T36" fmla="*/ 13 w 66"/>
                <a:gd name="T37" fmla="*/ 40 h 58"/>
                <a:gd name="T38" fmla="*/ 12 w 66"/>
                <a:gd name="T39" fmla="*/ 36 h 58"/>
                <a:gd name="T40" fmla="*/ 10 w 66"/>
                <a:gd name="T41" fmla="*/ 33 h 58"/>
                <a:gd name="T42" fmla="*/ 10 w 66"/>
                <a:gd name="T43" fmla="*/ 30 h 58"/>
                <a:gd name="T44" fmla="*/ 8 w 66"/>
                <a:gd name="T45" fmla="*/ 30 h 58"/>
                <a:gd name="T46" fmla="*/ 0 w 66"/>
                <a:gd name="T47" fmla="*/ 31 h 58"/>
                <a:gd name="T48" fmla="*/ 0 w 66"/>
                <a:gd name="T49" fmla="*/ 36 h 58"/>
                <a:gd name="T50" fmla="*/ 2 w 66"/>
                <a:gd name="T51" fmla="*/ 41 h 58"/>
                <a:gd name="T52" fmla="*/ 5 w 66"/>
                <a:gd name="T53" fmla="*/ 48 h 58"/>
                <a:gd name="T54" fmla="*/ 8 w 66"/>
                <a:gd name="T55" fmla="*/ 51 h 58"/>
                <a:gd name="T56" fmla="*/ 17 w 66"/>
                <a:gd name="T57" fmla="*/ 58 h 58"/>
                <a:gd name="T58" fmla="*/ 25 w 66"/>
                <a:gd name="T59" fmla="*/ 58 h 58"/>
                <a:gd name="T60" fmla="*/ 31 w 66"/>
                <a:gd name="T61" fmla="*/ 56 h 58"/>
                <a:gd name="T62" fmla="*/ 40 w 66"/>
                <a:gd name="T63" fmla="*/ 51 h 58"/>
                <a:gd name="T64" fmla="*/ 43 w 66"/>
                <a:gd name="T65" fmla="*/ 46 h 58"/>
                <a:gd name="T66" fmla="*/ 44 w 66"/>
                <a:gd name="T67" fmla="*/ 40 h 58"/>
                <a:gd name="T68" fmla="*/ 43 w 66"/>
                <a:gd name="T69" fmla="*/ 35 h 58"/>
                <a:gd name="T70" fmla="*/ 41 w 66"/>
                <a:gd name="T71" fmla="*/ 30 h 58"/>
                <a:gd name="T72" fmla="*/ 38 w 66"/>
                <a:gd name="T73" fmla="*/ 25 h 58"/>
                <a:gd name="T74" fmla="*/ 36 w 66"/>
                <a:gd name="T75" fmla="*/ 20 h 58"/>
                <a:gd name="T76" fmla="*/ 36 w 66"/>
                <a:gd name="T77" fmla="*/ 15 h 58"/>
                <a:gd name="T78" fmla="*/ 38 w 66"/>
                <a:gd name="T79" fmla="*/ 12 h 58"/>
                <a:gd name="T80" fmla="*/ 41 w 66"/>
                <a:gd name="T81" fmla="*/ 10 h 58"/>
                <a:gd name="T82" fmla="*/ 44 w 66"/>
                <a:gd name="T83" fmla="*/ 10 h 58"/>
                <a:gd name="T84" fmla="*/ 48 w 66"/>
                <a:gd name="T85" fmla="*/ 10 h 58"/>
                <a:gd name="T86" fmla="*/ 51 w 66"/>
                <a:gd name="T87" fmla="*/ 13 h 58"/>
                <a:gd name="T88" fmla="*/ 53 w 66"/>
                <a:gd name="T89" fmla="*/ 17 h 58"/>
                <a:gd name="T90" fmla="*/ 54 w 66"/>
                <a:gd name="T91" fmla="*/ 20 h 58"/>
                <a:gd name="T92" fmla="*/ 56 w 66"/>
                <a:gd name="T93" fmla="*/ 23 h 58"/>
                <a:gd name="T94" fmla="*/ 56 w 66"/>
                <a:gd name="T95" fmla="*/ 25 h 58"/>
                <a:gd name="T96" fmla="*/ 58 w 66"/>
                <a:gd name="T97" fmla="*/ 26 h 58"/>
                <a:gd name="T98" fmla="*/ 59 w 66"/>
                <a:gd name="T99" fmla="*/ 25 h 58"/>
                <a:gd name="T100" fmla="*/ 66 w 66"/>
                <a:gd name="T10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6" h="58">
                  <a:moveTo>
                    <a:pt x="66" y="23"/>
                  </a:moveTo>
                  <a:lnTo>
                    <a:pt x="66" y="23"/>
                  </a:lnTo>
                  <a:lnTo>
                    <a:pt x="64" y="15"/>
                  </a:lnTo>
                  <a:lnTo>
                    <a:pt x="64" y="15"/>
                  </a:lnTo>
                  <a:lnTo>
                    <a:pt x="58" y="7"/>
                  </a:lnTo>
                  <a:lnTo>
                    <a:pt x="58" y="7"/>
                  </a:lnTo>
                  <a:lnTo>
                    <a:pt x="51" y="2"/>
                  </a:lnTo>
                  <a:lnTo>
                    <a:pt x="51" y="2"/>
                  </a:lnTo>
                  <a:lnTo>
                    <a:pt x="43" y="0"/>
                  </a:lnTo>
                  <a:lnTo>
                    <a:pt x="43" y="0"/>
                  </a:lnTo>
                  <a:lnTo>
                    <a:pt x="36" y="0"/>
                  </a:lnTo>
                  <a:lnTo>
                    <a:pt x="36" y="0"/>
                  </a:lnTo>
                  <a:lnTo>
                    <a:pt x="30" y="5"/>
                  </a:lnTo>
                  <a:lnTo>
                    <a:pt x="30" y="5"/>
                  </a:lnTo>
                  <a:lnTo>
                    <a:pt x="26" y="12"/>
                  </a:lnTo>
                  <a:lnTo>
                    <a:pt x="26" y="12"/>
                  </a:lnTo>
                  <a:lnTo>
                    <a:pt x="25" y="17"/>
                  </a:lnTo>
                  <a:lnTo>
                    <a:pt x="25" y="17"/>
                  </a:lnTo>
                  <a:lnTo>
                    <a:pt x="25" y="23"/>
                  </a:lnTo>
                  <a:lnTo>
                    <a:pt x="25" y="23"/>
                  </a:lnTo>
                  <a:lnTo>
                    <a:pt x="28" y="28"/>
                  </a:lnTo>
                  <a:lnTo>
                    <a:pt x="28" y="28"/>
                  </a:lnTo>
                  <a:lnTo>
                    <a:pt x="30" y="33"/>
                  </a:lnTo>
                  <a:lnTo>
                    <a:pt x="30" y="33"/>
                  </a:lnTo>
                  <a:lnTo>
                    <a:pt x="31" y="38"/>
                  </a:lnTo>
                  <a:lnTo>
                    <a:pt x="31" y="38"/>
                  </a:lnTo>
                  <a:lnTo>
                    <a:pt x="31" y="41"/>
                  </a:lnTo>
                  <a:lnTo>
                    <a:pt x="31" y="41"/>
                  </a:lnTo>
                  <a:lnTo>
                    <a:pt x="30" y="44"/>
                  </a:lnTo>
                  <a:lnTo>
                    <a:pt x="30" y="44"/>
                  </a:lnTo>
                  <a:lnTo>
                    <a:pt x="26" y="48"/>
                  </a:lnTo>
                  <a:lnTo>
                    <a:pt x="23" y="48"/>
                  </a:lnTo>
                  <a:lnTo>
                    <a:pt x="23" y="48"/>
                  </a:lnTo>
                  <a:lnTo>
                    <a:pt x="20" y="48"/>
                  </a:lnTo>
                  <a:lnTo>
                    <a:pt x="17" y="44"/>
                  </a:lnTo>
                  <a:lnTo>
                    <a:pt x="17" y="44"/>
                  </a:lnTo>
                  <a:lnTo>
                    <a:pt x="13" y="40"/>
                  </a:lnTo>
                  <a:lnTo>
                    <a:pt x="13" y="40"/>
                  </a:lnTo>
                  <a:lnTo>
                    <a:pt x="12" y="36"/>
                  </a:lnTo>
                  <a:lnTo>
                    <a:pt x="12" y="36"/>
                  </a:lnTo>
                  <a:lnTo>
                    <a:pt x="10" y="33"/>
                  </a:lnTo>
                  <a:lnTo>
                    <a:pt x="10" y="33"/>
                  </a:lnTo>
                  <a:lnTo>
                    <a:pt x="10" y="30"/>
                  </a:lnTo>
                  <a:lnTo>
                    <a:pt x="10" y="30"/>
                  </a:lnTo>
                  <a:lnTo>
                    <a:pt x="8" y="30"/>
                  </a:lnTo>
                  <a:lnTo>
                    <a:pt x="8" y="30"/>
                  </a:lnTo>
                  <a:lnTo>
                    <a:pt x="7" y="30"/>
                  </a:lnTo>
                  <a:lnTo>
                    <a:pt x="0" y="31"/>
                  </a:lnTo>
                  <a:lnTo>
                    <a:pt x="0" y="31"/>
                  </a:lnTo>
                  <a:lnTo>
                    <a:pt x="0" y="36"/>
                  </a:lnTo>
                  <a:lnTo>
                    <a:pt x="0" y="36"/>
                  </a:lnTo>
                  <a:lnTo>
                    <a:pt x="2" y="41"/>
                  </a:lnTo>
                  <a:lnTo>
                    <a:pt x="2" y="41"/>
                  </a:lnTo>
                  <a:lnTo>
                    <a:pt x="5" y="48"/>
                  </a:lnTo>
                  <a:lnTo>
                    <a:pt x="5" y="48"/>
                  </a:lnTo>
                  <a:lnTo>
                    <a:pt x="8" y="51"/>
                  </a:lnTo>
                  <a:lnTo>
                    <a:pt x="8" y="51"/>
                  </a:lnTo>
                  <a:lnTo>
                    <a:pt x="17" y="58"/>
                  </a:lnTo>
                  <a:lnTo>
                    <a:pt x="17" y="58"/>
                  </a:lnTo>
                  <a:lnTo>
                    <a:pt x="25" y="58"/>
                  </a:lnTo>
                  <a:lnTo>
                    <a:pt x="25" y="58"/>
                  </a:lnTo>
                  <a:lnTo>
                    <a:pt x="31" y="56"/>
                  </a:lnTo>
                  <a:lnTo>
                    <a:pt x="31" y="56"/>
                  </a:lnTo>
                  <a:lnTo>
                    <a:pt x="40" y="51"/>
                  </a:lnTo>
                  <a:lnTo>
                    <a:pt x="40" y="51"/>
                  </a:lnTo>
                  <a:lnTo>
                    <a:pt x="43" y="46"/>
                  </a:lnTo>
                  <a:lnTo>
                    <a:pt x="43" y="46"/>
                  </a:lnTo>
                  <a:lnTo>
                    <a:pt x="44" y="40"/>
                  </a:lnTo>
                  <a:lnTo>
                    <a:pt x="44" y="40"/>
                  </a:lnTo>
                  <a:lnTo>
                    <a:pt x="43" y="35"/>
                  </a:lnTo>
                  <a:lnTo>
                    <a:pt x="43" y="35"/>
                  </a:lnTo>
                  <a:lnTo>
                    <a:pt x="41" y="30"/>
                  </a:lnTo>
                  <a:lnTo>
                    <a:pt x="41" y="30"/>
                  </a:lnTo>
                  <a:lnTo>
                    <a:pt x="38" y="25"/>
                  </a:lnTo>
                  <a:lnTo>
                    <a:pt x="38" y="25"/>
                  </a:lnTo>
                  <a:lnTo>
                    <a:pt x="36" y="20"/>
                  </a:lnTo>
                  <a:lnTo>
                    <a:pt x="36" y="20"/>
                  </a:lnTo>
                  <a:lnTo>
                    <a:pt x="36" y="15"/>
                  </a:lnTo>
                  <a:lnTo>
                    <a:pt x="36" y="15"/>
                  </a:lnTo>
                  <a:lnTo>
                    <a:pt x="38" y="12"/>
                  </a:lnTo>
                  <a:lnTo>
                    <a:pt x="38" y="12"/>
                  </a:lnTo>
                  <a:lnTo>
                    <a:pt x="41" y="10"/>
                  </a:lnTo>
                  <a:lnTo>
                    <a:pt x="41" y="10"/>
                  </a:lnTo>
                  <a:lnTo>
                    <a:pt x="44" y="10"/>
                  </a:lnTo>
                  <a:lnTo>
                    <a:pt x="44" y="10"/>
                  </a:lnTo>
                  <a:lnTo>
                    <a:pt x="48" y="10"/>
                  </a:lnTo>
                  <a:lnTo>
                    <a:pt x="48" y="10"/>
                  </a:lnTo>
                  <a:lnTo>
                    <a:pt x="51" y="13"/>
                  </a:lnTo>
                  <a:lnTo>
                    <a:pt x="51" y="13"/>
                  </a:lnTo>
                  <a:lnTo>
                    <a:pt x="53" y="17"/>
                  </a:lnTo>
                  <a:lnTo>
                    <a:pt x="53" y="17"/>
                  </a:lnTo>
                  <a:lnTo>
                    <a:pt x="54" y="20"/>
                  </a:lnTo>
                  <a:lnTo>
                    <a:pt x="54" y="20"/>
                  </a:lnTo>
                  <a:lnTo>
                    <a:pt x="56" y="23"/>
                  </a:lnTo>
                  <a:lnTo>
                    <a:pt x="56" y="23"/>
                  </a:lnTo>
                  <a:lnTo>
                    <a:pt x="56" y="25"/>
                  </a:lnTo>
                  <a:lnTo>
                    <a:pt x="56" y="25"/>
                  </a:lnTo>
                  <a:lnTo>
                    <a:pt x="58" y="26"/>
                  </a:lnTo>
                  <a:lnTo>
                    <a:pt x="58" y="26"/>
                  </a:lnTo>
                  <a:lnTo>
                    <a:pt x="59" y="25"/>
                  </a:lnTo>
                  <a:lnTo>
                    <a:pt x="66" y="23"/>
                  </a:lnTo>
                  <a:lnTo>
                    <a:pt x="66"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8" name="Freeform 84">
              <a:extLst>
                <a:ext uri="{FF2B5EF4-FFF2-40B4-BE49-F238E27FC236}">
                  <a16:creationId xmlns="" xmlns:a16="http://schemas.microsoft.com/office/drawing/2014/main" id="{4891BA89-C238-4443-8AAA-0603747C8DC3}"/>
                </a:ext>
              </a:extLst>
            </p:cNvPr>
            <p:cNvSpPr>
              <a:spLocks noEditPoints="1"/>
            </p:cNvSpPr>
            <p:nvPr/>
          </p:nvSpPr>
          <p:spPr bwMode="auto">
            <a:xfrm>
              <a:off x="-4762500" y="3624263"/>
              <a:ext cx="109538" cy="127000"/>
            </a:xfrm>
            <a:custGeom>
              <a:avLst/>
              <a:gdLst>
                <a:gd name="T0" fmla="*/ 29 w 69"/>
                <a:gd name="T1" fmla="*/ 39 h 80"/>
                <a:gd name="T2" fmla="*/ 29 w 69"/>
                <a:gd name="T3" fmla="*/ 39 h 80"/>
                <a:gd name="T4" fmla="*/ 31 w 69"/>
                <a:gd name="T5" fmla="*/ 43 h 80"/>
                <a:gd name="T6" fmla="*/ 31 w 69"/>
                <a:gd name="T7" fmla="*/ 43 h 80"/>
                <a:gd name="T8" fmla="*/ 31 w 69"/>
                <a:gd name="T9" fmla="*/ 44 h 80"/>
                <a:gd name="T10" fmla="*/ 26 w 69"/>
                <a:gd name="T11" fmla="*/ 69 h 80"/>
                <a:gd name="T12" fmla="*/ 26 w 69"/>
                <a:gd name="T13" fmla="*/ 69 h 80"/>
                <a:gd name="T14" fmla="*/ 26 w 69"/>
                <a:gd name="T15" fmla="*/ 71 h 80"/>
                <a:gd name="T16" fmla="*/ 26 w 69"/>
                <a:gd name="T17" fmla="*/ 71 h 80"/>
                <a:gd name="T18" fmla="*/ 26 w 69"/>
                <a:gd name="T19" fmla="*/ 74 h 80"/>
                <a:gd name="T20" fmla="*/ 34 w 69"/>
                <a:gd name="T21" fmla="*/ 80 h 80"/>
                <a:gd name="T22" fmla="*/ 41 w 69"/>
                <a:gd name="T23" fmla="*/ 52 h 80"/>
                <a:gd name="T24" fmla="*/ 41 w 69"/>
                <a:gd name="T25" fmla="*/ 52 h 80"/>
                <a:gd name="T26" fmla="*/ 41 w 69"/>
                <a:gd name="T27" fmla="*/ 48 h 80"/>
                <a:gd name="T28" fmla="*/ 41 w 69"/>
                <a:gd name="T29" fmla="*/ 48 h 80"/>
                <a:gd name="T30" fmla="*/ 46 w 69"/>
                <a:gd name="T31" fmla="*/ 49 h 80"/>
                <a:gd name="T32" fmla="*/ 46 w 69"/>
                <a:gd name="T33" fmla="*/ 49 h 80"/>
                <a:gd name="T34" fmla="*/ 52 w 69"/>
                <a:gd name="T35" fmla="*/ 49 h 80"/>
                <a:gd name="T36" fmla="*/ 52 w 69"/>
                <a:gd name="T37" fmla="*/ 49 h 80"/>
                <a:gd name="T38" fmla="*/ 57 w 69"/>
                <a:gd name="T39" fmla="*/ 48 h 80"/>
                <a:gd name="T40" fmla="*/ 57 w 69"/>
                <a:gd name="T41" fmla="*/ 48 h 80"/>
                <a:gd name="T42" fmla="*/ 62 w 69"/>
                <a:gd name="T43" fmla="*/ 43 h 80"/>
                <a:gd name="T44" fmla="*/ 62 w 69"/>
                <a:gd name="T45" fmla="*/ 43 h 80"/>
                <a:gd name="T46" fmla="*/ 67 w 69"/>
                <a:gd name="T47" fmla="*/ 38 h 80"/>
                <a:gd name="T48" fmla="*/ 67 w 69"/>
                <a:gd name="T49" fmla="*/ 38 h 80"/>
                <a:gd name="T50" fmla="*/ 69 w 69"/>
                <a:gd name="T51" fmla="*/ 29 h 80"/>
                <a:gd name="T52" fmla="*/ 69 w 69"/>
                <a:gd name="T53" fmla="*/ 29 h 80"/>
                <a:gd name="T54" fmla="*/ 66 w 69"/>
                <a:gd name="T55" fmla="*/ 21 h 80"/>
                <a:gd name="T56" fmla="*/ 66 w 69"/>
                <a:gd name="T57" fmla="*/ 21 h 80"/>
                <a:gd name="T58" fmla="*/ 59 w 69"/>
                <a:gd name="T59" fmla="*/ 13 h 80"/>
                <a:gd name="T60" fmla="*/ 46 w 69"/>
                <a:gd name="T61" fmla="*/ 0 h 80"/>
                <a:gd name="T62" fmla="*/ 0 w 69"/>
                <a:gd name="T63" fmla="*/ 46 h 80"/>
                <a:gd name="T64" fmla="*/ 8 w 69"/>
                <a:gd name="T65" fmla="*/ 54 h 80"/>
                <a:gd name="T66" fmla="*/ 26 w 69"/>
                <a:gd name="T67" fmla="*/ 36 h 80"/>
                <a:gd name="T68" fmla="*/ 29 w 69"/>
                <a:gd name="T69" fmla="*/ 39 h 80"/>
                <a:gd name="T70" fmla="*/ 29 w 69"/>
                <a:gd name="T71" fmla="*/ 39 h 80"/>
                <a:gd name="T72" fmla="*/ 48 w 69"/>
                <a:gd name="T73" fmla="*/ 15 h 80"/>
                <a:gd name="T74" fmla="*/ 52 w 69"/>
                <a:gd name="T75" fmla="*/ 20 h 80"/>
                <a:gd name="T76" fmla="*/ 52 w 69"/>
                <a:gd name="T77" fmla="*/ 20 h 80"/>
                <a:gd name="T78" fmla="*/ 56 w 69"/>
                <a:gd name="T79" fmla="*/ 25 h 80"/>
                <a:gd name="T80" fmla="*/ 57 w 69"/>
                <a:gd name="T81" fmla="*/ 28 h 80"/>
                <a:gd name="T82" fmla="*/ 57 w 69"/>
                <a:gd name="T83" fmla="*/ 28 h 80"/>
                <a:gd name="T84" fmla="*/ 57 w 69"/>
                <a:gd name="T85" fmla="*/ 33 h 80"/>
                <a:gd name="T86" fmla="*/ 54 w 69"/>
                <a:gd name="T87" fmla="*/ 36 h 80"/>
                <a:gd name="T88" fmla="*/ 54 w 69"/>
                <a:gd name="T89" fmla="*/ 36 h 80"/>
                <a:gd name="T90" fmla="*/ 51 w 69"/>
                <a:gd name="T91" fmla="*/ 39 h 80"/>
                <a:gd name="T92" fmla="*/ 51 w 69"/>
                <a:gd name="T93" fmla="*/ 39 h 80"/>
                <a:gd name="T94" fmla="*/ 46 w 69"/>
                <a:gd name="T95" fmla="*/ 39 h 80"/>
                <a:gd name="T96" fmla="*/ 46 w 69"/>
                <a:gd name="T97" fmla="*/ 39 h 80"/>
                <a:gd name="T98" fmla="*/ 43 w 69"/>
                <a:gd name="T99" fmla="*/ 39 h 80"/>
                <a:gd name="T100" fmla="*/ 43 w 69"/>
                <a:gd name="T101" fmla="*/ 39 h 80"/>
                <a:gd name="T102" fmla="*/ 38 w 69"/>
                <a:gd name="T103" fmla="*/ 34 h 80"/>
                <a:gd name="T104" fmla="*/ 33 w 69"/>
                <a:gd name="T105" fmla="*/ 29 h 80"/>
                <a:gd name="T106" fmla="*/ 48 w 69"/>
                <a:gd name="T107" fmla="*/ 15 h 80"/>
                <a:gd name="T108" fmla="*/ 48 w 69"/>
                <a:gd name="T109" fmla="*/ 15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0">
                  <a:moveTo>
                    <a:pt x="29" y="39"/>
                  </a:moveTo>
                  <a:lnTo>
                    <a:pt x="29" y="39"/>
                  </a:lnTo>
                  <a:lnTo>
                    <a:pt x="31" y="43"/>
                  </a:lnTo>
                  <a:lnTo>
                    <a:pt x="31" y="43"/>
                  </a:lnTo>
                  <a:lnTo>
                    <a:pt x="31" y="44"/>
                  </a:lnTo>
                  <a:lnTo>
                    <a:pt x="26" y="69"/>
                  </a:lnTo>
                  <a:lnTo>
                    <a:pt x="26" y="69"/>
                  </a:lnTo>
                  <a:lnTo>
                    <a:pt x="26" y="71"/>
                  </a:lnTo>
                  <a:lnTo>
                    <a:pt x="26" y="71"/>
                  </a:lnTo>
                  <a:lnTo>
                    <a:pt x="26" y="74"/>
                  </a:lnTo>
                  <a:lnTo>
                    <a:pt x="34" y="80"/>
                  </a:lnTo>
                  <a:lnTo>
                    <a:pt x="41" y="52"/>
                  </a:lnTo>
                  <a:lnTo>
                    <a:pt x="41" y="52"/>
                  </a:lnTo>
                  <a:lnTo>
                    <a:pt x="41" y="48"/>
                  </a:lnTo>
                  <a:lnTo>
                    <a:pt x="41" y="48"/>
                  </a:lnTo>
                  <a:lnTo>
                    <a:pt x="46" y="49"/>
                  </a:lnTo>
                  <a:lnTo>
                    <a:pt x="46" y="49"/>
                  </a:lnTo>
                  <a:lnTo>
                    <a:pt x="52" y="49"/>
                  </a:lnTo>
                  <a:lnTo>
                    <a:pt x="52" y="49"/>
                  </a:lnTo>
                  <a:lnTo>
                    <a:pt x="57" y="48"/>
                  </a:lnTo>
                  <a:lnTo>
                    <a:pt x="57" y="48"/>
                  </a:lnTo>
                  <a:lnTo>
                    <a:pt x="62" y="43"/>
                  </a:lnTo>
                  <a:lnTo>
                    <a:pt x="62" y="43"/>
                  </a:lnTo>
                  <a:lnTo>
                    <a:pt x="67" y="38"/>
                  </a:lnTo>
                  <a:lnTo>
                    <a:pt x="67" y="38"/>
                  </a:lnTo>
                  <a:lnTo>
                    <a:pt x="69" y="29"/>
                  </a:lnTo>
                  <a:lnTo>
                    <a:pt x="69" y="29"/>
                  </a:lnTo>
                  <a:lnTo>
                    <a:pt x="66" y="21"/>
                  </a:lnTo>
                  <a:lnTo>
                    <a:pt x="66" y="21"/>
                  </a:lnTo>
                  <a:lnTo>
                    <a:pt x="59" y="13"/>
                  </a:lnTo>
                  <a:lnTo>
                    <a:pt x="46" y="0"/>
                  </a:lnTo>
                  <a:lnTo>
                    <a:pt x="0" y="46"/>
                  </a:lnTo>
                  <a:lnTo>
                    <a:pt x="8" y="54"/>
                  </a:lnTo>
                  <a:lnTo>
                    <a:pt x="26" y="36"/>
                  </a:lnTo>
                  <a:lnTo>
                    <a:pt x="29" y="39"/>
                  </a:lnTo>
                  <a:lnTo>
                    <a:pt x="29" y="39"/>
                  </a:lnTo>
                  <a:close/>
                  <a:moveTo>
                    <a:pt x="48" y="15"/>
                  </a:moveTo>
                  <a:lnTo>
                    <a:pt x="52" y="20"/>
                  </a:lnTo>
                  <a:lnTo>
                    <a:pt x="52" y="20"/>
                  </a:lnTo>
                  <a:lnTo>
                    <a:pt x="56" y="25"/>
                  </a:lnTo>
                  <a:lnTo>
                    <a:pt x="57" y="28"/>
                  </a:lnTo>
                  <a:lnTo>
                    <a:pt x="57" y="28"/>
                  </a:lnTo>
                  <a:lnTo>
                    <a:pt x="57" y="33"/>
                  </a:lnTo>
                  <a:lnTo>
                    <a:pt x="54" y="36"/>
                  </a:lnTo>
                  <a:lnTo>
                    <a:pt x="54" y="36"/>
                  </a:lnTo>
                  <a:lnTo>
                    <a:pt x="51" y="39"/>
                  </a:lnTo>
                  <a:lnTo>
                    <a:pt x="51" y="39"/>
                  </a:lnTo>
                  <a:lnTo>
                    <a:pt x="46" y="39"/>
                  </a:lnTo>
                  <a:lnTo>
                    <a:pt x="46" y="39"/>
                  </a:lnTo>
                  <a:lnTo>
                    <a:pt x="43" y="39"/>
                  </a:lnTo>
                  <a:lnTo>
                    <a:pt x="43" y="39"/>
                  </a:lnTo>
                  <a:lnTo>
                    <a:pt x="38" y="34"/>
                  </a:lnTo>
                  <a:lnTo>
                    <a:pt x="33" y="29"/>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89" name="Freeform 85">
              <a:extLst>
                <a:ext uri="{FF2B5EF4-FFF2-40B4-BE49-F238E27FC236}">
                  <a16:creationId xmlns="" xmlns:a16="http://schemas.microsoft.com/office/drawing/2014/main" id="{928CC616-2EDF-4BD1-8565-311C53EB0E25}"/>
                </a:ext>
              </a:extLst>
            </p:cNvPr>
            <p:cNvSpPr>
              <a:spLocks/>
            </p:cNvSpPr>
            <p:nvPr/>
          </p:nvSpPr>
          <p:spPr bwMode="auto">
            <a:xfrm>
              <a:off x="-4700588" y="3686175"/>
              <a:ext cx="117475" cy="117475"/>
            </a:xfrm>
            <a:custGeom>
              <a:avLst/>
              <a:gdLst>
                <a:gd name="T0" fmla="*/ 46 w 74"/>
                <a:gd name="T1" fmla="*/ 0 h 74"/>
                <a:gd name="T2" fmla="*/ 0 w 74"/>
                <a:gd name="T3" fmla="*/ 46 h 74"/>
                <a:gd name="T4" fmla="*/ 28 w 74"/>
                <a:gd name="T5" fmla="*/ 74 h 74"/>
                <a:gd name="T6" fmla="*/ 35 w 74"/>
                <a:gd name="T7" fmla="*/ 68 h 74"/>
                <a:gd name="T8" fmla="*/ 15 w 74"/>
                <a:gd name="T9" fmla="*/ 48 h 74"/>
                <a:gd name="T10" fmla="*/ 28 w 74"/>
                <a:gd name="T11" fmla="*/ 35 h 74"/>
                <a:gd name="T12" fmla="*/ 43 w 74"/>
                <a:gd name="T13" fmla="*/ 50 h 74"/>
                <a:gd name="T14" fmla="*/ 50 w 74"/>
                <a:gd name="T15" fmla="*/ 43 h 74"/>
                <a:gd name="T16" fmla="*/ 35 w 74"/>
                <a:gd name="T17" fmla="*/ 28 h 74"/>
                <a:gd name="T18" fmla="*/ 48 w 74"/>
                <a:gd name="T19" fmla="*/ 15 h 74"/>
                <a:gd name="T20" fmla="*/ 68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5" y="68"/>
                  </a:lnTo>
                  <a:lnTo>
                    <a:pt x="15" y="48"/>
                  </a:lnTo>
                  <a:lnTo>
                    <a:pt x="28" y="35"/>
                  </a:lnTo>
                  <a:lnTo>
                    <a:pt x="43" y="50"/>
                  </a:lnTo>
                  <a:lnTo>
                    <a:pt x="50" y="43"/>
                  </a:lnTo>
                  <a:lnTo>
                    <a:pt x="35" y="28"/>
                  </a:lnTo>
                  <a:lnTo>
                    <a:pt x="48" y="15"/>
                  </a:lnTo>
                  <a:lnTo>
                    <a:pt x="68"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0" name="Freeform 86">
              <a:extLst>
                <a:ext uri="{FF2B5EF4-FFF2-40B4-BE49-F238E27FC236}">
                  <a16:creationId xmlns="" xmlns:a16="http://schemas.microsoft.com/office/drawing/2014/main" id="{6DF213E6-B5F9-4A28-88B2-8A846AFA0D63}"/>
                </a:ext>
              </a:extLst>
            </p:cNvPr>
            <p:cNvSpPr>
              <a:spLocks/>
            </p:cNvSpPr>
            <p:nvPr/>
          </p:nvSpPr>
          <p:spPr bwMode="auto">
            <a:xfrm>
              <a:off x="-4627563" y="3738563"/>
              <a:ext cx="107950" cy="107950"/>
            </a:xfrm>
            <a:custGeom>
              <a:avLst/>
              <a:gdLst>
                <a:gd name="T0" fmla="*/ 33 w 68"/>
                <a:gd name="T1" fmla="*/ 0 h 68"/>
                <a:gd name="T2" fmla="*/ 27 w 68"/>
                <a:gd name="T3" fmla="*/ 8 h 68"/>
                <a:gd name="T4" fmla="*/ 40 w 68"/>
                <a:gd name="T5" fmla="*/ 22 h 68"/>
                <a:gd name="T6" fmla="*/ 0 w 68"/>
                <a:gd name="T7" fmla="*/ 59 h 68"/>
                <a:gd name="T8" fmla="*/ 9 w 68"/>
                <a:gd name="T9" fmla="*/ 68 h 68"/>
                <a:gd name="T10" fmla="*/ 48 w 68"/>
                <a:gd name="T11" fmla="*/ 30 h 68"/>
                <a:gd name="T12" fmla="*/ 61 w 68"/>
                <a:gd name="T13" fmla="*/ 43 h 68"/>
                <a:gd name="T14" fmla="*/ 68 w 68"/>
                <a:gd name="T15" fmla="*/ 35 h 68"/>
                <a:gd name="T16" fmla="*/ 33 w 68"/>
                <a:gd name="T17" fmla="*/ 0 h 68"/>
                <a:gd name="T18" fmla="*/ 33 w 68"/>
                <a:gd name="T1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3" y="0"/>
                  </a:moveTo>
                  <a:lnTo>
                    <a:pt x="27" y="8"/>
                  </a:lnTo>
                  <a:lnTo>
                    <a:pt x="40" y="22"/>
                  </a:lnTo>
                  <a:lnTo>
                    <a:pt x="0" y="59"/>
                  </a:lnTo>
                  <a:lnTo>
                    <a:pt x="9" y="68"/>
                  </a:lnTo>
                  <a:lnTo>
                    <a:pt x="48" y="30"/>
                  </a:lnTo>
                  <a:lnTo>
                    <a:pt x="61" y="43"/>
                  </a:lnTo>
                  <a:lnTo>
                    <a:pt x="68" y="35"/>
                  </a:lnTo>
                  <a:lnTo>
                    <a:pt x="33" y="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1" name="Freeform 87">
              <a:extLst>
                <a:ext uri="{FF2B5EF4-FFF2-40B4-BE49-F238E27FC236}">
                  <a16:creationId xmlns="" xmlns:a16="http://schemas.microsoft.com/office/drawing/2014/main" id="{D3A7F6A0-D762-42E8-BEAD-99B06DE3A5C9}"/>
                </a:ext>
              </a:extLst>
            </p:cNvPr>
            <p:cNvSpPr>
              <a:spLocks noEditPoints="1"/>
            </p:cNvSpPr>
            <p:nvPr/>
          </p:nvSpPr>
          <p:spPr bwMode="auto">
            <a:xfrm>
              <a:off x="-4595813" y="3817938"/>
              <a:ext cx="112713" cy="114300"/>
            </a:xfrm>
            <a:custGeom>
              <a:avLst/>
              <a:gdLst>
                <a:gd name="T0" fmla="*/ 71 w 71"/>
                <a:gd name="T1" fmla="*/ 8 h 72"/>
                <a:gd name="T2" fmla="*/ 63 w 71"/>
                <a:gd name="T3" fmla="*/ 0 h 72"/>
                <a:gd name="T4" fmla="*/ 0 w 71"/>
                <a:gd name="T5" fmla="*/ 29 h 72"/>
                <a:gd name="T6" fmla="*/ 7 w 71"/>
                <a:gd name="T7" fmla="*/ 36 h 72"/>
                <a:gd name="T8" fmla="*/ 7 w 71"/>
                <a:gd name="T9" fmla="*/ 36 h 72"/>
                <a:gd name="T10" fmla="*/ 8 w 71"/>
                <a:gd name="T11" fmla="*/ 36 h 72"/>
                <a:gd name="T12" fmla="*/ 8 w 71"/>
                <a:gd name="T13" fmla="*/ 36 h 72"/>
                <a:gd name="T14" fmla="*/ 10 w 71"/>
                <a:gd name="T15" fmla="*/ 36 h 72"/>
                <a:gd name="T16" fmla="*/ 23 w 71"/>
                <a:gd name="T17" fmla="*/ 29 h 72"/>
                <a:gd name="T18" fmla="*/ 41 w 71"/>
                <a:gd name="T19" fmla="*/ 47 h 72"/>
                <a:gd name="T20" fmla="*/ 35 w 71"/>
                <a:gd name="T21" fmla="*/ 60 h 72"/>
                <a:gd name="T22" fmla="*/ 35 w 71"/>
                <a:gd name="T23" fmla="*/ 60 h 72"/>
                <a:gd name="T24" fmla="*/ 35 w 71"/>
                <a:gd name="T25" fmla="*/ 64 h 72"/>
                <a:gd name="T26" fmla="*/ 35 w 71"/>
                <a:gd name="T27" fmla="*/ 64 h 72"/>
                <a:gd name="T28" fmla="*/ 36 w 71"/>
                <a:gd name="T29" fmla="*/ 65 h 72"/>
                <a:gd name="T30" fmla="*/ 43 w 71"/>
                <a:gd name="T31" fmla="*/ 72 h 72"/>
                <a:gd name="T32" fmla="*/ 71 w 71"/>
                <a:gd name="T33" fmla="*/ 8 h 72"/>
                <a:gd name="T34" fmla="*/ 71 w 71"/>
                <a:gd name="T35" fmla="*/ 8 h 72"/>
                <a:gd name="T36" fmla="*/ 53 w 71"/>
                <a:gd name="T37" fmla="*/ 16 h 72"/>
                <a:gd name="T38" fmla="*/ 53 w 71"/>
                <a:gd name="T39" fmla="*/ 16 h 72"/>
                <a:gd name="T40" fmla="*/ 56 w 71"/>
                <a:gd name="T41" fmla="*/ 14 h 72"/>
                <a:gd name="T42" fmla="*/ 56 w 71"/>
                <a:gd name="T43" fmla="*/ 14 h 72"/>
                <a:gd name="T44" fmla="*/ 59 w 71"/>
                <a:gd name="T45" fmla="*/ 13 h 72"/>
                <a:gd name="T46" fmla="*/ 59 w 71"/>
                <a:gd name="T47" fmla="*/ 13 h 72"/>
                <a:gd name="T48" fmla="*/ 58 w 71"/>
                <a:gd name="T49" fmla="*/ 16 h 72"/>
                <a:gd name="T50" fmla="*/ 58 w 71"/>
                <a:gd name="T51" fmla="*/ 16 h 72"/>
                <a:gd name="T52" fmla="*/ 56 w 71"/>
                <a:gd name="T53" fmla="*/ 19 h 72"/>
                <a:gd name="T54" fmla="*/ 46 w 71"/>
                <a:gd name="T55" fmla="*/ 39 h 72"/>
                <a:gd name="T56" fmla="*/ 31 w 71"/>
                <a:gd name="T57" fmla="*/ 26 h 72"/>
                <a:gd name="T58" fmla="*/ 53 w 71"/>
                <a:gd name="T59" fmla="*/ 16 h 72"/>
                <a:gd name="T60" fmla="*/ 53 w 71"/>
                <a:gd name="T61"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1" h="72">
                  <a:moveTo>
                    <a:pt x="71" y="8"/>
                  </a:moveTo>
                  <a:lnTo>
                    <a:pt x="63" y="0"/>
                  </a:lnTo>
                  <a:lnTo>
                    <a:pt x="0" y="29"/>
                  </a:lnTo>
                  <a:lnTo>
                    <a:pt x="7" y="36"/>
                  </a:lnTo>
                  <a:lnTo>
                    <a:pt x="7" y="36"/>
                  </a:lnTo>
                  <a:lnTo>
                    <a:pt x="8" y="36"/>
                  </a:lnTo>
                  <a:lnTo>
                    <a:pt x="8" y="36"/>
                  </a:lnTo>
                  <a:lnTo>
                    <a:pt x="10" y="36"/>
                  </a:lnTo>
                  <a:lnTo>
                    <a:pt x="23" y="29"/>
                  </a:lnTo>
                  <a:lnTo>
                    <a:pt x="41" y="47"/>
                  </a:lnTo>
                  <a:lnTo>
                    <a:pt x="35" y="60"/>
                  </a:lnTo>
                  <a:lnTo>
                    <a:pt x="35" y="60"/>
                  </a:lnTo>
                  <a:lnTo>
                    <a:pt x="35" y="64"/>
                  </a:lnTo>
                  <a:lnTo>
                    <a:pt x="35" y="64"/>
                  </a:lnTo>
                  <a:lnTo>
                    <a:pt x="36" y="65"/>
                  </a:lnTo>
                  <a:lnTo>
                    <a:pt x="43" y="72"/>
                  </a:lnTo>
                  <a:lnTo>
                    <a:pt x="71" y="8"/>
                  </a:lnTo>
                  <a:lnTo>
                    <a:pt x="71" y="8"/>
                  </a:lnTo>
                  <a:close/>
                  <a:moveTo>
                    <a:pt x="53" y="16"/>
                  </a:moveTo>
                  <a:lnTo>
                    <a:pt x="53" y="16"/>
                  </a:lnTo>
                  <a:lnTo>
                    <a:pt x="56" y="14"/>
                  </a:lnTo>
                  <a:lnTo>
                    <a:pt x="56" y="14"/>
                  </a:lnTo>
                  <a:lnTo>
                    <a:pt x="59" y="13"/>
                  </a:lnTo>
                  <a:lnTo>
                    <a:pt x="59" y="13"/>
                  </a:lnTo>
                  <a:lnTo>
                    <a:pt x="58" y="16"/>
                  </a:lnTo>
                  <a:lnTo>
                    <a:pt x="58" y="16"/>
                  </a:lnTo>
                  <a:lnTo>
                    <a:pt x="56" y="19"/>
                  </a:lnTo>
                  <a:lnTo>
                    <a:pt x="46" y="39"/>
                  </a:lnTo>
                  <a:lnTo>
                    <a:pt x="31" y="26"/>
                  </a:lnTo>
                  <a:lnTo>
                    <a:pt x="53" y="16"/>
                  </a:lnTo>
                  <a:lnTo>
                    <a:pt x="53"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2" name="Freeform 88">
              <a:extLst>
                <a:ext uri="{FF2B5EF4-FFF2-40B4-BE49-F238E27FC236}">
                  <a16:creationId xmlns="" xmlns:a16="http://schemas.microsoft.com/office/drawing/2014/main" id="{7C0255CF-4366-4A75-A83E-80F0317C60C4}"/>
                </a:ext>
              </a:extLst>
            </p:cNvPr>
            <p:cNvSpPr>
              <a:spLocks/>
            </p:cNvSpPr>
            <p:nvPr/>
          </p:nvSpPr>
          <p:spPr bwMode="auto">
            <a:xfrm>
              <a:off x="-4519613" y="3867150"/>
              <a:ext cx="85725" cy="85725"/>
            </a:xfrm>
            <a:custGeom>
              <a:avLst/>
              <a:gdLst>
                <a:gd name="T0" fmla="*/ 54 w 54"/>
                <a:gd name="T1" fmla="*/ 8 h 54"/>
                <a:gd name="T2" fmla="*/ 46 w 54"/>
                <a:gd name="T3" fmla="*/ 0 h 54"/>
                <a:gd name="T4" fmla="*/ 0 w 54"/>
                <a:gd name="T5" fmla="*/ 46 h 54"/>
                <a:gd name="T6" fmla="*/ 8 w 54"/>
                <a:gd name="T7" fmla="*/ 54 h 54"/>
                <a:gd name="T8" fmla="*/ 54 w 54"/>
                <a:gd name="T9" fmla="*/ 8 h 54"/>
                <a:gd name="T10" fmla="*/ 54 w 54"/>
                <a:gd name="T11" fmla="*/ 8 h 54"/>
              </a:gdLst>
              <a:ahLst/>
              <a:cxnLst>
                <a:cxn ang="0">
                  <a:pos x="T0" y="T1"/>
                </a:cxn>
                <a:cxn ang="0">
                  <a:pos x="T2" y="T3"/>
                </a:cxn>
                <a:cxn ang="0">
                  <a:pos x="T4" y="T5"/>
                </a:cxn>
                <a:cxn ang="0">
                  <a:pos x="T6" y="T7"/>
                </a:cxn>
                <a:cxn ang="0">
                  <a:pos x="T8" y="T9"/>
                </a:cxn>
                <a:cxn ang="0">
                  <a:pos x="T10" y="T11"/>
                </a:cxn>
              </a:cxnLst>
              <a:rect l="0" t="0" r="r" b="b"/>
              <a:pathLst>
                <a:path w="54" h="54">
                  <a:moveTo>
                    <a:pt x="54" y="8"/>
                  </a:moveTo>
                  <a:lnTo>
                    <a:pt x="46" y="0"/>
                  </a:lnTo>
                  <a:lnTo>
                    <a:pt x="0" y="46"/>
                  </a:lnTo>
                  <a:lnTo>
                    <a:pt x="8" y="54"/>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3" name="Freeform 89">
              <a:extLst>
                <a:ext uri="{FF2B5EF4-FFF2-40B4-BE49-F238E27FC236}">
                  <a16:creationId xmlns="" xmlns:a16="http://schemas.microsoft.com/office/drawing/2014/main" id="{02480837-1AEE-4185-B414-274C5165DC26}"/>
                </a:ext>
              </a:extLst>
            </p:cNvPr>
            <p:cNvSpPr>
              <a:spLocks/>
            </p:cNvSpPr>
            <p:nvPr/>
          </p:nvSpPr>
          <p:spPr bwMode="auto">
            <a:xfrm>
              <a:off x="-4491038" y="3895725"/>
              <a:ext cx="85725" cy="114300"/>
            </a:xfrm>
            <a:custGeom>
              <a:avLst/>
              <a:gdLst>
                <a:gd name="T0" fmla="*/ 54 w 54"/>
                <a:gd name="T1" fmla="*/ 8 h 72"/>
                <a:gd name="T2" fmla="*/ 46 w 54"/>
                <a:gd name="T3" fmla="*/ 0 h 72"/>
                <a:gd name="T4" fmla="*/ 0 w 54"/>
                <a:gd name="T5" fmla="*/ 46 h 72"/>
                <a:gd name="T6" fmla="*/ 26 w 54"/>
                <a:gd name="T7" fmla="*/ 72 h 72"/>
                <a:gd name="T8" fmla="*/ 33 w 54"/>
                <a:gd name="T9" fmla="*/ 64 h 72"/>
                <a:gd name="T10" fmla="*/ 15 w 54"/>
                <a:gd name="T11" fmla="*/ 48 h 72"/>
                <a:gd name="T12" fmla="*/ 54 w 54"/>
                <a:gd name="T13" fmla="*/ 8 h 72"/>
                <a:gd name="T14" fmla="*/ 54 w 54"/>
                <a:gd name="T15" fmla="*/ 8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72">
                  <a:moveTo>
                    <a:pt x="54" y="8"/>
                  </a:moveTo>
                  <a:lnTo>
                    <a:pt x="46" y="0"/>
                  </a:lnTo>
                  <a:lnTo>
                    <a:pt x="0" y="46"/>
                  </a:lnTo>
                  <a:lnTo>
                    <a:pt x="26" y="72"/>
                  </a:lnTo>
                  <a:lnTo>
                    <a:pt x="33" y="64"/>
                  </a:lnTo>
                  <a:lnTo>
                    <a:pt x="15" y="48"/>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4" name="Freeform 90">
              <a:extLst>
                <a:ext uri="{FF2B5EF4-FFF2-40B4-BE49-F238E27FC236}">
                  <a16:creationId xmlns="" xmlns:a16="http://schemas.microsoft.com/office/drawing/2014/main" id="{783139F9-1304-41BA-BE8F-E1AD6541CBB5}"/>
                </a:ext>
              </a:extLst>
            </p:cNvPr>
            <p:cNvSpPr>
              <a:spLocks/>
            </p:cNvSpPr>
            <p:nvPr/>
          </p:nvSpPr>
          <p:spPr bwMode="auto">
            <a:xfrm>
              <a:off x="-4875213" y="3743325"/>
              <a:ext cx="107950" cy="107950"/>
            </a:xfrm>
            <a:custGeom>
              <a:avLst/>
              <a:gdLst>
                <a:gd name="T0" fmla="*/ 35 w 68"/>
                <a:gd name="T1" fmla="*/ 0 h 68"/>
                <a:gd name="T2" fmla="*/ 27 w 68"/>
                <a:gd name="T3" fmla="*/ 7 h 68"/>
                <a:gd name="T4" fmla="*/ 40 w 68"/>
                <a:gd name="T5" fmla="*/ 20 h 68"/>
                <a:gd name="T6" fmla="*/ 0 w 68"/>
                <a:gd name="T7" fmla="*/ 60 h 68"/>
                <a:gd name="T8" fmla="*/ 8 w 68"/>
                <a:gd name="T9" fmla="*/ 68 h 68"/>
                <a:gd name="T10" fmla="*/ 48 w 68"/>
                <a:gd name="T11" fmla="*/ 28 h 68"/>
                <a:gd name="T12" fmla="*/ 61 w 68"/>
                <a:gd name="T13" fmla="*/ 42 h 68"/>
                <a:gd name="T14" fmla="*/ 68 w 68"/>
                <a:gd name="T15" fmla="*/ 35 h 68"/>
                <a:gd name="T16" fmla="*/ 35 w 68"/>
                <a:gd name="T17" fmla="*/ 0 h 68"/>
                <a:gd name="T18" fmla="*/ 35 w 68"/>
                <a:gd name="T1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8">
                  <a:moveTo>
                    <a:pt x="35" y="0"/>
                  </a:moveTo>
                  <a:lnTo>
                    <a:pt x="27" y="7"/>
                  </a:lnTo>
                  <a:lnTo>
                    <a:pt x="40" y="20"/>
                  </a:lnTo>
                  <a:lnTo>
                    <a:pt x="0" y="60"/>
                  </a:lnTo>
                  <a:lnTo>
                    <a:pt x="8" y="68"/>
                  </a:lnTo>
                  <a:lnTo>
                    <a:pt x="48" y="28"/>
                  </a:lnTo>
                  <a:lnTo>
                    <a:pt x="61" y="42"/>
                  </a:lnTo>
                  <a:lnTo>
                    <a:pt x="68" y="35"/>
                  </a:lnTo>
                  <a:lnTo>
                    <a:pt x="35" y="0"/>
                  </a:lnTo>
                  <a:lnTo>
                    <a:pt x="3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5" name="Freeform 91">
              <a:extLst>
                <a:ext uri="{FF2B5EF4-FFF2-40B4-BE49-F238E27FC236}">
                  <a16:creationId xmlns="" xmlns:a16="http://schemas.microsoft.com/office/drawing/2014/main" id="{71336F67-6BDD-433E-8005-77202EBE67B3}"/>
                </a:ext>
              </a:extLst>
            </p:cNvPr>
            <p:cNvSpPr>
              <a:spLocks noEditPoints="1"/>
            </p:cNvSpPr>
            <p:nvPr/>
          </p:nvSpPr>
          <p:spPr bwMode="auto">
            <a:xfrm>
              <a:off x="-4818063" y="3819525"/>
              <a:ext cx="104775" cy="107950"/>
            </a:xfrm>
            <a:custGeom>
              <a:avLst/>
              <a:gdLst>
                <a:gd name="T0" fmla="*/ 63 w 66"/>
                <a:gd name="T1" fmla="*/ 45 h 68"/>
                <a:gd name="T2" fmla="*/ 66 w 66"/>
                <a:gd name="T3" fmla="*/ 33 h 68"/>
                <a:gd name="T4" fmla="*/ 66 w 66"/>
                <a:gd name="T5" fmla="*/ 26 h 68"/>
                <a:gd name="T6" fmla="*/ 64 w 66"/>
                <a:gd name="T7" fmla="*/ 22 h 68"/>
                <a:gd name="T8" fmla="*/ 56 w 66"/>
                <a:gd name="T9" fmla="*/ 10 h 68"/>
                <a:gd name="T10" fmla="*/ 51 w 66"/>
                <a:gd name="T11" fmla="*/ 5 h 68"/>
                <a:gd name="T12" fmla="*/ 46 w 66"/>
                <a:gd name="T13" fmla="*/ 3 h 68"/>
                <a:gd name="T14" fmla="*/ 33 w 66"/>
                <a:gd name="T15" fmla="*/ 0 h 68"/>
                <a:gd name="T16" fmla="*/ 28 w 66"/>
                <a:gd name="T17" fmla="*/ 2 h 68"/>
                <a:gd name="T18" fmla="*/ 22 w 66"/>
                <a:gd name="T19" fmla="*/ 3 h 68"/>
                <a:gd name="T20" fmla="*/ 10 w 66"/>
                <a:gd name="T21" fmla="*/ 12 h 68"/>
                <a:gd name="T22" fmla="*/ 7 w 66"/>
                <a:gd name="T23" fmla="*/ 17 h 68"/>
                <a:gd name="T24" fmla="*/ 4 w 66"/>
                <a:gd name="T25" fmla="*/ 23 h 68"/>
                <a:gd name="T26" fmla="*/ 0 w 66"/>
                <a:gd name="T27" fmla="*/ 35 h 68"/>
                <a:gd name="T28" fmla="*/ 0 w 66"/>
                <a:gd name="T29" fmla="*/ 41 h 68"/>
                <a:gd name="T30" fmla="*/ 2 w 66"/>
                <a:gd name="T31" fmla="*/ 46 h 68"/>
                <a:gd name="T32" fmla="*/ 9 w 66"/>
                <a:gd name="T33" fmla="*/ 58 h 68"/>
                <a:gd name="T34" fmla="*/ 15 w 66"/>
                <a:gd name="T35" fmla="*/ 61 h 68"/>
                <a:gd name="T36" fmla="*/ 20 w 66"/>
                <a:gd name="T37" fmla="*/ 64 h 68"/>
                <a:gd name="T38" fmla="*/ 32 w 66"/>
                <a:gd name="T39" fmla="*/ 68 h 68"/>
                <a:gd name="T40" fmla="*/ 38 w 66"/>
                <a:gd name="T41" fmla="*/ 66 h 68"/>
                <a:gd name="T42" fmla="*/ 45 w 66"/>
                <a:gd name="T43" fmla="*/ 64 h 68"/>
                <a:gd name="T44" fmla="*/ 55 w 66"/>
                <a:gd name="T45" fmla="*/ 56 h 68"/>
                <a:gd name="T46" fmla="*/ 60 w 66"/>
                <a:gd name="T47" fmla="*/ 51 h 68"/>
                <a:gd name="T48" fmla="*/ 63 w 66"/>
                <a:gd name="T49" fmla="*/ 45 h 68"/>
                <a:gd name="T50" fmla="*/ 38 w 66"/>
                <a:gd name="T51" fmla="*/ 53 h 68"/>
                <a:gd name="T52" fmla="*/ 32 w 66"/>
                <a:gd name="T53" fmla="*/ 56 h 68"/>
                <a:gd name="T54" fmla="*/ 23 w 66"/>
                <a:gd name="T55" fmla="*/ 54 h 68"/>
                <a:gd name="T56" fmla="*/ 17 w 66"/>
                <a:gd name="T57" fmla="*/ 49 h 68"/>
                <a:gd name="T58" fmla="*/ 12 w 66"/>
                <a:gd name="T59" fmla="*/ 43 h 68"/>
                <a:gd name="T60" fmla="*/ 10 w 66"/>
                <a:gd name="T61" fmla="*/ 36 h 68"/>
                <a:gd name="T62" fmla="*/ 14 w 66"/>
                <a:gd name="T63" fmla="*/ 28 h 68"/>
                <a:gd name="T64" fmla="*/ 18 w 66"/>
                <a:gd name="T65" fmla="*/ 20 h 68"/>
                <a:gd name="T66" fmla="*/ 27 w 66"/>
                <a:gd name="T67" fmla="*/ 13 h 68"/>
                <a:gd name="T68" fmla="*/ 35 w 66"/>
                <a:gd name="T69" fmla="*/ 12 h 68"/>
                <a:gd name="T70" fmla="*/ 43 w 66"/>
                <a:gd name="T71" fmla="*/ 13 h 68"/>
                <a:gd name="T72" fmla="*/ 50 w 66"/>
                <a:gd name="T73" fmla="*/ 18 h 68"/>
                <a:gd name="T74" fmla="*/ 55 w 66"/>
                <a:gd name="T75" fmla="*/ 25 h 68"/>
                <a:gd name="T76" fmla="*/ 55 w 66"/>
                <a:gd name="T77" fmla="*/ 31 h 68"/>
                <a:gd name="T78" fmla="*/ 53 w 66"/>
                <a:gd name="T79" fmla="*/ 40 h 68"/>
                <a:gd name="T80" fmla="*/ 46 w 66"/>
                <a:gd name="T81" fmla="*/ 48 h 68"/>
                <a:gd name="T82" fmla="*/ 38 w 66"/>
                <a:gd name="T83"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8">
                  <a:moveTo>
                    <a:pt x="63" y="45"/>
                  </a:moveTo>
                  <a:lnTo>
                    <a:pt x="63" y="45"/>
                  </a:lnTo>
                  <a:lnTo>
                    <a:pt x="64" y="40"/>
                  </a:lnTo>
                  <a:lnTo>
                    <a:pt x="66" y="33"/>
                  </a:lnTo>
                  <a:lnTo>
                    <a:pt x="66" y="33"/>
                  </a:lnTo>
                  <a:lnTo>
                    <a:pt x="66" y="26"/>
                  </a:lnTo>
                  <a:lnTo>
                    <a:pt x="64" y="22"/>
                  </a:lnTo>
                  <a:lnTo>
                    <a:pt x="64" y="22"/>
                  </a:lnTo>
                  <a:lnTo>
                    <a:pt x="61" y="15"/>
                  </a:lnTo>
                  <a:lnTo>
                    <a:pt x="56" y="10"/>
                  </a:lnTo>
                  <a:lnTo>
                    <a:pt x="56" y="10"/>
                  </a:lnTo>
                  <a:lnTo>
                    <a:pt x="51" y="5"/>
                  </a:lnTo>
                  <a:lnTo>
                    <a:pt x="46" y="3"/>
                  </a:lnTo>
                  <a:lnTo>
                    <a:pt x="46" y="3"/>
                  </a:lnTo>
                  <a:lnTo>
                    <a:pt x="40" y="2"/>
                  </a:lnTo>
                  <a:lnTo>
                    <a:pt x="33" y="0"/>
                  </a:lnTo>
                  <a:lnTo>
                    <a:pt x="33" y="0"/>
                  </a:lnTo>
                  <a:lnTo>
                    <a:pt x="28" y="2"/>
                  </a:lnTo>
                  <a:lnTo>
                    <a:pt x="22" y="3"/>
                  </a:lnTo>
                  <a:lnTo>
                    <a:pt x="22" y="3"/>
                  </a:lnTo>
                  <a:lnTo>
                    <a:pt x="17" y="7"/>
                  </a:lnTo>
                  <a:lnTo>
                    <a:pt x="10" y="12"/>
                  </a:lnTo>
                  <a:lnTo>
                    <a:pt x="10" y="12"/>
                  </a:lnTo>
                  <a:lnTo>
                    <a:pt x="7" y="17"/>
                  </a:lnTo>
                  <a:lnTo>
                    <a:pt x="4" y="23"/>
                  </a:lnTo>
                  <a:lnTo>
                    <a:pt x="4" y="23"/>
                  </a:lnTo>
                  <a:lnTo>
                    <a:pt x="0" y="28"/>
                  </a:lnTo>
                  <a:lnTo>
                    <a:pt x="0" y="35"/>
                  </a:lnTo>
                  <a:lnTo>
                    <a:pt x="0" y="35"/>
                  </a:lnTo>
                  <a:lnTo>
                    <a:pt x="0" y="41"/>
                  </a:lnTo>
                  <a:lnTo>
                    <a:pt x="2" y="46"/>
                  </a:lnTo>
                  <a:lnTo>
                    <a:pt x="2" y="46"/>
                  </a:lnTo>
                  <a:lnTo>
                    <a:pt x="5" y="53"/>
                  </a:lnTo>
                  <a:lnTo>
                    <a:pt x="9" y="58"/>
                  </a:lnTo>
                  <a:lnTo>
                    <a:pt x="9" y="58"/>
                  </a:lnTo>
                  <a:lnTo>
                    <a:pt x="15" y="61"/>
                  </a:lnTo>
                  <a:lnTo>
                    <a:pt x="20" y="64"/>
                  </a:lnTo>
                  <a:lnTo>
                    <a:pt x="20" y="64"/>
                  </a:lnTo>
                  <a:lnTo>
                    <a:pt x="27" y="66"/>
                  </a:lnTo>
                  <a:lnTo>
                    <a:pt x="32" y="68"/>
                  </a:lnTo>
                  <a:lnTo>
                    <a:pt x="32" y="68"/>
                  </a:lnTo>
                  <a:lnTo>
                    <a:pt x="38" y="66"/>
                  </a:lnTo>
                  <a:lnTo>
                    <a:pt x="45" y="64"/>
                  </a:lnTo>
                  <a:lnTo>
                    <a:pt x="45" y="64"/>
                  </a:lnTo>
                  <a:lnTo>
                    <a:pt x="50" y="61"/>
                  </a:lnTo>
                  <a:lnTo>
                    <a:pt x="55" y="56"/>
                  </a:lnTo>
                  <a:lnTo>
                    <a:pt x="55" y="56"/>
                  </a:lnTo>
                  <a:lnTo>
                    <a:pt x="60" y="51"/>
                  </a:lnTo>
                  <a:lnTo>
                    <a:pt x="63" y="45"/>
                  </a:lnTo>
                  <a:lnTo>
                    <a:pt x="63" y="45"/>
                  </a:lnTo>
                  <a:close/>
                  <a:moveTo>
                    <a:pt x="38" y="53"/>
                  </a:moveTo>
                  <a:lnTo>
                    <a:pt x="38" y="53"/>
                  </a:lnTo>
                  <a:lnTo>
                    <a:pt x="32" y="56"/>
                  </a:lnTo>
                  <a:lnTo>
                    <a:pt x="32" y="56"/>
                  </a:lnTo>
                  <a:lnTo>
                    <a:pt x="23" y="54"/>
                  </a:lnTo>
                  <a:lnTo>
                    <a:pt x="23" y="54"/>
                  </a:lnTo>
                  <a:lnTo>
                    <a:pt x="17" y="49"/>
                  </a:lnTo>
                  <a:lnTo>
                    <a:pt x="17" y="49"/>
                  </a:lnTo>
                  <a:lnTo>
                    <a:pt x="12" y="43"/>
                  </a:lnTo>
                  <a:lnTo>
                    <a:pt x="12" y="43"/>
                  </a:lnTo>
                  <a:lnTo>
                    <a:pt x="10" y="36"/>
                  </a:lnTo>
                  <a:lnTo>
                    <a:pt x="10" y="36"/>
                  </a:lnTo>
                  <a:lnTo>
                    <a:pt x="14" y="28"/>
                  </a:lnTo>
                  <a:lnTo>
                    <a:pt x="14" y="28"/>
                  </a:lnTo>
                  <a:lnTo>
                    <a:pt x="18" y="20"/>
                  </a:lnTo>
                  <a:lnTo>
                    <a:pt x="18" y="20"/>
                  </a:lnTo>
                  <a:lnTo>
                    <a:pt x="27" y="13"/>
                  </a:lnTo>
                  <a:lnTo>
                    <a:pt x="27" y="13"/>
                  </a:lnTo>
                  <a:lnTo>
                    <a:pt x="35" y="12"/>
                  </a:lnTo>
                  <a:lnTo>
                    <a:pt x="35" y="12"/>
                  </a:lnTo>
                  <a:lnTo>
                    <a:pt x="43" y="13"/>
                  </a:lnTo>
                  <a:lnTo>
                    <a:pt x="43" y="13"/>
                  </a:lnTo>
                  <a:lnTo>
                    <a:pt x="50" y="18"/>
                  </a:lnTo>
                  <a:lnTo>
                    <a:pt x="50" y="18"/>
                  </a:lnTo>
                  <a:lnTo>
                    <a:pt x="55" y="25"/>
                  </a:lnTo>
                  <a:lnTo>
                    <a:pt x="55" y="25"/>
                  </a:lnTo>
                  <a:lnTo>
                    <a:pt x="55" y="31"/>
                  </a:lnTo>
                  <a:lnTo>
                    <a:pt x="55" y="31"/>
                  </a:lnTo>
                  <a:lnTo>
                    <a:pt x="53" y="40"/>
                  </a:lnTo>
                  <a:lnTo>
                    <a:pt x="53" y="40"/>
                  </a:lnTo>
                  <a:lnTo>
                    <a:pt x="46" y="48"/>
                  </a:lnTo>
                  <a:lnTo>
                    <a:pt x="46" y="48"/>
                  </a:lnTo>
                  <a:lnTo>
                    <a:pt x="38" y="53"/>
                  </a:lnTo>
                  <a:lnTo>
                    <a:pt x="38"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6" name="Freeform 92">
              <a:extLst>
                <a:ext uri="{FF2B5EF4-FFF2-40B4-BE49-F238E27FC236}">
                  <a16:creationId xmlns="" xmlns:a16="http://schemas.microsoft.com/office/drawing/2014/main" id="{B3FA6D12-0C24-4583-983A-2F0EB52FA240}"/>
                </a:ext>
              </a:extLst>
            </p:cNvPr>
            <p:cNvSpPr>
              <a:spLocks/>
            </p:cNvSpPr>
            <p:nvPr/>
          </p:nvSpPr>
          <p:spPr bwMode="auto">
            <a:xfrm>
              <a:off x="-4741863" y="3879850"/>
              <a:ext cx="114300" cy="117475"/>
            </a:xfrm>
            <a:custGeom>
              <a:avLst/>
              <a:gdLst>
                <a:gd name="T0" fmla="*/ 12 w 72"/>
                <a:gd name="T1" fmla="*/ 53 h 74"/>
                <a:gd name="T2" fmla="*/ 12 w 72"/>
                <a:gd name="T3" fmla="*/ 53 h 74"/>
                <a:gd name="T4" fmla="*/ 12 w 72"/>
                <a:gd name="T5" fmla="*/ 48 h 74"/>
                <a:gd name="T6" fmla="*/ 12 w 72"/>
                <a:gd name="T7" fmla="*/ 48 h 74"/>
                <a:gd name="T8" fmla="*/ 13 w 72"/>
                <a:gd name="T9" fmla="*/ 43 h 74"/>
                <a:gd name="T10" fmla="*/ 13 w 72"/>
                <a:gd name="T11" fmla="*/ 43 h 74"/>
                <a:gd name="T12" fmla="*/ 16 w 72"/>
                <a:gd name="T13" fmla="*/ 36 h 74"/>
                <a:gd name="T14" fmla="*/ 44 w 72"/>
                <a:gd name="T15" fmla="*/ 8 h 74"/>
                <a:gd name="T16" fmla="*/ 36 w 72"/>
                <a:gd name="T17" fmla="*/ 0 h 74"/>
                <a:gd name="T18" fmla="*/ 8 w 72"/>
                <a:gd name="T19" fmla="*/ 28 h 74"/>
                <a:gd name="T20" fmla="*/ 8 w 72"/>
                <a:gd name="T21" fmla="*/ 28 h 74"/>
                <a:gd name="T22" fmla="*/ 2 w 72"/>
                <a:gd name="T23" fmla="*/ 38 h 74"/>
                <a:gd name="T24" fmla="*/ 2 w 72"/>
                <a:gd name="T25" fmla="*/ 38 h 74"/>
                <a:gd name="T26" fmla="*/ 0 w 72"/>
                <a:gd name="T27" fmla="*/ 43 h 74"/>
                <a:gd name="T28" fmla="*/ 0 w 72"/>
                <a:gd name="T29" fmla="*/ 48 h 74"/>
                <a:gd name="T30" fmla="*/ 0 w 72"/>
                <a:gd name="T31" fmla="*/ 48 h 74"/>
                <a:gd name="T32" fmla="*/ 0 w 72"/>
                <a:gd name="T33" fmla="*/ 53 h 74"/>
                <a:gd name="T34" fmla="*/ 2 w 72"/>
                <a:gd name="T35" fmla="*/ 56 h 74"/>
                <a:gd name="T36" fmla="*/ 2 w 72"/>
                <a:gd name="T37" fmla="*/ 56 h 74"/>
                <a:gd name="T38" fmla="*/ 3 w 72"/>
                <a:gd name="T39" fmla="*/ 61 h 74"/>
                <a:gd name="T40" fmla="*/ 8 w 72"/>
                <a:gd name="T41" fmla="*/ 66 h 74"/>
                <a:gd name="T42" fmla="*/ 8 w 72"/>
                <a:gd name="T43" fmla="*/ 66 h 74"/>
                <a:gd name="T44" fmla="*/ 12 w 72"/>
                <a:gd name="T45" fmla="*/ 69 h 74"/>
                <a:gd name="T46" fmla="*/ 16 w 72"/>
                <a:gd name="T47" fmla="*/ 72 h 74"/>
                <a:gd name="T48" fmla="*/ 16 w 72"/>
                <a:gd name="T49" fmla="*/ 72 h 74"/>
                <a:gd name="T50" fmla="*/ 21 w 72"/>
                <a:gd name="T51" fmla="*/ 74 h 74"/>
                <a:gd name="T52" fmla="*/ 26 w 72"/>
                <a:gd name="T53" fmla="*/ 74 h 74"/>
                <a:gd name="T54" fmla="*/ 26 w 72"/>
                <a:gd name="T55" fmla="*/ 74 h 74"/>
                <a:gd name="T56" fmla="*/ 31 w 72"/>
                <a:gd name="T57" fmla="*/ 72 h 74"/>
                <a:gd name="T58" fmla="*/ 36 w 72"/>
                <a:gd name="T59" fmla="*/ 71 h 74"/>
                <a:gd name="T60" fmla="*/ 36 w 72"/>
                <a:gd name="T61" fmla="*/ 71 h 74"/>
                <a:gd name="T62" fmla="*/ 44 w 72"/>
                <a:gd name="T63" fmla="*/ 64 h 74"/>
                <a:gd name="T64" fmla="*/ 72 w 72"/>
                <a:gd name="T65" fmla="*/ 36 h 74"/>
                <a:gd name="T66" fmla="*/ 64 w 72"/>
                <a:gd name="T67" fmla="*/ 30 h 74"/>
                <a:gd name="T68" fmla="*/ 36 w 72"/>
                <a:gd name="T69" fmla="*/ 56 h 74"/>
                <a:gd name="T70" fmla="*/ 36 w 72"/>
                <a:gd name="T71" fmla="*/ 56 h 74"/>
                <a:gd name="T72" fmla="*/ 31 w 72"/>
                <a:gd name="T73" fmla="*/ 61 h 74"/>
                <a:gd name="T74" fmla="*/ 31 w 72"/>
                <a:gd name="T75" fmla="*/ 61 h 74"/>
                <a:gd name="T76" fmla="*/ 25 w 72"/>
                <a:gd name="T77" fmla="*/ 62 h 74"/>
                <a:gd name="T78" fmla="*/ 25 w 72"/>
                <a:gd name="T79" fmla="*/ 62 h 74"/>
                <a:gd name="T80" fmla="*/ 20 w 72"/>
                <a:gd name="T81" fmla="*/ 61 h 74"/>
                <a:gd name="T82" fmla="*/ 20 w 72"/>
                <a:gd name="T83" fmla="*/ 61 h 74"/>
                <a:gd name="T84" fmla="*/ 15 w 72"/>
                <a:gd name="T85" fmla="*/ 58 h 74"/>
                <a:gd name="T86" fmla="*/ 15 w 72"/>
                <a:gd name="T87" fmla="*/ 58 h 74"/>
                <a:gd name="T88" fmla="*/ 12 w 72"/>
                <a:gd name="T89" fmla="*/ 53 h 74"/>
                <a:gd name="T90" fmla="*/ 12 w 72"/>
                <a:gd name="T91"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4">
                  <a:moveTo>
                    <a:pt x="12" y="53"/>
                  </a:moveTo>
                  <a:lnTo>
                    <a:pt x="12" y="53"/>
                  </a:lnTo>
                  <a:lnTo>
                    <a:pt x="12" y="48"/>
                  </a:lnTo>
                  <a:lnTo>
                    <a:pt x="12" y="48"/>
                  </a:lnTo>
                  <a:lnTo>
                    <a:pt x="13" y="43"/>
                  </a:lnTo>
                  <a:lnTo>
                    <a:pt x="13" y="43"/>
                  </a:lnTo>
                  <a:lnTo>
                    <a:pt x="16" y="36"/>
                  </a:lnTo>
                  <a:lnTo>
                    <a:pt x="44" y="8"/>
                  </a:lnTo>
                  <a:lnTo>
                    <a:pt x="36" y="0"/>
                  </a:lnTo>
                  <a:lnTo>
                    <a:pt x="8" y="28"/>
                  </a:lnTo>
                  <a:lnTo>
                    <a:pt x="8" y="28"/>
                  </a:lnTo>
                  <a:lnTo>
                    <a:pt x="2" y="38"/>
                  </a:lnTo>
                  <a:lnTo>
                    <a:pt x="2" y="38"/>
                  </a:lnTo>
                  <a:lnTo>
                    <a:pt x="0" y="43"/>
                  </a:lnTo>
                  <a:lnTo>
                    <a:pt x="0" y="48"/>
                  </a:lnTo>
                  <a:lnTo>
                    <a:pt x="0" y="48"/>
                  </a:lnTo>
                  <a:lnTo>
                    <a:pt x="0" y="53"/>
                  </a:lnTo>
                  <a:lnTo>
                    <a:pt x="2" y="56"/>
                  </a:lnTo>
                  <a:lnTo>
                    <a:pt x="2" y="56"/>
                  </a:lnTo>
                  <a:lnTo>
                    <a:pt x="3" y="61"/>
                  </a:lnTo>
                  <a:lnTo>
                    <a:pt x="8" y="66"/>
                  </a:lnTo>
                  <a:lnTo>
                    <a:pt x="8" y="66"/>
                  </a:lnTo>
                  <a:lnTo>
                    <a:pt x="12" y="69"/>
                  </a:lnTo>
                  <a:lnTo>
                    <a:pt x="16" y="72"/>
                  </a:lnTo>
                  <a:lnTo>
                    <a:pt x="16" y="72"/>
                  </a:lnTo>
                  <a:lnTo>
                    <a:pt x="21" y="74"/>
                  </a:lnTo>
                  <a:lnTo>
                    <a:pt x="26" y="74"/>
                  </a:lnTo>
                  <a:lnTo>
                    <a:pt x="26" y="74"/>
                  </a:lnTo>
                  <a:lnTo>
                    <a:pt x="31" y="72"/>
                  </a:lnTo>
                  <a:lnTo>
                    <a:pt x="36" y="71"/>
                  </a:lnTo>
                  <a:lnTo>
                    <a:pt x="36" y="71"/>
                  </a:lnTo>
                  <a:lnTo>
                    <a:pt x="44" y="64"/>
                  </a:lnTo>
                  <a:lnTo>
                    <a:pt x="72" y="36"/>
                  </a:lnTo>
                  <a:lnTo>
                    <a:pt x="64" y="30"/>
                  </a:lnTo>
                  <a:lnTo>
                    <a:pt x="36" y="56"/>
                  </a:lnTo>
                  <a:lnTo>
                    <a:pt x="36" y="56"/>
                  </a:lnTo>
                  <a:lnTo>
                    <a:pt x="31" y="61"/>
                  </a:lnTo>
                  <a:lnTo>
                    <a:pt x="31" y="61"/>
                  </a:lnTo>
                  <a:lnTo>
                    <a:pt x="25" y="62"/>
                  </a:lnTo>
                  <a:lnTo>
                    <a:pt x="25" y="62"/>
                  </a:lnTo>
                  <a:lnTo>
                    <a:pt x="20" y="61"/>
                  </a:lnTo>
                  <a:lnTo>
                    <a:pt x="20" y="61"/>
                  </a:lnTo>
                  <a:lnTo>
                    <a:pt x="15" y="58"/>
                  </a:lnTo>
                  <a:lnTo>
                    <a:pt x="15" y="58"/>
                  </a:lnTo>
                  <a:lnTo>
                    <a:pt x="12" y="53"/>
                  </a:lnTo>
                  <a:lnTo>
                    <a:pt x="12"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7" name="Freeform 93">
              <a:extLst>
                <a:ext uri="{FF2B5EF4-FFF2-40B4-BE49-F238E27FC236}">
                  <a16:creationId xmlns="" xmlns:a16="http://schemas.microsoft.com/office/drawing/2014/main" id="{5112F9E8-12F1-4793-8C0F-567224C8CDF0}"/>
                </a:ext>
              </a:extLst>
            </p:cNvPr>
            <p:cNvSpPr>
              <a:spLocks noEditPoints="1"/>
            </p:cNvSpPr>
            <p:nvPr/>
          </p:nvSpPr>
          <p:spPr bwMode="auto">
            <a:xfrm>
              <a:off x="-4686300" y="3952875"/>
              <a:ext cx="109538" cy="128588"/>
            </a:xfrm>
            <a:custGeom>
              <a:avLst/>
              <a:gdLst>
                <a:gd name="T0" fmla="*/ 29 w 69"/>
                <a:gd name="T1" fmla="*/ 39 h 81"/>
                <a:gd name="T2" fmla="*/ 29 w 69"/>
                <a:gd name="T3" fmla="*/ 39 h 81"/>
                <a:gd name="T4" fmla="*/ 31 w 69"/>
                <a:gd name="T5" fmla="*/ 41 h 81"/>
                <a:gd name="T6" fmla="*/ 31 w 69"/>
                <a:gd name="T7" fmla="*/ 41 h 81"/>
                <a:gd name="T8" fmla="*/ 31 w 69"/>
                <a:gd name="T9" fmla="*/ 44 h 81"/>
                <a:gd name="T10" fmla="*/ 26 w 69"/>
                <a:gd name="T11" fmla="*/ 67 h 81"/>
                <a:gd name="T12" fmla="*/ 26 w 69"/>
                <a:gd name="T13" fmla="*/ 67 h 81"/>
                <a:gd name="T14" fmla="*/ 26 w 69"/>
                <a:gd name="T15" fmla="*/ 71 h 81"/>
                <a:gd name="T16" fmla="*/ 26 w 69"/>
                <a:gd name="T17" fmla="*/ 71 h 81"/>
                <a:gd name="T18" fmla="*/ 26 w 69"/>
                <a:gd name="T19" fmla="*/ 72 h 81"/>
                <a:gd name="T20" fmla="*/ 34 w 69"/>
                <a:gd name="T21" fmla="*/ 81 h 81"/>
                <a:gd name="T22" fmla="*/ 41 w 69"/>
                <a:gd name="T23" fmla="*/ 53 h 81"/>
                <a:gd name="T24" fmla="*/ 41 w 69"/>
                <a:gd name="T25" fmla="*/ 53 h 81"/>
                <a:gd name="T26" fmla="*/ 41 w 69"/>
                <a:gd name="T27" fmla="*/ 46 h 81"/>
                <a:gd name="T28" fmla="*/ 41 w 69"/>
                <a:gd name="T29" fmla="*/ 46 h 81"/>
                <a:gd name="T30" fmla="*/ 46 w 69"/>
                <a:gd name="T31" fmla="*/ 49 h 81"/>
                <a:gd name="T32" fmla="*/ 46 w 69"/>
                <a:gd name="T33" fmla="*/ 49 h 81"/>
                <a:gd name="T34" fmla="*/ 52 w 69"/>
                <a:gd name="T35" fmla="*/ 49 h 81"/>
                <a:gd name="T36" fmla="*/ 52 w 69"/>
                <a:gd name="T37" fmla="*/ 49 h 81"/>
                <a:gd name="T38" fmla="*/ 57 w 69"/>
                <a:gd name="T39" fmla="*/ 46 h 81"/>
                <a:gd name="T40" fmla="*/ 57 w 69"/>
                <a:gd name="T41" fmla="*/ 46 h 81"/>
                <a:gd name="T42" fmla="*/ 62 w 69"/>
                <a:gd name="T43" fmla="*/ 43 h 81"/>
                <a:gd name="T44" fmla="*/ 62 w 69"/>
                <a:gd name="T45" fmla="*/ 43 h 81"/>
                <a:gd name="T46" fmla="*/ 67 w 69"/>
                <a:gd name="T47" fmla="*/ 36 h 81"/>
                <a:gd name="T48" fmla="*/ 67 w 69"/>
                <a:gd name="T49" fmla="*/ 36 h 81"/>
                <a:gd name="T50" fmla="*/ 69 w 69"/>
                <a:gd name="T51" fmla="*/ 30 h 81"/>
                <a:gd name="T52" fmla="*/ 69 w 69"/>
                <a:gd name="T53" fmla="*/ 30 h 81"/>
                <a:gd name="T54" fmla="*/ 65 w 69"/>
                <a:gd name="T55" fmla="*/ 21 h 81"/>
                <a:gd name="T56" fmla="*/ 65 w 69"/>
                <a:gd name="T57" fmla="*/ 21 h 81"/>
                <a:gd name="T58" fmla="*/ 59 w 69"/>
                <a:gd name="T59" fmla="*/ 13 h 81"/>
                <a:gd name="T60" fmla="*/ 46 w 69"/>
                <a:gd name="T61" fmla="*/ 0 h 81"/>
                <a:gd name="T62" fmla="*/ 0 w 69"/>
                <a:gd name="T63" fmla="*/ 46 h 81"/>
                <a:gd name="T64" fmla="*/ 8 w 69"/>
                <a:gd name="T65" fmla="*/ 54 h 81"/>
                <a:gd name="T66" fmla="*/ 26 w 69"/>
                <a:gd name="T67" fmla="*/ 36 h 81"/>
                <a:gd name="T68" fmla="*/ 29 w 69"/>
                <a:gd name="T69" fmla="*/ 39 h 81"/>
                <a:gd name="T70" fmla="*/ 29 w 69"/>
                <a:gd name="T71" fmla="*/ 39 h 81"/>
                <a:gd name="T72" fmla="*/ 47 w 69"/>
                <a:gd name="T73" fmla="*/ 15 h 81"/>
                <a:gd name="T74" fmla="*/ 52 w 69"/>
                <a:gd name="T75" fmla="*/ 20 h 81"/>
                <a:gd name="T76" fmla="*/ 52 w 69"/>
                <a:gd name="T77" fmla="*/ 20 h 81"/>
                <a:gd name="T78" fmla="*/ 55 w 69"/>
                <a:gd name="T79" fmla="*/ 25 h 81"/>
                <a:gd name="T80" fmla="*/ 57 w 69"/>
                <a:gd name="T81" fmla="*/ 28 h 81"/>
                <a:gd name="T82" fmla="*/ 57 w 69"/>
                <a:gd name="T83" fmla="*/ 28 h 81"/>
                <a:gd name="T84" fmla="*/ 57 w 69"/>
                <a:gd name="T85" fmla="*/ 31 h 81"/>
                <a:gd name="T86" fmla="*/ 54 w 69"/>
                <a:gd name="T87" fmla="*/ 36 h 81"/>
                <a:gd name="T88" fmla="*/ 54 w 69"/>
                <a:gd name="T89" fmla="*/ 36 h 81"/>
                <a:gd name="T90" fmla="*/ 51 w 69"/>
                <a:gd name="T91" fmla="*/ 38 h 81"/>
                <a:gd name="T92" fmla="*/ 51 w 69"/>
                <a:gd name="T93" fmla="*/ 38 h 81"/>
                <a:gd name="T94" fmla="*/ 46 w 69"/>
                <a:gd name="T95" fmla="*/ 39 h 81"/>
                <a:gd name="T96" fmla="*/ 46 w 69"/>
                <a:gd name="T97" fmla="*/ 39 h 81"/>
                <a:gd name="T98" fmla="*/ 42 w 69"/>
                <a:gd name="T99" fmla="*/ 38 h 81"/>
                <a:gd name="T100" fmla="*/ 42 w 69"/>
                <a:gd name="T101" fmla="*/ 38 h 81"/>
                <a:gd name="T102" fmla="*/ 37 w 69"/>
                <a:gd name="T103" fmla="*/ 35 h 81"/>
                <a:gd name="T104" fmla="*/ 32 w 69"/>
                <a:gd name="T105" fmla="*/ 30 h 81"/>
                <a:gd name="T106" fmla="*/ 47 w 69"/>
                <a:gd name="T107" fmla="*/ 15 h 81"/>
                <a:gd name="T108" fmla="*/ 47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29" y="39"/>
                  </a:moveTo>
                  <a:lnTo>
                    <a:pt x="29" y="39"/>
                  </a:lnTo>
                  <a:lnTo>
                    <a:pt x="31" y="41"/>
                  </a:lnTo>
                  <a:lnTo>
                    <a:pt x="31" y="41"/>
                  </a:lnTo>
                  <a:lnTo>
                    <a:pt x="31" y="44"/>
                  </a:lnTo>
                  <a:lnTo>
                    <a:pt x="26" y="67"/>
                  </a:lnTo>
                  <a:lnTo>
                    <a:pt x="26" y="67"/>
                  </a:lnTo>
                  <a:lnTo>
                    <a:pt x="26" y="71"/>
                  </a:lnTo>
                  <a:lnTo>
                    <a:pt x="26" y="71"/>
                  </a:lnTo>
                  <a:lnTo>
                    <a:pt x="26" y="72"/>
                  </a:lnTo>
                  <a:lnTo>
                    <a:pt x="34" y="81"/>
                  </a:lnTo>
                  <a:lnTo>
                    <a:pt x="41" y="53"/>
                  </a:lnTo>
                  <a:lnTo>
                    <a:pt x="41" y="53"/>
                  </a:lnTo>
                  <a:lnTo>
                    <a:pt x="41" y="46"/>
                  </a:lnTo>
                  <a:lnTo>
                    <a:pt x="41" y="46"/>
                  </a:lnTo>
                  <a:lnTo>
                    <a:pt x="46" y="49"/>
                  </a:lnTo>
                  <a:lnTo>
                    <a:pt x="46" y="49"/>
                  </a:lnTo>
                  <a:lnTo>
                    <a:pt x="52" y="49"/>
                  </a:lnTo>
                  <a:lnTo>
                    <a:pt x="52" y="49"/>
                  </a:lnTo>
                  <a:lnTo>
                    <a:pt x="57" y="46"/>
                  </a:lnTo>
                  <a:lnTo>
                    <a:pt x="57" y="46"/>
                  </a:lnTo>
                  <a:lnTo>
                    <a:pt x="62" y="43"/>
                  </a:lnTo>
                  <a:lnTo>
                    <a:pt x="62" y="43"/>
                  </a:lnTo>
                  <a:lnTo>
                    <a:pt x="67" y="36"/>
                  </a:lnTo>
                  <a:lnTo>
                    <a:pt x="67" y="36"/>
                  </a:lnTo>
                  <a:lnTo>
                    <a:pt x="69" y="30"/>
                  </a:lnTo>
                  <a:lnTo>
                    <a:pt x="69" y="30"/>
                  </a:lnTo>
                  <a:lnTo>
                    <a:pt x="65" y="21"/>
                  </a:lnTo>
                  <a:lnTo>
                    <a:pt x="65" y="21"/>
                  </a:lnTo>
                  <a:lnTo>
                    <a:pt x="59" y="13"/>
                  </a:lnTo>
                  <a:lnTo>
                    <a:pt x="46" y="0"/>
                  </a:lnTo>
                  <a:lnTo>
                    <a:pt x="0" y="46"/>
                  </a:lnTo>
                  <a:lnTo>
                    <a:pt x="8" y="54"/>
                  </a:lnTo>
                  <a:lnTo>
                    <a:pt x="26" y="36"/>
                  </a:lnTo>
                  <a:lnTo>
                    <a:pt x="29" y="39"/>
                  </a:lnTo>
                  <a:lnTo>
                    <a:pt x="29" y="39"/>
                  </a:lnTo>
                  <a:close/>
                  <a:moveTo>
                    <a:pt x="47" y="15"/>
                  </a:moveTo>
                  <a:lnTo>
                    <a:pt x="52" y="20"/>
                  </a:lnTo>
                  <a:lnTo>
                    <a:pt x="52" y="20"/>
                  </a:lnTo>
                  <a:lnTo>
                    <a:pt x="55" y="25"/>
                  </a:lnTo>
                  <a:lnTo>
                    <a:pt x="57" y="28"/>
                  </a:lnTo>
                  <a:lnTo>
                    <a:pt x="57" y="28"/>
                  </a:lnTo>
                  <a:lnTo>
                    <a:pt x="57" y="31"/>
                  </a:lnTo>
                  <a:lnTo>
                    <a:pt x="54" y="36"/>
                  </a:lnTo>
                  <a:lnTo>
                    <a:pt x="54" y="36"/>
                  </a:lnTo>
                  <a:lnTo>
                    <a:pt x="51" y="38"/>
                  </a:lnTo>
                  <a:lnTo>
                    <a:pt x="51" y="38"/>
                  </a:lnTo>
                  <a:lnTo>
                    <a:pt x="46" y="39"/>
                  </a:lnTo>
                  <a:lnTo>
                    <a:pt x="46" y="39"/>
                  </a:lnTo>
                  <a:lnTo>
                    <a:pt x="42" y="38"/>
                  </a:lnTo>
                  <a:lnTo>
                    <a:pt x="42" y="38"/>
                  </a:lnTo>
                  <a:lnTo>
                    <a:pt x="37" y="35"/>
                  </a:lnTo>
                  <a:lnTo>
                    <a:pt x="32" y="30"/>
                  </a:lnTo>
                  <a:lnTo>
                    <a:pt x="47" y="15"/>
                  </a:lnTo>
                  <a:lnTo>
                    <a:pt x="47"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8" name="Freeform 94">
              <a:extLst>
                <a:ext uri="{FF2B5EF4-FFF2-40B4-BE49-F238E27FC236}">
                  <a16:creationId xmlns="" xmlns:a16="http://schemas.microsoft.com/office/drawing/2014/main" id="{F1EF100E-2CEF-4563-AB7A-867235F66E4B}"/>
                </a:ext>
              </a:extLst>
            </p:cNvPr>
            <p:cNvSpPr>
              <a:spLocks/>
            </p:cNvSpPr>
            <p:nvPr/>
          </p:nvSpPr>
          <p:spPr bwMode="auto">
            <a:xfrm>
              <a:off x="-4621213" y="4022725"/>
              <a:ext cx="103188" cy="95250"/>
            </a:xfrm>
            <a:custGeom>
              <a:avLst/>
              <a:gdLst>
                <a:gd name="T0" fmla="*/ 65 w 65"/>
                <a:gd name="T1" fmla="*/ 25 h 60"/>
                <a:gd name="T2" fmla="*/ 64 w 65"/>
                <a:gd name="T3" fmla="*/ 15 h 60"/>
                <a:gd name="T4" fmla="*/ 57 w 65"/>
                <a:gd name="T5" fmla="*/ 7 h 60"/>
                <a:gd name="T6" fmla="*/ 51 w 65"/>
                <a:gd name="T7" fmla="*/ 2 h 60"/>
                <a:gd name="T8" fmla="*/ 42 w 65"/>
                <a:gd name="T9" fmla="*/ 0 h 60"/>
                <a:gd name="T10" fmla="*/ 36 w 65"/>
                <a:gd name="T11" fmla="*/ 2 h 60"/>
                <a:gd name="T12" fmla="*/ 29 w 65"/>
                <a:gd name="T13" fmla="*/ 5 h 60"/>
                <a:gd name="T14" fmla="*/ 26 w 65"/>
                <a:gd name="T15" fmla="*/ 12 h 60"/>
                <a:gd name="T16" fmla="*/ 24 w 65"/>
                <a:gd name="T17" fmla="*/ 18 h 60"/>
                <a:gd name="T18" fmla="*/ 24 w 65"/>
                <a:gd name="T19" fmla="*/ 23 h 60"/>
                <a:gd name="T20" fmla="*/ 28 w 65"/>
                <a:gd name="T21" fmla="*/ 28 h 60"/>
                <a:gd name="T22" fmla="*/ 29 w 65"/>
                <a:gd name="T23" fmla="*/ 33 h 60"/>
                <a:gd name="T24" fmla="*/ 31 w 65"/>
                <a:gd name="T25" fmla="*/ 38 h 60"/>
                <a:gd name="T26" fmla="*/ 33 w 65"/>
                <a:gd name="T27" fmla="*/ 43 h 60"/>
                <a:gd name="T28" fmla="*/ 29 w 65"/>
                <a:gd name="T29" fmla="*/ 46 h 60"/>
                <a:gd name="T30" fmla="*/ 23 w 65"/>
                <a:gd name="T31" fmla="*/ 50 h 60"/>
                <a:gd name="T32" fmla="*/ 19 w 65"/>
                <a:gd name="T33" fmla="*/ 48 h 60"/>
                <a:gd name="T34" fmla="*/ 16 w 65"/>
                <a:gd name="T35" fmla="*/ 46 h 60"/>
                <a:gd name="T36" fmla="*/ 13 w 65"/>
                <a:gd name="T37" fmla="*/ 41 h 60"/>
                <a:gd name="T38" fmla="*/ 11 w 65"/>
                <a:gd name="T39" fmla="*/ 37 h 60"/>
                <a:gd name="T40" fmla="*/ 11 w 65"/>
                <a:gd name="T41" fmla="*/ 33 h 60"/>
                <a:gd name="T42" fmla="*/ 10 w 65"/>
                <a:gd name="T43" fmla="*/ 32 h 60"/>
                <a:gd name="T44" fmla="*/ 8 w 65"/>
                <a:gd name="T45" fmla="*/ 30 h 60"/>
                <a:gd name="T46" fmla="*/ 0 w 65"/>
                <a:gd name="T47" fmla="*/ 32 h 60"/>
                <a:gd name="T48" fmla="*/ 1 w 65"/>
                <a:gd name="T49" fmla="*/ 38 h 60"/>
                <a:gd name="T50" fmla="*/ 3 w 65"/>
                <a:gd name="T51" fmla="*/ 43 h 60"/>
                <a:gd name="T52" fmla="*/ 5 w 65"/>
                <a:gd name="T53" fmla="*/ 48 h 60"/>
                <a:gd name="T54" fmla="*/ 8 w 65"/>
                <a:gd name="T55" fmla="*/ 53 h 60"/>
                <a:gd name="T56" fmla="*/ 16 w 65"/>
                <a:gd name="T57" fmla="*/ 58 h 60"/>
                <a:gd name="T58" fmla="*/ 24 w 65"/>
                <a:gd name="T59" fmla="*/ 60 h 60"/>
                <a:gd name="T60" fmla="*/ 33 w 65"/>
                <a:gd name="T61" fmla="*/ 58 h 60"/>
                <a:gd name="T62" fmla="*/ 39 w 65"/>
                <a:gd name="T63" fmla="*/ 53 h 60"/>
                <a:gd name="T64" fmla="*/ 42 w 65"/>
                <a:gd name="T65" fmla="*/ 46 h 60"/>
                <a:gd name="T66" fmla="*/ 44 w 65"/>
                <a:gd name="T67" fmla="*/ 41 h 60"/>
                <a:gd name="T68" fmla="*/ 42 w 65"/>
                <a:gd name="T69" fmla="*/ 37 h 60"/>
                <a:gd name="T70" fmla="*/ 41 w 65"/>
                <a:gd name="T71" fmla="*/ 30 h 60"/>
                <a:gd name="T72" fmla="*/ 39 w 65"/>
                <a:gd name="T73" fmla="*/ 25 h 60"/>
                <a:gd name="T74" fmla="*/ 36 w 65"/>
                <a:gd name="T75" fmla="*/ 20 h 60"/>
                <a:gd name="T76" fmla="*/ 36 w 65"/>
                <a:gd name="T77" fmla="*/ 17 h 60"/>
                <a:gd name="T78" fmla="*/ 37 w 65"/>
                <a:gd name="T79" fmla="*/ 14 h 60"/>
                <a:gd name="T80" fmla="*/ 41 w 65"/>
                <a:gd name="T81" fmla="*/ 12 h 60"/>
                <a:gd name="T82" fmla="*/ 44 w 65"/>
                <a:gd name="T83" fmla="*/ 10 h 60"/>
                <a:gd name="T84" fmla="*/ 47 w 65"/>
                <a:gd name="T85" fmla="*/ 12 h 60"/>
                <a:gd name="T86" fmla="*/ 51 w 65"/>
                <a:gd name="T87" fmla="*/ 14 h 60"/>
                <a:gd name="T88" fmla="*/ 54 w 65"/>
                <a:gd name="T89" fmla="*/ 18 h 60"/>
                <a:gd name="T90" fmla="*/ 54 w 65"/>
                <a:gd name="T91" fmla="*/ 22 h 60"/>
                <a:gd name="T92" fmla="*/ 56 w 65"/>
                <a:gd name="T93" fmla="*/ 25 h 60"/>
                <a:gd name="T94" fmla="*/ 56 w 65"/>
                <a:gd name="T95" fmla="*/ 27 h 60"/>
                <a:gd name="T96" fmla="*/ 57 w 65"/>
                <a:gd name="T97" fmla="*/ 27 h 60"/>
                <a:gd name="T98" fmla="*/ 59 w 65"/>
                <a:gd name="T99" fmla="*/ 27 h 60"/>
                <a:gd name="T100" fmla="*/ 65 w 65"/>
                <a:gd name="T101"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60">
                  <a:moveTo>
                    <a:pt x="65" y="25"/>
                  </a:moveTo>
                  <a:lnTo>
                    <a:pt x="65" y="25"/>
                  </a:lnTo>
                  <a:lnTo>
                    <a:pt x="64" y="15"/>
                  </a:lnTo>
                  <a:lnTo>
                    <a:pt x="64" y="15"/>
                  </a:lnTo>
                  <a:lnTo>
                    <a:pt x="57" y="7"/>
                  </a:lnTo>
                  <a:lnTo>
                    <a:pt x="57" y="7"/>
                  </a:lnTo>
                  <a:lnTo>
                    <a:pt x="51" y="2"/>
                  </a:lnTo>
                  <a:lnTo>
                    <a:pt x="51" y="2"/>
                  </a:lnTo>
                  <a:lnTo>
                    <a:pt x="42" y="0"/>
                  </a:lnTo>
                  <a:lnTo>
                    <a:pt x="42" y="0"/>
                  </a:lnTo>
                  <a:lnTo>
                    <a:pt x="36" y="2"/>
                  </a:lnTo>
                  <a:lnTo>
                    <a:pt x="36" y="2"/>
                  </a:lnTo>
                  <a:lnTo>
                    <a:pt x="29" y="5"/>
                  </a:lnTo>
                  <a:lnTo>
                    <a:pt x="29" y="5"/>
                  </a:lnTo>
                  <a:lnTo>
                    <a:pt x="26" y="12"/>
                  </a:lnTo>
                  <a:lnTo>
                    <a:pt x="26" y="12"/>
                  </a:lnTo>
                  <a:lnTo>
                    <a:pt x="24" y="18"/>
                  </a:lnTo>
                  <a:lnTo>
                    <a:pt x="24" y="18"/>
                  </a:lnTo>
                  <a:lnTo>
                    <a:pt x="24" y="23"/>
                  </a:lnTo>
                  <a:lnTo>
                    <a:pt x="24" y="23"/>
                  </a:lnTo>
                  <a:lnTo>
                    <a:pt x="28" y="28"/>
                  </a:lnTo>
                  <a:lnTo>
                    <a:pt x="28" y="28"/>
                  </a:lnTo>
                  <a:lnTo>
                    <a:pt x="29" y="33"/>
                  </a:lnTo>
                  <a:lnTo>
                    <a:pt x="29" y="33"/>
                  </a:lnTo>
                  <a:lnTo>
                    <a:pt x="31" y="38"/>
                  </a:lnTo>
                  <a:lnTo>
                    <a:pt x="31" y="38"/>
                  </a:lnTo>
                  <a:lnTo>
                    <a:pt x="33" y="43"/>
                  </a:lnTo>
                  <a:lnTo>
                    <a:pt x="33" y="43"/>
                  </a:lnTo>
                  <a:lnTo>
                    <a:pt x="29" y="46"/>
                  </a:lnTo>
                  <a:lnTo>
                    <a:pt x="29" y="46"/>
                  </a:lnTo>
                  <a:lnTo>
                    <a:pt x="26" y="48"/>
                  </a:lnTo>
                  <a:lnTo>
                    <a:pt x="23" y="50"/>
                  </a:lnTo>
                  <a:lnTo>
                    <a:pt x="23" y="50"/>
                  </a:lnTo>
                  <a:lnTo>
                    <a:pt x="19" y="48"/>
                  </a:lnTo>
                  <a:lnTo>
                    <a:pt x="16" y="46"/>
                  </a:lnTo>
                  <a:lnTo>
                    <a:pt x="16" y="46"/>
                  </a:lnTo>
                  <a:lnTo>
                    <a:pt x="13" y="41"/>
                  </a:lnTo>
                  <a:lnTo>
                    <a:pt x="13" y="41"/>
                  </a:lnTo>
                  <a:lnTo>
                    <a:pt x="11" y="37"/>
                  </a:lnTo>
                  <a:lnTo>
                    <a:pt x="11" y="37"/>
                  </a:lnTo>
                  <a:lnTo>
                    <a:pt x="11" y="33"/>
                  </a:lnTo>
                  <a:lnTo>
                    <a:pt x="11" y="33"/>
                  </a:lnTo>
                  <a:lnTo>
                    <a:pt x="10" y="32"/>
                  </a:lnTo>
                  <a:lnTo>
                    <a:pt x="10" y="32"/>
                  </a:lnTo>
                  <a:lnTo>
                    <a:pt x="8" y="30"/>
                  </a:lnTo>
                  <a:lnTo>
                    <a:pt x="8" y="30"/>
                  </a:lnTo>
                  <a:lnTo>
                    <a:pt x="6" y="30"/>
                  </a:lnTo>
                  <a:lnTo>
                    <a:pt x="0" y="32"/>
                  </a:lnTo>
                  <a:lnTo>
                    <a:pt x="0" y="32"/>
                  </a:lnTo>
                  <a:lnTo>
                    <a:pt x="1" y="38"/>
                  </a:lnTo>
                  <a:lnTo>
                    <a:pt x="1" y="38"/>
                  </a:lnTo>
                  <a:lnTo>
                    <a:pt x="3" y="43"/>
                  </a:lnTo>
                  <a:lnTo>
                    <a:pt x="3" y="43"/>
                  </a:lnTo>
                  <a:lnTo>
                    <a:pt x="5" y="48"/>
                  </a:lnTo>
                  <a:lnTo>
                    <a:pt x="5" y="48"/>
                  </a:lnTo>
                  <a:lnTo>
                    <a:pt x="8" y="53"/>
                  </a:lnTo>
                  <a:lnTo>
                    <a:pt x="8" y="53"/>
                  </a:lnTo>
                  <a:lnTo>
                    <a:pt x="16" y="58"/>
                  </a:lnTo>
                  <a:lnTo>
                    <a:pt x="16" y="58"/>
                  </a:lnTo>
                  <a:lnTo>
                    <a:pt x="24" y="60"/>
                  </a:lnTo>
                  <a:lnTo>
                    <a:pt x="24" y="60"/>
                  </a:lnTo>
                  <a:lnTo>
                    <a:pt x="33" y="58"/>
                  </a:lnTo>
                  <a:lnTo>
                    <a:pt x="33" y="58"/>
                  </a:lnTo>
                  <a:lnTo>
                    <a:pt x="39" y="53"/>
                  </a:lnTo>
                  <a:lnTo>
                    <a:pt x="39" y="53"/>
                  </a:lnTo>
                  <a:lnTo>
                    <a:pt x="42" y="46"/>
                  </a:lnTo>
                  <a:lnTo>
                    <a:pt x="42" y="46"/>
                  </a:lnTo>
                  <a:lnTo>
                    <a:pt x="44" y="41"/>
                  </a:lnTo>
                  <a:lnTo>
                    <a:pt x="44" y="41"/>
                  </a:lnTo>
                  <a:lnTo>
                    <a:pt x="42" y="37"/>
                  </a:lnTo>
                  <a:lnTo>
                    <a:pt x="42" y="37"/>
                  </a:lnTo>
                  <a:lnTo>
                    <a:pt x="41" y="30"/>
                  </a:lnTo>
                  <a:lnTo>
                    <a:pt x="41" y="30"/>
                  </a:lnTo>
                  <a:lnTo>
                    <a:pt x="39" y="25"/>
                  </a:lnTo>
                  <a:lnTo>
                    <a:pt x="39" y="25"/>
                  </a:lnTo>
                  <a:lnTo>
                    <a:pt x="36" y="20"/>
                  </a:lnTo>
                  <a:lnTo>
                    <a:pt x="36" y="20"/>
                  </a:lnTo>
                  <a:lnTo>
                    <a:pt x="36" y="17"/>
                  </a:lnTo>
                  <a:lnTo>
                    <a:pt x="36" y="17"/>
                  </a:lnTo>
                  <a:lnTo>
                    <a:pt x="37" y="14"/>
                  </a:lnTo>
                  <a:lnTo>
                    <a:pt x="37" y="14"/>
                  </a:lnTo>
                  <a:lnTo>
                    <a:pt x="41" y="12"/>
                  </a:lnTo>
                  <a:lnTo>
                    <a:pt x="41" y="12"/>
                  </a:lnTo>
                  <a:lnTo>
                    <a:pt x="44" y="10"/>
                  </a:lnTo>
                  <a:lnTo>
                    <a:pt x="44" y="10"/>
                  </a:lnTo>
                  <a:lnTo>
                    <a:pt x="47" y="12"/>
                  </a:lnTo>
                  <a:lnTo>
                    <a:pt x="47" y="12"/>
                  </a:lnTo>
                  <a:lnTo>
                    <a:pt x="51" y="14"/>
                  </a:lnTo>
                  <a:lnTo>
                    <a:pt x="51" y="14"/>
                  </a:lnTo>
                  <a:lnTo>
                    <a:pt x="54" y="18"/>
                  </a:lnTo>
                  <a:lnTo>
                    <a:pt x="54" y="18"/>
                  </a:lnTo>
                  <a:lnTo>
                    <a:pt x="54" y="22"/>
                  </a:lnTo>
                  <a:lnTo>
                    <a:pt x="54" y="22"/>
                  </a:lnTo>
                  <a:lnTo>
                    <a:pt x="56" y="25"/>
                  </a:lnTo>
                  <a:lnTo>
                    <a:pt x="56" y="25"/>
                  </a:lnTo>
                  <a:lnTo>
                    <a:pt x="56" y="27"/>
                  </a:lnTo>
                  <a:lnTo>
                    <a:pt x="56" y="27"/>
                  </a:lnTo>
                  <a:lnTo>
                    <a:pt x="57" y="27"/>
                  </a:lnTo>
                  <a:lnTo>
                    <a:pt x="57" y="27"/>
                  </a:lnTo>
                  <a:lnTo>
                    <a:pt x="59" y="27"/>
                  </a:lnTo>
                  <a:lnTo>
                    <a:pt x="65" y="25"/>
                  </a:lnTo>
                  <a:lnTo>
                    <a:pt x="65"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99" name="Freeform 95">
              <a:extLst>
                <a:ext uri="{FF2B5EF4-FFF2-40B4-BE49-F238E27FC236}">
                  <a16:creationId xmlns="" xmlns:a16="http://schemas.microsoft.com/office/drawing/2014/main" id="{EDCB6C80-85AC-457A-91CE-D1E3A6D9E1D4}"/>
                </a:ext>
              </a:extLst>
            </p:cNvPr>
            <p:cNvSpPr>
              <a:spLocks/>
            </p:cNvSpPr>
            <p:nvPr/>
          </p:nvSpPr>
          <p:spPr bwMode="auto">
            <a:xfrm>
              <a:off x="-8637588" y="1090613"/>
              <a:ext cx="117475" cy="88900"/>
            </a:xfrm>
            <a:custGeom>
              <a:avLst/>
              <a:gdLst>
                <a:gd name="T0" fmla="*/ 46 w 74"/>
                <a:gd name="T1" fmla="*/ 0 h 56"/>
                <a:gd name="T2" fmla="*/ 0 w 74"/>
                <a:gd name="T3" fmla="*/ 47 h 56"/>
                <a:gd name="T4" fmla="*/ 8 w 74"/>
                <a:gd name="T5" fmla="*/ 56 h 56"/>
                <a:gd name="T6" fmla="*/ 26 w 74"/>
                <a:gd name="T7" fmla="*/ 36 h 56"/>
                <a:gd name="T8" fmla="*/ 43 w 74"/>
                <a:gd name="T9" fmla="*/ 52 h 56"/>
                <a:gd name="T10" fmla="*/ 49 w 74"/>
                <a:gd name="T11" fmla="*/ 46 h 56"/>
                <a:gd name="T12" fmla="*/ 33 w 74"/>
                <a:gd name="T13" fmla="*/ 29 h 56"/>
                <a:gd name="T14" fmla="*/ 47 w 74"/>
                <a:gd name="T15" fmla="*/ 15 h 56"/>
                <a:gd name="T16" fmla="*/ 67 w 74"/>
                <a:gd name="T17" fmla="*/ 34 h 56"/>
                <a:gd name="T18" fmla="*/ 74 w 74"/>
                <a:gd name="T19" fmla="*/ 28 h 56"/>
                <a:gd name="T20" fmla="*/ 46 w 74"/>
                <a:gd name="T21" fmla="*/ 0 h 56"/>
                <a:gd name="T22" fmla="*/ 46 w 74"/>
                <a:gd name="T2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56">
                  <a:moveTo>
                    <a:pt x="46" y="0"/>
                  </a:moveTo>
                  <a:lnTo>
                    <a:pt x="0" y="47"/>
                  </a:lnTo>
                  <a:lnTo>
                    <a:pt x="8" y="56"/>
                  </a:lnTo>
                  <a:lnTo>
                    <a:pt x="26" y="36"/>
                  </a:lnTo>
                  <a:lnTo>
                    <a:pt x="43" y="52"/>
                  </a:lnTo>
                  <a:lnTo>
                    <a:pt x="49" y="46"/>
                  </a:lnTo>
                  <a:lnTo>
                    <a:pt x="33" y="29"/>
                  </a:lnTo>
                  <a:lnTo>
                    <a:pt x="47" y="15"/>
                  </a:lnTo>
                  <a:lnTo>
                    <a:pt x="67" y="34"/>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0" name="Freeform 96">
              <a:extLst>
                <a:ext uri="{FF2B5EF4-FFF2-40B4-BE49-F238E27FC236}">
                  <a16:creationId xmlns="" xmlns:a16="http://schemas.microsoft.com/office/drawing/2014/main" id="{EF73DB11-0260-4B1F-B4B6-3A61F4DA3308}"/>
                </a:ext>
              </a:extLst>
            </p:cNvPr>
            <p:cNvSpPr>
              <a:spLocks noEditPoints="1"/>
            </p:cNvSpPr>
            <p:nvPr/>
          </p:nvSpPr>
          <p:spPr bwMode="auto">
            <a:xfrm>
              <a:off x="-8569325" y="1160463"/>
              <a:ext cx="106363" cy="104775"/>
            </a:xfrm>
            <a:custGeom>
              <a:avLst/>
              <a:gdLst>
                <a:gd name="T0" fmla="*/ 64 w 67"/>
                <a:gd name="T1" fmla="*/ 45 h 66"/>
                <a:gd name="T2" fmla="*/ 67 w 67"/>
                <a:gd name="T3" fmla="*/ 33 h 66"/>
                <a:gd name="T4" fmla="*/ 65 w 67"/>
                <a:gd name="T5" fmla="*/ 26 h 66"/>
                <a:gd name="T6" fmla="*/ 64 w 67"/>
                <a:gd name="T7" fmla="*/ 20 h 66"/>
                <a:gd name="T8" fmla="*/ 57 w 67"/>
                <a:gd name="T9" fmla="*/ 10 h 66"/>
                <a:gd name="T10" fmla="*/ 52 w 67"/>
                <a:gd name="T11" fmla="*/ 5 h 66"/>
                <a:gd name="T12" fmla="*/ 46 w 67"/>
                <a:gd name="T13" fmla="*/ 2 h 66"/>
                <a:gd name="T14" fmla="*/ 34 w 67"/>
                <a:gd name="T15" fmla="*/ 0 h 66"/>
                <a:gd name="T16" fmla="*/ 27 w 67"/>
                <a:gd name="T17" fmla="*/ 2 h 66"/>
                <a:gd name="T18" fmla="*/ 23 w 67"/>
                <a:gd name="T19" fmla="*/ 3 h 66"/>
                <a:gd name="T20" fmla="*/ 11 w 67"/>
                <a:gd name="T21" fmla="*/ 12 h 66"/>
                <a:gd name="T22" fmla="*/ 6 w 67"/>
                <a:gd name="T23" fmla="*/ 17 h 66"/>
                <a:gd name="T24" fmla="*/ 3 w 67"/>
                <a:gd name="T25" fmla="*/ 21 h 66"/>
                <a:gd name="T26" fmla="*/ 0 w 67"/>
                <a:gd name="T27" fmla="*/ 35 h 66"/>
                <a:gd name="T28" fmla="*/ 1 w 67"/>
                <a:gd name="T29" fmla="*/ 40 h 66"/>
                <a:gd name="T30" fmla="*/ 3 w 67"/>
                <a:gd name="T31" fmla="*/ 46 h 66"/>
                <a:gd name="T32" fmla="*/ 9 w 67"/>
                <a:gd name="T33" fmla="*/ 58 h 66"/>
                <a:gd name="T34" fmla="*/ 14 w 67"/>
                <a:gd name="T35" fmla="*/ 61 h 66"/>
                <a:gd name="T36" fmla="*/ 21 w 67"/>
                <a:gd name="T37" fmla="*/ 64 h 66"/>
                <a:gd name="T38" fmla="*/ 32 w 67"/>
                <a:gd name="T39" fmla="*/ 66 h 66"/>
                <a:gd name="T40" fmla="*/ 39 w 67"/>
                <a:gd name="T41" fmla="*/ 66 h 66"/>
                <a:gd name="T42" fmla="*/ 44 w 67"/>
                <a:gd name="T43" fmla="*/ 63 h 66"/>
                <a:gd name="T44" fmla="*/ 55 w 67"/>
                <a:gd name="T45" fmla="*/ 56 h 66"/>
                <a:gd name="T46" fmla="*/ 60 w 67"/>
                <a:gd name="T47" fmla="*/ 49 h 66"/>
                <a:gd name="T48" fmla="*/ 64 w 67"/>
                <a:gd name="T49" fmla="*/ 45 h 66"/>
                <a:gd name="T50" fmla="*/ 39 w 67"/>
                <a:gd name="T51" fmla="*/ 53 h 66"/>
                <a:gd name="T52" fmla="*/ 31 w 67"/>
                <a:gd name="T53" fmla="*/ 56 h 66"/>
                <a:gd name="T54" fmla="*/ 24 w 67"/>
                <a:gd name="T55" fmla="*/ 54 h 66"/>
                <a:gd name="T56" fmla="*/ 18 w 67"/>
                <a:gd name="T57" fmla="*/ 49 h 66"/>
                <a:gd name="T58" fmla="*/ 13 w 67"/>
                <a:gd name="T59" fmla="*/ 43 h 66"/>
                <a:gd name="T60" fmla="*/ 11 w 67"/>
                <a:gd name="T61" fmla="*/ 35 h 66"/>
                <a:gd name="T62" fmla="*/ 14 w 67"/>
                <a:gd name="T63" fmla="*/ 26 h 66"/>
                <a:gd name="T64" fmla="*/ 19 w 67"/>
                <a:gd name="T65" fmla="*/ 20 h 66"/>
                <a:gd name="T66" fmla="*/ 27 w 67"/>
                <a:gd name="T67" fmla="*/ 13 h 66"/>
                <a:gd name="T68" fmla="*/ 36 w 67"/>
                <a:gd name="T69" fmla="*/ 12 h 66"/>
                <a:gd name="T70" fmla="*/ 42 w 67"/>
                <a:gd name="T71" fmla="*/ 12 h 66"/>
                <a:gd name="T72" fmla="*/ 49 w 67"/>
                <a:gd name="T73" fmla="*/ 17 h 66"/>
                <a:gd name="T74" fmla="*/ 54 w 67"/>
                <a:gd name="T75" fmla="*/ 23 h 66"/>
                <a:gd name="T76" fmla="*/ 55 w 67"/>
                <a:gd name="T77" fmla="*/ 31 h 66"/>
                <a:gd name="T78" fmla="*/ 54 w 67"/>
                <a:gd name="T79" fmla="*/ 40 h 66"/>
                <a:gd name="T80" fmla="*/ 47 w 67"/>
                <a:gd name="T81" fmla="*/ 48 h 66"/>
                <a:gd name="T82" fmla="*/ 39 w 67"/>
                <a:gd name="T83" fmla="*/ 5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66">
                  <a:moveTo>
                    <a:pt x="64" y="45"/>
                  </a:moveTo>
                  <a:lnTo>
                    <a:pt x="64" y="45"/>
                  </a:lnTo>
                  <a:lnTo>
                    <a:pt x="65" y="38"/>
                  </a:lnTo>
                  <a:lnTo>
                    <a:pt x="67" y="33"/>
                  </a:lnTo>
                  <a:lnTo>
                    <a:pt x="67" y="33"/>
                  </a:lnTo>
                  <a:lnTo>
                    <a:pt x="65" y="26"/>
                  </a:lnTo>
                  <a:lnTo>
                    <a:pt x="64" y="20"/>
                  </a:lnTo>
                  <a:lnTo>
                    <a:pt x="64" y="20"/>
                  </a:lnTo>
                  <a:lnTo>
                    <a:pt x="62" y="15"/>
                  </a:lnTo>
                  <a:lnTo>
                    <a:pt x="57" y="10"/>
                  </a:lnTo>
                  <a:lnTo>
                    <a:pt x="57" y="10"/>
                  </a:lnTo>
                  <a:lnTo>
                    <a:pt x="52" y="5"/>
                  </a:lnTo>
                  <a:lnTo>
                    <a:pt x="46" y="2"/>
                  </a:lnTo>
                  <a:lnTo>
                    <a:pt x="46" y="2"/>
                  </a:lnTo>
                  <a:lnTo>
                    <a:pt x="41" y="0"/>
                  </a:lnTo>
                  <a:lnTo>
                    <a:pt x="34" y="0"/>
                  </a:lnTo>
                  <a:lnTo>
                    <a:pt x="34" y="0"/>
                  </a:lnTo>
                  <a:lnTo>
                    <a:pt x="27" y="2"/>
                  </a:lnTo>
                  <a:lnTo>
                    <a:pt x="23" y="3"/>
                  </a:lnTo>
                  <a:lnTo>
                    <a:pt x="23" y="3"/>
                  </a:lnTo>
                  <a:lnTo>
                    <a:pt x="16" y="7"/>
                  </a:lnTo>
                  <a:lnTo>
                    <a:pt x="11" y="12"/>
                  </a:lnTo>
                  <a:lnTo>
                    <a:pt x="11" y="12"/>
                  </a:lnTo>
                  <a:lnTo>
                    <a:pt x="6" y="17"/>
                  </a:lnTo>
                  <a:lnTo>
                    <a:pt x="3" y="21"/>
                  </a:lnTo>
                  <a:lnTo>
                    <a:pt x="3" y="21"/>
                  </a:lnTo>
                  <a:lnTo>
                    <a:pt x="1" y="28"/>
                  </a:lnTo>
                  <a:lnTo>
                    <a:pt x="0" y="35"/>
                  </a:lnTo>
                  <a:lnTo>
                    <a:pt x="0" y="35"/>
                  </a:lnTo>
                  <a:lnTo>
                    <a:pt x="1" y="40"/>
                  </a:lnTo>
                  <a:lnTo>
                    <a:pt x="3" y="46"/>
                  </a:lnTo>
                  <a:lnTo>
                    <a:pt x="3" y="46"/>
                  </a:lnTo>
                  <a:lnTo>
                    <a:pt x="6" y="51"/>
                  </a:lnTo>
                  <a:lnTo>
                    <a:pt x="9" y="58"/>
                  </a:lnTo>
                  <a:lnTo>
                    <a:pt x="9" y="58"/>
                  </a:lnTo>
                  <a:lnTo>
                    <a:pt x="14" y="61"/>
                  </a:lnTo>
                  <a:lnTo>
                    <a:pt x="21" y="64"/>
                  </a:lnTo>
                  <a:lnTo>
                    <a:pt x="21" y="64"/>
                  </a:lnTo>
                  <a:lnTo>
                    <a:pt x="26" y="66"/>
                  </a:lnTo>
                  <a:lnTo>
                    <a:pt x="32" y="66"/>
                  </a:lnTo>
                  <a:lnTo>
                    <a:pt x="32" y="66"/>
                  </a:lnTo>
                  <a:lnTo>
                    <a:pt x="39" y="66"/>
                  </a:lnTo>
                  <a:lnTo>
                    <a:pt x="44" y="63"/>
                  </a:lnTo>
                  <a:lnTo>
                    <a:pt x="44" y="63"/>
                  </a:lnTo>
                  <a:lnTo>
                    <a:pt x="50" y="59"/>
                  </a:lnTo>
                  <a:lnTo>
                    <a:pt x="55" y="56"/>
                  </a:lnTo>
                  <a:lnTo>
                    <a:pt x="55" y="56"/>
                  </a:lnTo>
                  <a:lnTo>
                    <a:pt x="60" y="49"/>
                  </a:lnTo>
                  <a:lnTo>
                    <a:pt x="64" y="45"/>
                  </a:lnTo>
                  <a:lnTo>
                    <a:pt x="64" y="45"/>
                  </a:lnTo>
                  <a:close/>
                  <a:moveTo>
                    <a:pt x="39" y="53"/>
                  </a:moveTo>
                  <a:lnTo>
                    <a:pt x="39" y="53"/>
                  </a:lnTo>
                  <a:lnTo>
                    <a:pt x="31" y="56"/>
                  </a:lnTo>
                  <a:lnTo>
                    <a:pt x="31" y="56"/>
                  </a:lnTo>
                  <a:lnTo>
                    <a:pt x="24" y="54"/>
                  </a:lnTo>
                  <a:lnTo>
                    <a:pt x="24" y="54"/>
                  </a:lnTo>
                  <a:lnTo>
                    <a:pt x="18" y="49"/>
                  </a:lnTo>
                  <a:lnTo>
                    <a:pt x="18" y="49"/>
                  </a:lnTo>
                  <a:lnTo>
                    <a:pt x="13" y="43"/>
                  </a:lnTo>
                  <a:lnTo>
                    <a:pt x="13" y="43"/>
                  </a:lnTo>
                  <a:lnTo>
                    <a:pt x="11" y="35"/>
                  </a:lnTo>
                  <a:lnTo>
                    <a:pt x="11" y="35"/>
                  </a:lnTo>
                  <a:lnTo>
                    <a:pt x="14" y="26"/>
                  </a:lnTo>
                  <a:lnTo>
                    <a:pt x="14" y="26"/>
                  </a:lnTo>
                  <a:lnTo>
                    <a:pt x="19" y="20"/>
                  </a:lnTo>
                  <a:lnTo>
                    <a:pt x="19" y="20"/>
                  </a:lnTo>
                  <a:lnTo>
                    <a:pt x="27" y="13"/>
                  </a:lnTo>
                  <a:lnTo>
                    <a:pt x="27" y="13"/>
                  </a:lnTo>
                  <a:lnTo>
                    <a:pt x="36" y="12"/>
                  </a:lnTo>
                  <a:lnTo>
                    <a:pt x="36" y="12"/>
                  </a:lnTo>
                  <a:lnTo>
                    <a:pt x="42" y="12"/>
                  </a:lnTo>
                  <a:lnTo>
                    <a:pt x="42" y="12"/>
                  </a:lnTo>
                  <a:lnTo>
                    <a:pt x="49" y="17"/>
                  </a:lnTo>
                  <a:lnTo>
                    <a:pt x="49" y="17"/>
                  </a:lnTo>
                  <a:lnTo>
                    <a:pt x="54" y="23"/>
                  </a:lnTo>
                  <a:lnTo>
                    <a:pt x="54" y="23"/>
                  </a:lnTo>
                  <a:lnTo>
                    <a:pt x="55" y="31"/>
                  </a:lnTo>
                  <a:lnTo>
                    <a:pt x="55" y="31"/>
                  </a:lnTo>
                  <a:lnTo>
                    <a:pt x="54" y="40"/>
                  </a:lnTo>
                  <a:lnTo>
                    <a:pt x="54" y="40"/>
                  </a:lnTo>
                  <a:lnTo>
                    <a:pt x="47" y="48"/>
                  </a:lnTo>
                  <a:lnTo>
                    <a:pt x="47" y="48"/>
                  </a:lnTo>
                  <a:lnTo>
                    <a:pt x="39" y="53"/>
                  </a:lnTo>
                  <a:lnTo>
                    <a:pt x="39"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1" name="Freeform 97">
              <a:extLst>
                <a:ext uri="{FF2B5EF4-FFF2-40B4-BE49-F238E27FC236}">
                  <a16:creationId xmlns="" xmlns:a16="http://schemas.microsoft.com/office/drawing/2014/main" id="{739E0366-51E2-4EE6-B6A1-E3CEA0A76CA4}"/>
                </a:ext>
              </a:extLst>
            </p:cNvPr>
            <p:cNvSpPr>
              <a:spLocks noEditPoints="1"/>
            </p:cNvSpPr>
            <p:nvPr/>
          </p:nvSpPr>
          <p:spPr bwMode="auto">
            <a:xfrm>
              <a:off x="-8507413" y="1223963"/>
              <a:ext cx="109538" cy="123825"/>
            </a:xfrm>
            <a:custGeom>
              <a:avLst/>
              <a:gdLst>
                <a:gd name="T0" fmla="*/ 30 w 69"/>
                <a:gd name="T1" fmla="*/ 39 h 78"/>
                <a:gd name="T2" fmla="*/ 30 w 69"/>
                <a:gd name="T3" fmla="*/ 39 h 78"/>
                <a:gd name="T4" fmla="*/ 31 w 69"/>
                <a:gd name="T5" fmla="*/ 41 h 78"/>
                <a:gd name="T6" fmla="*/ 31 w 69"/>
                <a:gd name="T7" fmla="*/ 41 h 78"/>
                <a:gd name="T8" fmla="*/ 31 w 69"/>
                <a:gd name="T9" fmla="*/ 44 h 78"/>
                <a:gd name="T10" fmla="*/ 25 w 69"/>
                <a:gd name="T11" fmla="*/ 67 h 78"/>
                <a:gd name="T12" fmla="*/ 25 w 69"/>
                <a:gd name="T13" fmla="*/ 67 h 78"/>
                <a:gd name="T14" fmla="*/ 25 w 69"/>
                <a:gd name="T15" fmla="*/ 70 h 78"/>
                <a:gd name="T16" fmla="*/ 25 w 69"/>
                <a:gd name="T17" fmla="*/ 70 h 78"/>
                <a:gd name="T18" fmla="*/ 26 w 69"/>
                <a:gd name="T19" fmla="*/ 72 h 78"/>
                <a:gd name="T20" fmla="*/ 35 w 69"/>
                <a:gd name="T21" fmla="*/ 78 h 78"/>
                <a:gd name="T22" fmla="*/ 39 w 69"/>
                <a:gd name="T23" fmla="*/ 51 h 78"/>
                <a:gd name="T24" fmla="*/ 39 w 69"/>
                <a:gd name="T25" fmla="*/ 51 h 78"/>
                <a:gd name="T26" fmla="*/ 39 w 69"/>
                <a:gd name="T27" fmla="*/ 46 h 78"/>
                <a:gd name="T28" fmla="*/ 39 w 69"/>
                <a:gd name="T29" fmla="*/ 46 h 78"/>
                <a:gd name="T30" fmla="*/ 46 w 69"/>
                <a:gd name="T31" fmla="*/ 47 h 78"/>
                <a:gd name="T32" fmla="*/ 46 w 69"/>
                <a:gd name="T33" fmla="*/ 47 h 78"/>
                <a:gd name="T34" fmla="*/ 53 w 69"/>
                <a:gd name="T35" fmla="*/ 47 h 78"/>
                <a:gd name="T36" fmla="*/ 53 w 69"/>
                <a:gd name="T37" fmla="*/ 47 h 78"/>
                <a:gd name="T38" fmla="*/ 58 w 69"/>
                <a:gd name="T39" fmla="*/ 46 h 78"/>
                <a:gd name="T40" fmla="*/ 58 w 69"/>
                <a:gd name="T41" fmla="*/ 46 h 78"/>
                <a:gd name="T42" fmla="*/ 62 w 69"/>
                <a:gd name="T43" fmla="*/ 42 h 78"/>
                <a:gd name="T44" fmla="*/ 62 w 69"/>
                <a:gd name="T45" fmla="*/ 42 h 78"/>
                <a:gd name="T46" fmla="*/ 67 w 69"/>
                <a:gd name="T47" fmla="*/ 36 h 78"/>
                <a:gd name="T48" fmla="*/ 67 w 69"/>
                <a:gd name="T49" fmla="*/ 36 h 78"/>
                <a:gd name="T50" fmla="*/ 69 w 69"/>
                <a:gd name="T51" fmla="*/ 29 h 78"/>
                <a:gd name="T52" fmla="*/ 69 w 69"/>
                <a:gd name="T53" fmla="*/ 29 h 78"/>
                <a:gd name="T54" fmla="*/ 66 w 69"/>
                <a:gd name="T55" fmla="*/ 21 h 78"/>
                <a:gd name="T56" fmla="*/ 66 w 69"/>
                <a:gd name="T57" fmla="*/ 21 h 78"/>
                <a:gd name="T58" fmla="*/ 59 w 69"/>
                <a:gd name="T59" fmla="*/ 13 h 78"/>
                <a:gd name="T60" fmla="*/ 46 w 69"/>
                <a:gd name="T61" fmla="*/ 0 h 78"/>
                <a:gd name="T62" fmla="*/ 0 w 69"/>
                <a:gd name="T63" fmla="*/ 46 h 78"/>
                <a:gd name="T64" fmla="*/ 8 w 69"/>
                <a:gd name="T65" fmla="*/ 54 h 78"/>
                <a:gd name="T66" fmla="*/ 26 w 69"/>
                <a:gd name="T67" fmla="*/ 36 h 78"/>
                <a:gd name="T68" fmla="*/ 30 w 69"/>
                <a:gd name="T69" fmla="*/ 39 h 78"/>
                <a:gd name="T70" fmla="*/ 30 w 69"/>
                <a:gd name="T71" fmla="*/ 39 h 78"/>
                <a:gd name="T72" fmla="*/ 48 w 69"/>
                <a:gd name="T73" fmla="*/ 14 h 78"/>
                <a:gd name="T74" fmla="*/ 53 w 69"/>
                <a:gd name="T75" fmla="*/ 19 h 78"/>
                <a:gd name="T76" fmla="*/ 53 w 69"/>
                <a:gd name="T77" fmla="*/ 19 h 78"/>
                <a:gd name="T78" fmla="*/ 56 w 69"/>
                <a:gd name="T79" fmla="*/ 23 h 78"/>
                <a:gd name="T80" fmla="*/ 58 w 69"/>
                <a:gd name="T81" fmla="*/ 28 h 78"/>
                <a:gd name="T82" fmla="*/ 58 w 69"/>
                <a:gd name="T83" fmla="*/ 28 h 78"/>
                <a:gd name="T84" fmla="*/ 58 w 69"/>
                <a:gd name="T85" fmla="*/ 31 h 78"/>
                <a:gd name="T86" fmla="*/ 54 w 69"/>
                <a:gd name="T87" fmla="*/ 36 h 78"/>
                <a:gd name="T88" fmla="*/ 54 w 69"/>
                <a:gd name="T89" fmla="*/ 36 h 78"/>
                <a:gd name="T90" fmla="*/ 51 w 69"/>
                <a:gd name="T91" fmla="*/ 37 h 78"/>
                <a:gd name="T92" fmla="*/ 51 w 69"/>
                <a:gd name="T93" fmla="*/ 37 h 78"/>
                <a:gd name="T94" fmla="*/ 46 w 69"/>
                <a:gd name="T95" fmla="*/ 39 h 78"/>
                <a:gd name="T96" fmla="*/ 46 w 69"/>
                <a:gd name="T97" fmla="*/ 39 h 78"/>
                <a:gd name="T98" fmla="*/ 43 w 69"/>
                <a:gd name="T99" fmla="*/ 37 h 78"/>
                <a:gd name="T100" fmla="*/ 43 w 69"/>
                <a:gd name="T101" fmla="*/ 37 h 78"/>
                <a:gd name="T102" fmla="*/ 38 w 69"/>
                <a:gd name="T103" fmla="*/ 34 h 78"/>
                <a:gd name="T104" fmla="*/ 33 w 69"/>
                <a:gd name="T105" fmla="*/ 29 h 78"/>
                <a:gd name="T106" fmla="*/ 48 w 69"/>
                <a:gd name="T107" fmla="*/ 14 h 78"/>
                <a:gd name="T108" fmla="*/ 48 w 69"/>
                <a:gd name="T109"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78">
                  <a:moveTo>
                    <a:pt x="30" y="39"/>
                  </a:moveTo>
                  <a:lnTo>
                    <a:pt x="30" y="39"/>
                  </a:lnTo>
                  <a:lnTo>
                    <a:pt x="31" y="41"/>
                  </a:lnTo>
                  <a:lnTo>
                    <a:pt x="31" y="41"/>
                  </a:lnTo>
                  <a:lnTo>
                    <a:pt x="31" y="44"/>
                  </a:lnTo>
                  <a:lnTo>
                    <a:pt x="25" y="67"/>
                  </a:lnTo>
                  <a:lnTo>
                    <a:pt x="25" y="67"/>
                  </a:lnTo>
                  <a:lnTo>
                    <a:pt x="25" y="70"/>
                  </a:lnTo>
                  <a:lnTo>
                    <a:pt x="25" y="70"/>
                  </a:lnTo>
                  <a:lnTo>
                    <a:pt x="26" y="72"/>
                  </a:lnTo>
                  <a:lnTo>
                    <a:pt x="35" y="78"/>
                  </a:lnTo>
                  <a:lnTo>
                    <a:pt x="39" y="51"/>
                  </a:lnTo>
                  <a:lnTo>
                    <a:pt x="39" y="51"/>
                  </a:lnTo>
                  <a:lnTo>
                    <a:pt x="39" y="46"/>
                  </a:lnTo>
                  <a:lnTo>
                    <a:pt x="39" y="46"/>
                  </a:lnTo>
                  <a:lnTo>
                    <a:pt x="46" y="47"/>
                  </a:lnTo>
                  <a:lnTo>
                    <a:pt x="46" y="47"/>
                  </a:lnTo>
                  <a:lnTo>
                    <a:pt x="53" y="47"/>
                  </a:lnTo>
                  <a:lnTo>
                    <a:pt x="53" y="47"/>
                  </a:lnTo>
                  <a:lnTo>
                    <a:pt x="58" y="46"/>
                  </a:lnTo>
                  <a:lnTo>
                    <a:pt x="58" y="46"/>
                  </a:lnTo>
                  <a:lnTo>
                    <a:pt x="62" y="42"/>
                  </a:lnTo>
                  <a:lnTo>
                    <a:pt x="62" y="42"/>
                  </a:lnTo>
                  <a:lnTo>
                    <a:pt x="67" y="36"/>
                  </a:lnTo>
                  <a:lnTo>
                    <a:pt x="67" y="36"/>
                  </a:lnTo>
                  <a:lnTo>
                    <a:pt x="69" y="29"/>
                  </a:lnTo>
                  <a:lnTo>
                    <a:pt x="69" y="29"/>
                  </a:lnTo>
                  <a:lnTo>
                    <a:pt x="66" y="21"/>
                  </a:lnTo>
                  <a:lnTo>
                    <a:pt x="66" y="21"/>
                  </a:lnTo>
                  <a:lnTo>
                    <a:pt x="59" y="13"/>
                  </a:lnTo>
                  <a:lnTo>
                    <a:pt x="46" y="0"/>
                  </a:lnTo>
                  <a:lnTo>
                    <a:pt x="0" y="46"/>
                  </a:lnTo>
                  <a:lnTo>
                    <a:pt x="8" y="54"/>
                  </a:lnTo>
                  <a:lnTo>
                    <a:pt x="26" y="36"/>
                  </a:lnTo>
                  <a:lnTo>
                    <a:pt x="30" y="39"/>
                  </a:lnTo>
                  <a:lnTo>
                    <a:pt x="30" y="39"/>
                  </a:lnTo>
                  <a:close/>
                  <a:moveTo>
                    <a:pt x="48" y="14"/>
                  </a:moveTo>
                  <a:lnTo>
                    <a:pt x="53" y="19"/>
                  </a:lnTo>
                  <a:lnTo>
                    <a:pt x="53" y="19"/>
                  </a:lnTo>
                  <a:lnTo>
                    <a:pt x="56" y="23"/>
                  </a:lnTo>
                  <a:lnTo>
                    <a:pt x="58" y="28"/>
                  </a:lnTo>
                  <a:lnTo>
                    <a:pt x="58" y="28"/>
                  </a:lnTo>
                  <a:lnTo>
                    <a:pt x="58" y="31"/>
                  </a:lnTo>
                  <a:lnTo>
                    <a:pt x="54" y="36"/>
                  </a:lnTo>
                  <a:lnTo>
                    <a:pt x="54" y="36"/>
                  </a:lnTo>
                  <a:lnTo>
                    <a:pt x="51" y="37"/>
                  </a:lnTo>
                  <a:lnTo>
                    <a:pt x="51" y="37"/>
                  </a:lnTo>
                  <a:lnTo>
                    <a:pt x="46" y="39"/>
                  </a:lnTo>
                  <a:lnTo>
                    <a:pt x="46" y="39"/>
                  </a:lnTo>
                  <a:lnTo>
                    <a:pt x="43" y="37"/>
                  </a:lnTo>
                  <a:lnTo>
                    <a:pt x="43" y="37"/>
                  </a:lnTo>
                  <a:lnTo>
                    <a:pt x="38" y="34"/>
                  </a:lnTo>
                  <a:lnTo>
                    <a:pt x="33" y="29"/>
                  </a:lnTo>
                  <a:lnTo>
                    <a:pt x="48" y="14"/>
                  </a:lnTo>
                  <a:lnTo>
                    <a:pt x="4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2" name="Freeform 98">
              <a:extLst>
                <a:ext uri="{FF2B5EF4-FFF2-40B4-BE49-F238E27FC236}">
                  <a16:creationId xmlns="" xmlns:a16="http://schemas.microsoft.com/office/drawing/2014/main" id="{DBC578AF-CF16-4B5B-A7AD-C220B8D37C2C}"/>
                </a:ext>
              </a:extLst>
            </p:cNvPr>
            <p:cNvSpPr>
              <a:spLocks/>
            </p:cNvSpPr>
            <p:nvPr/>
          </p:nvSpPr>
          <p:spPr bwMode="auto">
            <a:xfrm>
              <a:off x="-8445500" y="1282700"/>
              <a:ext cx="149225" cy="149225"/>
            </a:xfrm>
            <a:custGeom>
              <a:avLst/>
              <a:gdLst>
                <a:gd name="T0" fmla="*/ 42 w 94"/>
                <a:gd name="T1" fmla="*/ 50 h 94"/>
                <a:gd name="T2" fmla="*/ 55 w 94"/>
                <a:gd name="T3" fmla="*/ 12 h 94"/>
                <a:gd name="T4" fmla="*/ 55 w 94"/>
                <a:gd name="T5" fmla="*/ 12 h 94"/>
                <a:gd name="T6" fmla="*/ 55 w 94"/>
                <a:gd name="T7" fmla="*/ 10 h 94"/>
                <a:gd name="T8" fmla="*/ 55 w 94"/>
                <a:gd name="T9" fmla="*/ 10 h 94"/>
                <a:gd name="T10" fmla="*/ 55 w 94"/>
                <a:gd name="T11" fmla="*/ 9 h 94"/>
                <a:gd name="T12" fmla="*/ 55 w 94"/>
                <a:gd name="T13" fmla="*/ 9 h 94"/>
                <a:gd name="T14" fmla="*/ 53 w 94"/>
                <a:gd name="T15" fmla="*/ 9 h 94"/>
                <a:gd name="T16" fmla="*/ 53 w 94"/>
                <a:gd name="T17" fmla="*/ 9 h 94"/>
                <a:gd name="T18" fmla="*/ 53 w 94"/>
                <a:gd name="T19" fmla="*/ 7 h 94"/>
                <a:gd name="T20" fmla="*/ 46 w 94"/>
                <a:gd name="T21" fmla="*/ 0 h 94"/>
                <a:gd name="T22" fmla="*/ 0 w 94"/>
                <a:gd name="T23" fmla="*/ 48 h 94"/>
                <a:gd name="T24" fmla="*/ 7 w 94"/>
                <a:gd name="T25" fmla="*/ 55 h 94"/>
                <a:gd name="T26" fmla="*/ 37 w 94"/>
                <a:gd name="T27" fmla="*/ 25 h 94"/>
                <a:gd name="T28" fmla="*/ 37 w 94"/>
                <a:gd name="T29" fmla="*/ 25 h 94"/>
                <a:gd name="T30" fmla="*/ 40 w 94"/>
                <a:gd name="T31" fmla="*/ 23 h 94"/>
                <a:gd name="T32" fmla="*/ 40 w 94"/>
                <a:gd name="T33" fmla="*/ 23 h 94"/>
                <a:gd name="T34" fmla="*/ 42 w 94"/>
                <a:gd name="T35" fmla="*/ 20 h 94"/>
                <a:gd name="T36" fmla="*/ 28 w 94"/>
                <a:gd name="T37" fmla="*/ 60 h 94"/>
                <a:gd name="T38" fmla="*/ 28 w 94"/>
                <a:gd name="T39" fmla="*/ 60 h 94"/>
                <a:gd name="T40" fmla="*/ 28 w 94"/>
                <a:gd name="T41" fmla="*/ 63 h 94"/>
                <a:gd name="T42" fmla="*/ 28 w 94"/>
                <a:gd name="T43" fmla="*/ 63 h 94"/>
                <a:gd name="T44" fmla="*/ 28 w 94"/>
                <a:gd name="T45" fmla="*/ 64 h 94"/>
                <a:gd name="T46" fmla="*/ 30 w 94"/>
                <a:gd name="T47" fmla="*/ 66 h 94"/>
                <a:gd name="T48" fmla="*/ 30 w 94"/>
                <a:gd name="T49" fmla="*/ 66 h 94"/>
                <a:gd name="T50" fmla="*/ 32 w 94"/>
                <a:gd name="T51" fmla="*/ 68 h 94"/>
                <a:gd name="T52" fmla="*/ 32 w 94"/>
                <a:gd name="T53" fmla="*/ 68 h 94"/>
                <a:gd name="T54" fmla="*/ 35 w 94"/>
                <a:gd name="T55" fmla="*/ 68 h 94"/>
                <a:gd name="T56" fmla="*/ 74 w 94"/>
                <a:gd name="T57" fmla="*/ 55 h 94"/>
                <a:gd name="T58" fmla="*/ 74 w 94"/>
                <a:gd name="T59" fmla="*/ 55 h 94"/>
                <a:gd name="T60" fmla="*/ 73 w 94"/>
                <a:gd name="T61" fmla="*/ 56 h 94"/>
                <a:gd name="T62" fmla="*/ 73 w 94"/>
                <a:gd name="T63" fmla="*/ 56 h 94"/>
                <a:gd name="T64" fmla="*/ 71 w 94"/>
                <a:gd name="T65" fmla="*/ 58 h 94"/>
                <a:gd name="T66" fmla="*/ 40 w 94"/>
                <a:gd name="T67" fmla="*/ 87 h 94"/>
                <a:gd name="T68" fmla="*/ 48 w 94"/>
                <a:gd name="T69" fmla="*/ 94 h 94"/>
                <a:gd name="T70" fmla="*/ 94 w 94"/>
                <a:gd name="T71" fmla="*/ 48 h 94"/>
                <a:gd name="T72" fmla="*/ 88 w 94"/>
                <a:gd name="T73" fmla="*/ 43 h 94"/>
                <a:gd name="T74" fmla="*/ 88 w 94"/>
                <a:gd name="T75" fmla="*/ 43 h 94"/>
                <a:gd name="T76" fmla="*/ 88 w 94"/>
                <a:gd name="T77" fmla="*/ 41 h 94"/>
                <a:gd name="T78" fmla="*/ 88 w 94"/>
                <a:gd name="T79" fmla="*/ 41 h 94"/>
                <a:gd name="T80" fmla="*/ 86 w 94"/>
                <a:gd name="T81" fmla="*/ 41 h 94"/>
                <a:gd name="T82" fmla="*/ 86 w 94"/>
                <a:gd name="T83" fmla="*/ 41 h 94"/>
                <a:gd name="T84" fmla="*/ 84 w 94"/>
                <a:gd name="T85" fmla="*/ 41 h 94"/>
                <a:gd name="T86" fmla="*/ 84 w 94"/>
                <a:gd name="T87" fmla="*/ 41 h 94"/>
                <a:gd name="T88" fmla="*/ 84 w 94"/>
                <a:gd name="T89" fmla="*/ 41 h 94"/>
                <a:gd name="T90" fmla="*/ 45 w 94"/>
                <a:gd name="T91" fmla="*/ 53 h 94"/>
                <a:gd name="T92" fmla="*/ 45 w 94"/>
                <a:gd name="T93" fmla="*/ 53 h 94"/>
                <a:gd name="T94" fmla="*/ 42 w 94"/>
                <a:gd name="T95" fmla="*/ 55 h 94"/>
                <a:gd name="T96" fmla="*/ 42 w 94"/>
                <a:gd name="T97" fmla="*/ 55 h 94"/>
                <a:gd name="T98" fmla="*/ 38 w 94"/>
                <a:gd name="T99" fmla="*/ 56 h 94"/>
                <a:gd name="T100" fmla="*/ 38 w 94"/>
                <a:gd name="T101" fmla="*/ 56 h 94"/>
                <a:gd name="T102" fmla="*/ 40 w 94"/>
                <a:gd name="T103" fmla="*/ 53 h 94"/>
                <a:gd name="T104" fmla="*/ 40 w 94"/>
                <a:gd name="T105" fmla="*/ 53 h 94"/>
                <a:gd name="T106" fmla="*/ 42 w 94"/>
                <a:gd name="T107" fmla="*/ 50 h 94"/>
                <a:gd name="T108" fmla="*/ 42 w 94"/>
                <a:gd name="T109" fmla="*/ 50 h 94"/>
                <a:gd name="T110" fmla="*/ 42 w 94"/>
                <a:gd name="T111" fmla="*/ 5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4" h="94">
                  <a:moveTo>
                    <a:pt x="42" y="50"/>
                  </a:moveTo>
                  <a:lnTo>
                    <a:pt x="55" y="12"/>
                  </a:lnTo>
                  <a:lnTo>
                    <a:pt x="55" y="12"/>
                  </a:lnTo>
                  <a:lnTo>
                    <a:pt x="55" y="10"/>
                  </a:lnTo>
                  <a:lnTo>
                    <a:pt x="55" y="10"/>
                  </a:lnTo>
                  <a:lnTo>
                    <a:pt x="55" y="9"/>
                  </a:lnTo>
                  <a:lnTo>
                    <a:pt x="55" y="9"/>
                  </a:lnTo>
                  <a:lnTo>
                    <a:pt x="53" y="9"/>
                  </a:lnTo>
                  <a:lnTo>
                    <a:pt x="53" y="9"/>
                  </a:lnTo>
                  <a:lnTo>
                    <a:pt x="53" y="7"/>
                  </a:lnTo>
                  <a:lnTo>
                    <a:pt x="46" y="0"/>
                  </a:lnTo>
                  <a:lnTo>
                    <a:pt x="0" y="48"/>
                  </a:lnTo>
                  <a:lnTo>
                    <a:pt x="7" y="55"/>
                  </a:lnTo>
                  <a:lnTo>
                    <a:pt x="37" y="25"/>
                  </a:lnTo>
                  <a:lnTo>
                    <a:pt x="37" y="25"/>
                  </a:lnTo>
                  <a:lnTo>
                    <a:pt x="40" y="23"/>
                  </a:lnTo>
                  <a:lnTo>
                    <a:pt x="40" y="23"/>
                  </a:lnTo>
                  <a:lnTo>
                    <a:pt x="42" y="20"/>
                  </a:lnTo>
                  <a:lnTo>
                    <a:pt x="28" y="60"/>
                  </a:lnTo>
                  <a:lnTo>
                    <a:pt x="28" y="60"/>
                  </a:lnTo>
                  <a:lnTo>
                    <a:pt x="28" y="63"/>
                  </a:lnTo>
                  <a:lnTo>
                    <a:pt x="28" y="63"/>
                  </a:lnTo>
                  <a:lnTo>
                    <a:pt x="28" y="64"/>
                  </a:lnTo>
                  <a:lnTo>
                    <a:pt x="30" y="66"/>
                  </a:lnTo>
                  <a:lnTo>
                    <a:pt x="30" y="66"/>
                  </a:lnTo>
                  <a:lnTo>
                    <a:pt x="32" y="68"/>
                  </a:lnTo>
                  <a:lnTo>
                    <a:pt x="32" y="68"/>
                  </a:lnTo>
                  <a:lnTo>
                    <a:pt x="35" y="68"/>
                  </a:lnTo>
                  <a:lnTo>
                    <a:pt x="74" y="55"/>
                  </a:lnTo>
                  <a:lnTo>
                    <a:pt x="74" y="55"/>
                  </a:lnTo>
                  <a:lnTo>
                    <a:pt x="73" y="56"/>
                  </a:lnTo>
                  <a:lnTo>
                    <a:pt x="73" y="56"/>
                  </a:lnTo>
                  <a:lnTo>
                    <a:pt x="71" y="58"/>
                  </a:lnTo>
                  <a:lnTo>
                    <a:pt x="40" y="87"/>
                  </a:lnTo>
                  <a:lnTo>
                    <a:pt x="48" y="94"/>
                  </a:lnTo>
                  <a:lnTo>
                    <a:pt x="94" y="48"/>
                  </a:lnTo>
                  <a:lnTo>
                    <a:pt x="88" y="43"/>
                  </a:lnTo>
                  <a:lnTo>
                    <a:pt x="88" y="43"/>
                  </a:lnTo>
                  <a:lnTo>
                    <a:pt x="88" y="41"/>
                  </a:lnTo>
                  <a:lnTo>
                    <a:pt x="88" y="41"/>
                  </a:lnTo>
                  <a:lnTo>
                    <a:pt x="86" y="41"/>
                  </a:lnTo>
                  <a:lnTo>
                    <a:pt x="86" y="41"/>
                  </a:lnTo>
                  <a:lnTo>
                    <a:pt x="84" y="41"/>
                  </a:lnTo>
                  <a:lnTo>
                    <a:pt x="84" y="41"/>
                  </a:lnTo>
                  <a:lnTo>
                    <a:pt x="84" y="41"/>
                  </a:lnTo>
                  <a:lnTo>
                    <a:pt x="45" y="53"/>
                  </a:lnTo>
                  <a:lnTo>
                    <a:pt x="45" y="53"/>
                  </a:lnTo>
                  <a:lnTo>
                    <a:pt x="42" y="55"/>
                  </a:lnTo>
                  <a:lnTo>
                    <a:pt x="42" y="55"/>
                  </a:lnTo>
                  <a:lnTo>
                    <a:pt x="38" y="56"/>
                  </a:lnTo>
                  <a:lnTo>
                    <a:pt x="38" y="56"/>
                  </a:lnTo>
                  <a:lnTo>
                    <a:pt x="40" y="53"/>
                  </a:lnTo>
                  <a:lnTo>
                    <a:pt x="40" y="53"/>
                  </a:lnTo>
                  <a:lnTo>
                    <a:pt x="42" y="50"/>
                  </a:lnTo>
                  <a:lnTo>
                    <a:pt x="42" y="50"/>
                  </a:lnTo>
                  <a:lnTo>
                    <a:pt x="42"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3" name="Freeform 99">
              <a:extLst>
                <a:ext uri="{FF2B5EF4-FFF2-40B4-BE49-F238E27FC236}">
                  <a16:creationId xmlns="" xmlns:a16="http://schemas.microsoft.com/office/drawing/2014/main" id="{0649B9CE-06C7-43FB-A864-023A7A827200}"/>
                </a:ext>
              </a:extLst>
            </p:cNvPr>
            <p:cNvSpPr>
              <a:spLocks noEditPoints="1"/>
            </p:cNvSpPr>
            <p:nvPr/>
          </p:nvSpPr>
          <p:spPr bwMode="auto">
            <a:xfrm>
              <a:off x="-8353425" y="1403350"/>
              <a:ext cx="114300" cy="114300"/>
            </a:xfrm>
            <a:custGeom>
              <a:avLst/>
              <a:gdLst>
                <a:gd name="T0" fmla="*/ 72 w 72"/>
                <a:gd name="T1" fmla="*/ 8 h 72"/>
                <a:gd name="T2" fmla="*/ 64 w 72"/>
                <a:gd name="T3" fmla="*/ 0 h 72"/>
                <a:gd name="T4" fmla="*/ 0 w 72"/>
                <a:gd name="T5" fmla="*/ 30 h 72"/>
                <a:gd name="T6" fmla="*/ 7 w 72"/>
                <a:gd name="T7" fmla="*/ 36 h 72"/>
                <a:gd name="T8" fmla="*/ 7 w 72"/>
                <a:gd name="T9" fmla="*/ 36 h 72"/>
                <a:gd name="T10" fmla="*/ 8 w 72"/>
                <a:gd name="T11" fmla="*/ 36 h 72"/>
                <a:gd name="T12" fmla="*/ 8 w 72"/>
                <a:gd name="T13" fmla="*/ 36 h 72"/>
                <a:gd name="T14" fmla="*/ 11 w 72"/>
                <a:gd name="T15" fmla="*/ 36 h 72"/>
                <a:gd name="T16" fmla="*/ 23 w 72"/>
                <a:gd name="T17" fmla="*/ 30 h 72"/>
                <a:gd name="T18" fmla="*/ 41 w 72"/>
                <a:gd name="T19" fmla="*/ 48 h 72"/>
                <a:gd name="T20" fmla="*/ 36 w 72"/>
                <a:gd name="T21" fmla="*/ 61 h 72"/>
                <a:gd name="T22" fmla="*/ 36 w 72"/>
                <a:gd name="T23" fmla="*/ 61 h 72"/>
                <a:gd name="T24" fmla="*/ 34 w 72"/>
                <a:gd name="T25" fmla="*/ 64 h 72"/>
                <a:gd name="T26" fmla="*/ 34 w 72"/>
                <a:gd name="T27" fmla="*/ 64 h 72"/>
                <a:gd name="T28" fmla="*/ 36 w 72"/>
                <a:gd name="T29" fmla="*/ 66 h 72"/>
                <a:gd name="T30" fmla="*/ 43 w 72"/>
                <a:gd name="T31" fmla="*/ 72 h 72"/>
                <a:gd name="T32" fmla="*/ 72 w 72"/>
                <a:gd name="T33" fmla="*/ 8 h 72"/>
                <a:gd name="T34" fmla="*/ 72 w 72"/>
                <a:gd name="T35" fmla="*/ 8 h 72"/>
                <a:gd name="T36" fmla="*/ 53 w 72"/>
                <a:gd name="T37" fmla="*/ 16 h 72"/>
                <a:gd name="T38" fmla="*/ 53 w 72"/>
                <a:gd name="T39" fmla="*/ 16 h 72"/>
                <a:gd name="T40" fmla="*/ 56 w 72"/>
                <a:gd name="T41" fmla="*/ 15 h 72"/>
                <a:gd name="T42" fmla="*/ 56 w 72"/>
                <a:gd name="T43" fmla="*/ 15 h 72"/>
                <a:gd name="T44" fmla="*/ 59 w 72"/>
                <a:gd name="T45" fmla="*/ 11 h 72"/>
                <a:gd name="T46" fmla="*/ 59 w 72"/>
                <a:gd name="T47" fmla="*/ 11 h 72"/>
                <a:gd name="T48" fmla="*/ 58 w 72"/>
                <a:gd name="T49" fmla="*/ 16 h 72"/>
                <a:gd name="T50" fmla="*/ 58 w 72"/>
                <a:gd name="T51" fmla="*/ 16 h 72"/>
                <a:gd name="T52" fmla="*/ 56 w 72"/>
                <a:gd name="T53" fmla="*/ 20 h 72"/>
                <a:gd name="T54" fmla="*/ 46 w 72"/>
                <a:gd name="T55" fmla="*/ 39 h 72"/>
                <a:gd name="T56" fmla="*/ 31 w 72"/>
                <a:gd name="T57" fmla="*/ 26 h 72"/>
                <a:gd name="T58" fmla="*/ 53 w 72"/>
                <a:gd name="T59" fmla="*/ 16 h 72"/>
                <a:gd name="T60" fmla="*/ 53 w 72"/>
                <a:gd name="T61" fmla="*/ 1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2" h="72">
                  <a:moveTo>
                    <a:pt x="72" y="8"/>
                  </a:moveTo>
                  <a:lnTo>
                    <a:pt x="64" y="0"/>
                  </a:lnTo>
                  <a:lnTo>
                    <a:pt x="0" y="30"/>
                  </a:lnTo>
                  <a:lnTo>
                    <a:pt x="7" y="36"/>
                  </a:lnTo>
                  <a:lnTo>
                    <a:pt x="7" y="36"/>
                  </a:lnTo>
                  <a:lnTo>
                    <a:pt x="8" y="36"/>
                  </a:lnTo>
                  <a:lnTo>
                    <a:pt x="8" y="36"/>
                  </a:lnTo>
                  <a:lnTo>
                    <a:pt x="11" y="36"/>
                  </a:lnTo>
                  <a:lnTo>
                    <a:pt x="23" y="30"/>
                  </a:lnTo>
                  <a:lnTo>
                    <a:pt x="41" y="48"/>
                  </a:lnTo>
                  <a:lnTo>
                    <a:pt x="36" y="61"/>
                  </a:lnTo>
                  <a:lnTo>
                    <a:pt x="36" y="61"/>
                  </a:lnTo>
                  <a:lnTo>
                    <a:pt x="34" y="64"/>
                  </a:lnTo>
                  <a:lnTo>
                    <a:pt x="34" y="64"/>
                  </a:lnTo>
                  <a:lnTo>
                    <a:pt x="36" y="66"/>
                  </a:lnTo>
                  <a:lnTo>
                    <a:pt x="43" y="72"/>
                  </a:lnTo>
                  <a:lnTo>
                    <a:pt x="72" y="8"/>
                  </a:lnTo>
                  <a:lnTo>
                    <a:pt x="72" y="8"/>
                  </a:lnTo>
                  <a:close/>
                  <a:moveTo>
                    <a:pt x="53" y="16"/>
                  </a:moveTo>
                  <a:lnTo>
                    <a:pt x="53" y="16"/>
                  </a:lnTo>
                  <a:lnTo>
                    <a:pt x="56" y="15"/>
                  </a:lnTo>
                  <a:lnTo>
                    <a:pt x="56" y="15"/>
                  </a:lnTo>
                  <a:lnTo>
                    <a:pt x="59" y="11"/>
                  </a:lnTo>
                  <a:lnTo>
                    <a:pt x="59" y="11"/>
                  </a:lnTo>
                  <a:lnTo>
                    <a:pt x="58" y="16"/>
                  </a:lnTo>
                  <a:lnTo>
                    <a:pt x="58" y="16"/>
                  </a:lnTo>
                  <a:lnTo>
                    <a:pt x="56" y="20"/>
                  </a:lnTo>
                  <a:lnTo>
                    <a:pt x="46" y="39"/>
                  </a:lnTo>
                  <a:lnTo>
                    <a:pt x="31" y="26"/>
                  </a:lnTo>
                  <a:lnTo>
                    <a:pt x="53" y="16"/>
                  </a:lnTo>
                  <a:lnTo>
                    <a:pt x="53"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4" name="Freeform 100">
              <a:extLst>
                <a:ext uri="{FF2B5EF4-FFF2-40B4-BE49-F238E27FC236}">
                  <a16:creationId xmlns="" xmlns:a16="http://schemas.microsoft.com/office/drawing/2014/main" id="{770B3E06-2123-47C7-90F0-F9FB2773D632}"/>
                </a:ext>
              </a:extLst>
            </p:cNvPr>
            <p:cNvSpPr>
              <a:spLocks/>
            </p:cNvSpPr>
            <p:nvPr/>
          </p:nvSpPr>
          <p:spPr bwMode="auto">
            <a:xfrm>
              <a:off x="-8267700" y="1439863"/>
              <a:ext cx="107950" cy="106363"/>
            </a:xfrm>
            <a:custGeom>
              <a:avLst/>
              <a:gdLst>
                <a:gd name="T0" fmla="*/ 33 w 68"/>
                <a:gd name="T1" fmla="*/ 0 h 67"/>
                <a:gd name="T2" fmla="*/ 25 w 68"/>
                <a:gd name="T3" fmla="*/ 7 h 67"/>
                <a:gd name="T4" fmla="*/ 40 w 68"/>
                <a:gd name="T5" fmla="*/ 21 h 67"/>
                <a:gd name="T6" fmla="*/ 0 w 68"/>
                <a:gd name="T7" fmla="*/ 59 h 67"/>
                <a:gd name="T8" fmla="*/ 8 w 68"/>
                <a:gd name="T9" fmla="*/ 67 h 67"/>
                <a:gd name="T10" fmla="*/ 46 w 68"/>
                <a:gd name="T11" fmla="*/ 28 h 67"/>
                <a:gd name="T12" fmla="*/ 59 w 68"/>
                <a:gd name="T13" fmla="*/ 41 h 67"/>
                <a:gd name="T14" fmla="*/ 68 w 68"/>
                <a:gd name="T15" fmla="*/ 35 h 67"/>
                <a:gd name="T16" fmla="*/ 33 w 68"/>
                <a:gd name="T17" fmla="*/ 0 h 67"/>
                <a:gd name="T18" fmla="*/ 33 w 68"/>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7">
                  <a:moveTo>
                    <a:pt x="33" y="0"/>
                  </a:moveTo>
                  <a:lnTo>
                    <a:pt x="25" y="7"/>
                  </a:lnTo>
                  <a:lnTo>
                    <a:pt x="40" y="21"/>
                  </a:lnTo>
                  <a:lnTo>
                    <a:pt x="0" y="59"/>
                  </a:lnTo>
                  <a:lnTo>
                    <a:pt x="8" y="67"/>
                  </a:lnTo>
                  <a:lnTo>
                    <a:pt x="46" y="28"/>
                  </a:lnTo>
                  <a:lnTo>
                    <a:pt x="59" y="41"/>
                  </a:lnTo>
                  <a:lnTo>
                    <a:pt x="68" y="35"/>
                  </a:lnTo>
                  <a:lnTo>
                    <a:pt x="33" y="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5" name="Freeform 101">
              <a:extLst>
                <a:ext uri="{FF2B5EF4-FFF2-40B4-BE49-F238E27FC236}">
                  <a16:creationId xmlns="" xmlns:a16="http://schemas.microsoft.com/office/drawing/2014/main" id="{7A8E1EDC-98A0-4757-8615-278EFEAEF2E0}"/>
                </a:ext>
              </a:extLst>
            </p:cNvPr>
            <p:cNvSpPr>
              <a:spLocks/>
            </p:cNvSpPr>
            <p:nvPr/>
          </p:nvSpPr>
          <p:spPr bwMode="auto">
            <a:xfrm>
              <a:off x="-8224838" y="1504950"/>
              <a:ext cx="85725" cy="85725"/>
            </a:xfrm>
            <a:custGeom>
              <a:avLst/>
              <a:gdLst>
                <a:gd name="T0" fmla="*/ 54 w 54"/>
                <a:gd name="T1" fmla="*/ 8 h 54"/>
                <a:gd name="T2" fmla="*/ 47 w 54"/>
                <a:gd name="T3" fmla="*/ 0 h 54"/>
                <a:gd name="T4" fmla="*/ 0 w 54"/>
                <a:gd name="T5" fmla="*/ 46 h 54"/>
                <a:gd name="T6" fmla="*/ 8 w 54"/>
                <a:gd name="T7" fmla="*/ 54 h 54"/>
                <a:gd name="T8" fmla="*/ 54 w 54"/>
                <a:gd name="T9" fmla="*/ 8 h 54"/>
                <a:gd name="T10" fmla="*/ 54 w 54"/>
                <a:gd name="T11" fmla="*/ 8 h 54"/>
              </a:gdLst>
              <a:ahLst/>
              <a:cxnLst>
                <a:cxn ang="0">
                  <a:pos x="T0" y="T1"/>
                </a:cxn>
                <a:cxn ang="0">
                  <a:pos x="T2" y="T3"/>
                </a:cxn>
                <a:cxn ang="0">
                  <a:pos x="T4" y="T5"/>
                </a:cxn>
                <a:cxn ang="0">
                  <a:pos x="T6" y="T7"/>
                </a:cxn>
                <a:cxn ang="0">
                  <a:pos x="T8" y="T9"/>
                </a:cxn>
                <a:cxn ang="0">
                  <a:pos x="T10" y="T11"/>
                </a:cxn>
              </a:cxnLst>
              <a:rect l="0" t="0" r="r" b="b"/>
              <a:pathLst>
                <a:path w="54" h="54">
                  <a:moveTo>
                    <a:pt x="54" y="8"/>
                  </a:moveTo>
                  <a:lnTo>
                    <a:pt x="47" y="0"/>
                  </a:lnTo>
                  <a:lnTo>
                    <a:pt x="0" y="46"/>
                  </a:lnTo>
                  <a:lnTo>
                    <a:pt x="8" y="54"/>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6" name="Freeform 102">
              <a:extLst>
                <a:ext uri="{FF2B5EF4-FFF2-40B4-BE49-F238E27FC236}">
                  <a16:creationId xmlns="" xmlns:a16="http://schemas.microsoft.com/office/drawing/2014/main" id="{6D8F85A7-924C-4936-8DDA-639C48CF441F}"/>
                </a:ext>
              </a:extLst>
            </p:cNvPr>
            <p:cNvSpPr>
              <a:spLocks noEditPoints="1"/>
            </p:cNvSpPr>
            <p:nvPr/>
          </p:nvSpPr>
          <p:spPr bwMode="auto">
            <a:xfrm>
              <a:off x="-8181975" y="1549400"/>
              <a:ext cx="104775" cy="104775"/>
            </a:xfrm>
            <a:custGeom>
              <a:avLst/>
              <a:gdLst>
                <a:gd name="T0" fmla="*/ 65 w 66"/>
                <a:gd name="T1" fmla="*/ 44 h 66"/>
                <a:gd name="T2" fmla="*/ 66 w 66"/>
                <a:gd name="T3" fmla="*/ 31 h 66"/>
                <a:gd name="T4" fmla="*/ 66 w 66"/>
                <a:gd name="T5" fmla="*/ 26 h 66"/>
                <a:gd name="T6" fmla="*/ 65 w 66"/>
                <a:gd name="T7" fmla="*/ 20 h 66"/>
                <a:gd name="T8" fmla="*/ 58 w 66"/>
                <a:gd name="T9" fmla="*/ 10 h 66"/>
                <a:gd name="T10" fmla="*/ 53 w 66"/>
                <a:gd name="T11" fmla="*/ 5 h 66"/>
                <a:gd name="T12" fmla="*/ 46 w 66"/>
                <a:gd name="T13" fmla="*/ 2 h 66"/>
                <a:gd name="T14" fmla="*/ 35 w 66"/>
                <a:gd name="T15" fmla="*/ 0 h 66"/>
                <a:gd name="T16" fmla="*/ 28 w 66"/>
                <a:gd name="T17" fmla="*/ 0 h 66"/>
                <a:gd name="T18" fmla="*/ 23 w 66"/>
                <a:gd name="T19" fmla="*/ 3 h 66"/>
                <a:gd name="T20" fmla="*/ 12 w 66"/>
                <a:gd name="T21" fmla="*/ 10 h 66"/>
                <a:gd name="T22" fmla="*/ 7 w 66"/>
                <a:gd name="T23" fmla="*/ 16 h 66"/>
                <a:gd name="T24" fmla="*/ 4 w 66"/>
                <a:gd name="T25" fmla="*/ 21 h 66"/>
                <a:gd name="T26" fmla="*/ 0 w 66"/>
                <a:gd name="T27" fmla="*/ 35 h 66"/>
                <a:gd name="T28" fmla="*/ 2 w 66"/>
                <a:gd name="T29" fmla="*/ 39 h 66"/>
                <a:gd name="T30" fmla="*/ 4 w 66"/>
                <a:gd name="T31" fmla="*/ 46 h 66"/>
                <a:gd name="T32" fmla="*/ 10 w 66"/>
                <a:gd name="T33" fmla="*/ 56 h 66"/>
                <a:gd name="T34" fmla="*/ 15 w 66"/>
                <a:gd name="T35" fmla="*/ 61 h 66"/>
                <a:gd name="T36" fmla="*/ 22 w 66"/>
                <a:gd name="T37" fmla="*/ 64 h 66"/>
                <a:gd name="T38" fmla="*/ 33 w 66"/>
                <a:gd name="T39" fmla="*/ 66 h 66"/>
                <a:gd name="T40" fmla="*/ 38 w 66"/>
                <a:gd name="T41" fmla="*/ 64 h 66"/>
                <a:gd name="T42" fmla="*/ 45 w 66"/>
                <a:gd name="T43" fmla="*/ 63 h 66"/>
                <a:gd name="T44" fmla="*/ 56 w 66"/>
                <a:gd name="T45" fmla="*/ 54 h 66"/>
                <a:gd name="T46" fmla="*/ 61 w 66"/>
                <a:gd name="T47" fmla="*/ 49 h 66"/>
                <a:gd name="T48" fmla="*/ 65 w 66"/>
                <a:gd name="T49" fmla="*/ 44 h 66"/>
                <a:gd name="T50" fmla="*/ 40 w 66"/>
                <a:gd name="T51" fmla="*/ 53 h 66"/>
                <a:gd name="T52" fmla="*/ 32 w 66"/>
                <a:gd name="T53" fmla="*/ 54 h 66"/>
                <a:gd name="T54" fmla="*/ 25 w 66"/>
                <a:gd name="T55" fmla="*/ 54 h 66"/>
                <a:gd name="T56" fmla="*/ 17 w 66"/>
                <a:gd name="T57" fmla="*/ 49 h 66"/>
                <a:gd name="T58" fmla="*/ 14 w 66"/>
                <a:gd name="T59" fmla="*/ 43 h 66"/>
                <a:gd name="T60" fmla="*/ 12 w 66"/>
                <a:gd name="T61" fmla="*/ 35 h 66"/>
                <a:gd name="T62" fmla="*/ 14 w 66"/>
                <a:gd name="T63" fmla="*/ 26 h 66"/>
                <a:gd name="T64" fmla="*/ 20 w 66"/>
                <a:gd name="T65" fmla="*/ 20 h 66"/>
                <a:gd name="T66" fmla="*/ 28 w 66"/>
                <a:gd name="T67" fmla="*/ 13 h 66"/>
                <a:gd name="T68" fmla="*/ 37 w 66"/>
                <a:gd name="T69" fmla="*/ 12 h 66"/>
                <a:gd name="T70" fmla="*/ 43 w 66"/>
                <a:gd name="T71" fmla="*/ 12 h 66"/>
                <a:gd name="T72" fmla="*/ 50 w 66"/>
                <a:gd name="T73" fmla="*/ 16 h 66"/>
                <a:gd name="T74" fmla="*/ 55 w 66"/>
                <a:gd name="T75" fmla="*/ 23 h 66"/>
                <a:gd name="T76" fmla="*/ 56 w 66"/>
                <a:gd name="T77" fmla="*/ 31 h 66"/>
                <a:gd name="T78" fmla="*/ 53 w 66"/>
                <a:gd name="T79" fmla="*/ 39 h 66"/>
                <a:gd name="T80" fmla="*/ 48 w 66"/>
                <a:gd name="T81" fmla="*/ 46 h 66"/>
                <a:gd name="T82" fmla="*/ 40 w 66"/>
                <a:gd name="T83" fmla="*/ 5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6">
                  <a:moveTo>
                    <a:pt x="65" y="44"/>
                  </a:moveTo>
                  <a:lnTo>
                    <a:pt x="65" y="44"/>
                  </a:lnTo>
                  <a:lnTo>
                    <a:pt x="66" y="38"/>
                  </a:lnTo>
                  <a:lnTo>
                    <a:pt x="66" y="31"/>
                  </a:lnTo>
                  <a:lnTo>
                    <a:pt x="66" y="31"/>
                  </a:lnTo>
                  <a:lnTo>
                    <a:pt x="66" y="26"/>
                  </a:lnTo>
                  <a:lnTo>
                    <a:pt x="65" y="20"/>
                  </a:lnTo>
                  <a:lnTo>
                    <a:pt x="65" y="20"/>
                  </a:lnTo>
                  <a:lnTo>
                    <a:pt x="61" y="15"/>
                  </a:lnTo>
                  <a:lnTo>
                    <a:pt x="58" y="10"/>
                  </a:lnTo>
                  <a:lnTo>
                    <a:pt x="58" y="10"/>
                  </a:lnTo>
                  <a:lnTo>
                    <a:pt x="53" y="5"/>
                  </a:lnTo>
                  <a:lnTo>
                    <a:pt x="46" y="2"/>
                  </a:lnTo>
                  <a:lnTo>
                    <a:pt x="46" y="2"/>
                  </a:lnTo>
                  <a:lnTo>
                    <a:pt x="42" y="0"/>
                  </a:lnTo>
                  <a:lnTo>
                    <a:pt x="35" y="0"/>
                  </a:lnTo>
                  <a:lnTo>
                    <a:pt x="35" y="0"/>
                  </a:lnTo>
                  <a:lnTo>
                    <a:pt x="28" y="0"/>
                  </a:lnTo>
                  <a:lnTo>
                    <a:pt x="23" y="3"/>
                  </a:lnTo>
                  <a:lnTo>
                    <a:pt x="23" y="3"/>
                  </a:lnTo>
                  <a:lnTo>
                    <a:pt x="17" y="7"/>
                  </a:lnTo>
                  <a:lnTo>
                    <a:pt x="12" y="10"/>
                  </a:lnTo>
                  <a:lnTo>
                    <a:pt x="12" y="10"/>
                  </a:lnTo>
                  <a:lnTo>
                    <a:pt x="7" y="16"/>
                  </a:lnTo>
                  <a:lnTo>
                    <a:pt x="4" y="21"/>
                  </a:lnTo>
                  <a:lnTo>
                    <a:pt x="4" y="21"/>
                  </a:lnTo>
                  <a:lnTo>
                    <a:pt x="2" y="28"/>
                  </a:lnTo>
                  <a:lnTo>
                    <a:pt x="0" y="35"/>
                  </a:lnTo>
                  <a:lnTo>
                    <a:pt x="0" y="35"/>
                  </a:lnTo>
                  <a:lnTo>
                    <a:pt x="2" y="39"/>
                  </a:lnTo>
                  <a:lnTo>
                    <a:pt x="4" y="46"/>
                  </a:lnTo>
                  <a:lnTo>
                    <a:pt x="4" y="46"/>
                  </a:lnTo>
                  <a:lnTo>
                    <a:pt x="5" y="51"/>
                  </a:lnTo>
                  <a:lnTo>
                    <a:pt x="10" y="56"/>
                  </a:lnTo>
                  <a:lnTo>
                    <a:pt x="10" y="56"/>
                  </a:lnTo>
                  <a:lnTo>
                    <a:pt x="15" y="61"/>
                  </a:lnTo>
                  <a:lnTo>
                    <a:pt x="22" y="64"/>
                  </a:lnTo>
                  <a:lnTo>
                    <a:pt x="22" y="64"/>
                  </a:lnTo>
                  <a:lnTo>
                    <a:pt x="27" y="66"/>
                  </a:lnTo>
                  <a:lnTo>
                    <a:pt x="33" y="66"/>
                  </a:lnTo>
                  <a:lnTo>
                    <a:pt x="33" y="66"/>
                  </a:lnTo>
                  <a:lnTo>
                    <a:pt x="38" y="64"/>
                  </a:lnTo>
                  <a:lnTo>
                    <a:pt x="45" y="63"/>
                  </a:lnTo>
                  <a:lnTo>
                    <a:pt x="45" y="63"/>
                  </a:lnTo>
                  <a:lnTo>
                    <a:pt x="51" y="59"/>
                  </a:lnTo>
                  <a:lnTo>
                    <a:pt x="56" y="54"/>
                  </a:lnTo>
                  <a:lnTo>
                    <a:pt x="56" y="54"/>
                  </a:lnTo>
                  <a:lnTo>
                    <a:pt x="61" y="49"/>
                  </a:lnTo>
                  <a:lnTo>
                    <a:pt x="65" y="44"/>
                  </a:lnTo>
                  <a:lnTo>
                    <a:pt x="65" y="44"/>
                  </a:lnTo>
                  <a:close/>
                  <a:moveTo>
                    <a:pt x="40" y="53"/>
                  </a:moveTo>
                  <a:lnTo>
                    <a:pt x="40" y="53"/>
                  </a:lnTo>
                  <a:lnTo>
                    <a:pt x="32" y="54"/>
                  </a:lnTo>
                  <a:lnTo>
                    <a:pt x="32" y="54"/>
                  </a:lnTo>
                  <a:lnTo>
                    <a:pt x="25" y="54"/>
                  </a:lnTo>
                  <a:lnTo>
                    <a:pt x="25" y="54"/>
                  </a:lnTo>
                  <a:lnTo>
                    <a:pt x="17" y="49"/>
                  </a:lnTo>
                  <a:lnTo>
                    <a:pt x="17" y="49"/>
                  </a:lnTo>
                  <a:lnTo>
                    <a:pt x="14" y="43"/>
                  </a:lnTo>
                  <a:lnTo>
                    <a:pt x="14" y="43"/>
                  </a:lnTo>
                  <a:lnTo>
                    <a:pt x="12" y="35"/>
                  </a:lnTo>
                  <a:lnTo>
                    <a:pt x="12" y="35"/>
                  </a:lnTo>
                  <a:lnTo>
                    <a:pt x="14" y="26"/>
                  </a:lnTo>
                  <a:lnTo>
                    <a:pt x="14" y="26"/>
                  </a:lnTo>
                  <a:lnTo>
                    <a:pt x="20" y="20"/>
                  </a:lnTo>
                  <a:lnTo>
                    <a:pt x="20" y="20"/>
                  </a:lnTo>
                  <a:lnTo>
                    <a:pt x="28" y="13"/>
                  </a:lnTo>
                  <a:lnTo>
                    <a:pt x="28" y="13"/>
                  </a:lnTo>
                  <a:lnTo>
                    <a:pt x="37" y="12"/>
                  </a:lnTo>
                  <a:lnTo>
                    <a:pt x="37" y="12"/>
                  </a:lnTo>
                  <a:lnTo>
                    <a:pt x="43" y="12"/>
                  </a:lnTo>
                  <a:lnTo>
                    <a:pt x="43" y="12"/>
                  </a:lnTo>
                  <a:lnTo>
                    <a:pt x="50" y="16"/>
                  </a:lnTo>
                  <a:lnTo>
                    <a:pt x="50" y="16"/>
                  </a:lnTo>
                  <a:lnTo>
                    <a:pt x="55" y="23"/>
                  </a:lnTo>
                  <a:lnTo>
                    <a:pt x="55" y="23"/>
                  </a:lnTo>
                  <a:lnTo>
                    <a:pt x="56" y="31"/>
                  </a:lnTo>
                  <a:lnTo>
                    <a:pt x="56" y="31"/>
                  </a:lnTo>
                  <a:lnTo>
                    <a:pt x="53" y="39"/>
                  </a:lnTo>
                  <a:lnTo>
                    <a:pt x="53" y="39"/>
                  </a:lnTo>
                  <a:lnTo>
                    <a:pt x="48" y="46"/>
                  </a:lnTo>
                  <a:lnTo>
                    <a:pt x="48" y="46"/>
                  </a:lnTo>
                  <a:lnTo>
                    <a:pt x="40" y="53"/>
                  </a:lnTo>
                  <a:lnTo>
                    <a:pt x="40"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7" name="Freeform 103">
              <a:extLst>
                <a:ext uri="{FF2B5EF4-FFF2-40B4-BE49-F238E27FC236}">
                  <a16:creationId xmlns="" xmlns:a16="http://schemas.microsoft.com/office/drawing/2014/main" id="{10599FF8-BF33-46C4-A810-3DF92DCDC590}"/>
                </a:ext>
              </a:extLst>
            </p:cNvPr>
            <p:cNvSpPr>
              <a:spLocks/>
            </p:cNvSpPr>
            <p:nvPr/>
          </p:nvSpPr>
          <p:spPr bwMode="auto">
            <a:xfrm>
              <a:off x="-8118475" y="1609725"/>
              <a:ext cx="130175" cy="133350"/>
            </a:xfrm>
            <a:custGeom>
              <a:avLst/>
              <a:gdLst>
                <a:gd name="T0" fmla="*/ 49 w 82"/>
                <a:gd name="T1" fmla="*/ 5 h 84"/>
                <a:gd name="T2" fmla="*/ 46 w 82"/>
                <a:gd name="T3" fmla="*/ 0 h 84"/>
                <a:gd name="T4" fmla="*/ 0 w 82"/>
                <a:gd name="T5" fmla="*/ 46 h 84"/>
                <a:gd name="T6" fmla="*/ 6 w 82"/>
                <a:gd name="T7" fmla="*/ 54 h 84"/>
                <a:gd name="T8" fmla="*/ 34 w 82"/>
                <a:gd name="T9" fmla="*/ 25 h 84"/>
                <a:gd name="T10" fmla="*/ 34 w 82"/>
                <a:gd name="T11" fmla="*/ 25 h 84"/>
                <a:gd name="T12" fmla="*/ 36 w 82"/>
                <a:gd name="T13" fmla="*/ 23 h 84"/>
                <a:gd name="T14" fmla="*/ 36 w 82"/>
                <a:gd name="T15" fmla="*/ 23 h 84"/>
                <a:gd name="T16" fmla="*/ 39 w 82"/>
                <a:gd name="T17" fmla="*/ 21 h 84"/>
                <a:gd name="T18" fmla="*/ 31 w 82"/>
                <a:gd name="T19" fmla="*/ 75 h 84"/>
                <a:gd name="T20" fmla="*/ 31 w 82"/>
                <a:gd name="T21" fmla="*/ 75 h 84"/>
                <a:gd name="T22" fmla="*/ 31 w 82"/>
                <a:gd name="T23" fmla="*/ 77 h 84"/>
                <a:gd name="T24" fmla="*/ 31 w 82"/>
                <a:gd name="T25" fmla="*/ 77 h 84"/>
                <a:gd name="T26" fmla="*/ 33 w 82"/>
                <a:gd name="T27" fmla="*/ 79 h 84"/>
                <a:gd name="T28" fmla="*/ 36 w 82"/>
                <a:gd name="T29" fmla="*/ 84 h 84"/>
                <a:gd name="T30" fmla="*/ 82 w 82"/>
                <a:gd name="T31" fmla="*/ 38 h 84"/>
                <a:gd name="T32" fmla="*/ 76 w 82"/>
                <a:gd name="T33" fmla="*/ 29 h 84"/>
                <a:gd name="T34" fmla="*/ 48 w 82"/>
                <a:gd name="T35" fmla="*/ 57 h 84"/>
                <a:gd name="T36" fmla="*/ 48 w 82"/>
                <a:gd name="T37" fmla="*/ 57 h 84"/>
                <a:gd name="T38" fmla="*/ 46 w 82"/>
                <a:gd name="T39" fmla="*/ 61 h 84"/>
                <a:gd name="T40" fmla="*/ 46 w 82"/>
                <a:gd name="T41" fmla="*/ 61 h 84"/>
                <a:gd name="T42" fmla="*/ 43 w 82"/>
                <a:gd name="T43" fmla="*/ 62 h 84"/>
                <a:gd name="T44" fmla="*/ 51 w 82"/>
                <a:gd name="T45" fmla="*/ 8 h 84"/>
                <a:gd name="T46" fmla="*/ 51 w 82"/>
                <a:gd name="T47" fmla="*/ 8 h 84"/>
                <a:gd name="T48" fmla="*/ 51 w 82"/>
                <a:gd name="T49" fmla="*/ 8 h 84"/>
                <a:gd name="T50" fmla="*/ 51 w 82"/>
                <a:gd name="T51" fmla="*/ 8 h 84"/>
                <a:gd name="T52" fmla="*/ 51 w 82"/>
                <a:gd name="T53" fmla="*/ 6 h 84"/>
                <a:gd name="T54" fmla="*/ 51 w 82"/>
                <a:gd name="T55" fmla="*/ 6 h 84"/>
                <a:gd name="T56" fmla="*/ 51 w 82"/>
                <a:gd name="T57" fmla="*/ 5 h 84"/>
                <a:gd name="T58" fmla="*/ 51 w 82"/>
                <a:gd name="T59" fmla="*/ 5 h 84"/>
                <a:gd name="T60" fmla="*/ 49 w 82"/>
                <a:gd name="T61" fmla="*/ 5 h 84"/>
                <a:gd name="T62" fmla="*/ 49 w 82"/>
                <a:gd name="T63" fmla="*/ 5 h 84"/>
                <a:gd name="T64" fmla="*/ 49 w 82"/>
                <a:gd name="T6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84">
                  <a:moveTo>
                    <a:pt x="49" y="5"/>
                  </a:moveTo>
                  <a:lnTo>
                    <a:pt x="46" y="0"/>
                  </a:lnTo>
                  <a:lnTo>
                    <a:pt x="0" y="46"/>
                  </a:lnTo>
                  <a:lnTo>
                    <a:pt x="6" y="54"/>
                  </a:lnTo>
                  <a:lnTo>
                    <a:pt x="34" y="25"/>
                  </a:lnTo>
                  <a:lnTo>
                    <a:pt x="34" y="25"/>
                  </a:lnTo>
                  <a:lnTo>
                    <a:pt x="36" y="23"/>
                  </a:lnTo>
                  <a:lnTo>
                    <a:pt x="36" y="23"/>
                  </a:lnTo>
                  <a:lnTo>
                    <a:pt x="39" y="21"/>
                  </a:lnTo>
                  <a:lnTo>
                    <a:pt x="31" y="75"/>
                  </a:lnTo>
                  <a:lnTo>
                    <a:pt x="31" y="75"/>
                  </a:lnTo>
                  <a:lnTo>
                    <a:pt x="31" y="77"/>
                  </a:lnTo>
                  <a:lnTo>
                    <a:pt x="31" y="77"/>
                  </a:lnTo>
                  <a:lnTo>
                    <a:pt x="33" y="79"/>
                  </a:lnTo>
                  <a:lnTo>
                    <a:pt x="36" y="84"/>
                  </a:lnTo>
                  <a:lnTo>
                    <a:pt x="82" y="38"/>
                  </a:lnTo>
                  <a:lnTo>
                    <a:pt x="76" y="29"/>
                  </a:lnTo>
                  <a:lnTo>
                    <a:pt x="48" y="57"/>
                  </a:lnTo>
                  <a:lnTo>
                    <a:pt x="48" y="57"/>
                  </a:lnTo>
                  <a:lnTo>
                    <a:pt x="46" y="61"/>
                  </a:lnTo>
                  <a:lnTo>
                    <a:pt x="46" y="61"/>
                  </a:lnTo>
                  <a:lnTo>
                    <a:pt x="43" y="62"/>
                  </a:lnTo>
                  <a:lnTo>
                    <a:pt x="51" y="8"/>
                  </a:lnTo>
                  <a:lnTo>
                    <a:pt x="51" y="8"/>
                  </a:lnTo>
                  <a:lnTo>
                    <a:pt x="51" y="8"/>
                  </a:lnTo>
                  <a:lnTo>
                    <a:pt x="51" y="8"/>
                  </a:lnTo>
                  <a:lnTo>
                    <a:pt x="51" y="6"/>
                  </a:lnTo>
                  <a:lnTo>
                    <a:pt x="51" y="6"/>
                  </a:lnTo>
                  <a:lnTo>
                    <a:pt x="51" y="5"/>
                  </a:lnTo>
                  <a:lnTo>
                    <a:pt x="51" y="5"/>
                  </a:lnTo>
                  <a:lnTo>
                    <a:pt x="49" y="5"/>
                  </a:lnTo>
                  <a:lnTo>
                    <a:pt x="49" y="5"/>
                  </a:lnTo>
                  <a:lnTo>
                    <a:pt x="4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8" name="Freeform 104">
              <a:extLst>
                <a:ext uri="{FF2B5EF4-FFF2-40B4-BE49-F238E27FC236}">
                  <a16:creationId xmlns="" xmlns:a16="http://schemas.microsoft.com/office/drawing/2014/main" id="{01A9489B-5BE3-44A1-9642-AD8DCB8FADC5}"/>
                </a:ext>
              </a:extLst>
            </p:cNvPr>
            <p:cNvSpPr>
              <a:spLocks/>
            </p:cNvSpPr>
            <p:nvPr/>
          </p:nvSpPr>
          <p:spPr bwMode="auto">
            <a:xfrm>
              <a:off x="-8042275" y="1692275"/>
              <a:ext cx="101600" cy="92075"/>
            </a:xfrm>
            <a:custGeom>
              <a:avLst/>
              <a:gdLst>
                <a:gd name="T0" fmla="*/ 64 w 64"/>
                <a:gd name="T1" fmla="*/ 23 h 58"/>
                <a:gd name="T2" fmla="*/ 62 w 64"/>
                <a:gd name="T3" fmla="*/ 15 h 58"/>
                <a:gd name="T4" fmla="*/ 57 w 64"/>
                <a:gd name="T5" fmla="*/ 5 h 58"/>
                <a:gd name="T6" fmla="*/ 49 w 64"/>
                <a:gd name="T7" fmla="*/ 0 h 58"/>
                <a:gd name="T8" fmla="*/ 42 w 64"/>
                <a:gd name="T9" fmla="*/ 0 h 58"/>
                <a:gd name="T10" fmla="*/ 34 w 64"/>
                <a:gd name="T11" fmla="*/ 0 h 58"/>
                <a:gd name="T12" fmla="*/ 29 w 64"/>
                <a:gd name="T13" fmla="*/ 5 h 58"/>
                <a:gd name="T14" fmla="*/ 24 w 64"/>
                <a:gd name="T15" fmla="*/ 12 h 58"/>
                <a:gd name="T16" fmla="*/ 23 w 64"/>
                <a:gd name="T17" fmla="*/ 17 h 58"/>
                <a:gd name="T18" fmla="*/ 24 w 64"/>
                <a:gd name="T19" fmla="*/ 23 h 58"/>
                <a:gd name="T20" fmla="*/ 26 w 64"/>
                <a:gd name="T21" fmla="*/ 28 h 58"/>
                <a:gd name="T22" fmla="*/ 29 w 64"/>
                <a:gd name="T23" fmla="*/ 33 h 58"/>
                <a:gd name="T24" fmla="*/ 31 w 64"/>
                <a:gd name="T25" fmla="*/ 38 h 58"/>
                <a:gd name="T26" fmla="*/ 31 w 64"/>
                <a:gd name="T27" fmla="*/ 42 h 58"/>
                <a:gd name="T28" fmla="*/ 29 w 64"/>
                <a:gd name="T29" fmla="*/ 45 h 58"/>
                <a:gd name="T30" fmla="*/ 23 w 64"/>
                <a:gd name="T31" fmla="*/ 48 h 58"/>
                <a:gd name="T32" fmla="*/ 18 w 64"/>
                <a:gd name="T33" fmla="*/ 48 h 58"/>
                <a:gd name="T34" fmla="*/ 14 w 64"/>
                <a:gd name="T35" fmla="*/ 45 h 58"/>
                <a:gd name="T36" fmla="*/ 11 w 64"/>
                <a:gd name="T37" fmla="*/ 40 h 58"/>
                <a:gd name="T38" fmla="*/ 9 w 64"/>
                <a:gd name="T39" fmla="*/ 37 h 58"/>
                <a:gd name="T40" fmla="*/ 9 w 64"/>
                <a:gd name="T41" fmla="*/ 33 h 58"/>
                <a:gd name="T42" fmla="*/ 9 w 64"/>
                <a:gd name="T43" fmla="*/ 30 h 58"/>
                <a:gd name="T44" fmla="*/ 8 w 64"/>
                <a:gd name="T45" fmla="*/ 30 h 58"/>
                <a:gd name="T46" fmla="*/ 0 w 64"/>
                <a:gd name="T47" fmla="*/ 32 h 58"/>
                <a:gd name="T48" fmla="*/ 0 w 64"/>
                <a:gd name="T49" fmla="*/ 37 h 58"/>
                <a:gd name="T50" fmla="*/ 1 w 64"/>
                <a:gd name="T51" fmla="*/ 42 h 58"/>
                <a:gd name="T52" fmla="*/ 5 w 64"/>
                <a:gd name="T53" fmla="*/ 46 h 58"/>
                <a:gd name="T54" fmla="*/ 8 w 64"/>
                <a:gd name="T55" fmla="*/ 51 h 58"/>
                <a:gd name="T56" fmla="*/ 14 w 64"/>
                <a:gd name="T57" fmla="*/ 56 h 58"/>
                <a:gd name="T58" fmla="*/ 23 w 64"/>
                <a:gd name="T59" fmla="*/ 58 h 58"/>
                <a:gd name="T60" fmla="*/ 31 w 64"/>
                <a:gd name="T61" fmla="*/ 56 h 58"/>
                <a:gd name="T62" fmla="*/ 37 w 64"/>
                <a:gd name="T63" fmla="*/ 51 h 58"/>
                <a:gd name="T64" fmla="*/ 42 w 64"/>
                <a:gd name="T65" fmla="*/ 46 h 58"/>
                <a:gd name="T66" fmla="*/ 42 w 64"/>
                <a:gd name="T67" fmla="*/ 40 h 58"/>
                <a:gd name="T68" fmla="*/ 42 w 64"/>
                <a:gd name="T69" fmla="*/ 35 h 58"/>
                <a:gd name="T70" fmla="*/ 41 w 64"/>
                <a:gd name="T71" fmla="*/ 30 h 58"/>
                <a:gd name="T72" fmla="*/ 37 w 64"/>
                <a:gd name="T73" fmla="*/ 25 h 58"/>
                <a:gd name="T74" fmla="*/ 36 w 64"/>
                <a:gd name="T75" fmla="*/ 20 h 58"/>
                <a:gd name="T76" fmla="*/ 36 w 64"/>
                <a:gd name="T77" fmla="*/ 15 h 58"/>
                <a:gd name="T78" fmla="*/ 37 w 64"/>
                <a:gd name="T79" fmla="*/ 12 h 58"/>
                <a:gd name="T80" fmla="*/ 39 w 64"/>
                <a:gd name="T81" fmla="*/ 10 h 58"/>
                <a:gd name="T82" fmla="*/ 42 w 64"/>
                <a:gd name="T83" fmla="*/ 10 h 58"/>
                <a:gd name="T84" fmla="*/ 46 w 64"/>
                <a:gd name="T85" fmla="*/ 10 h 58"/>
                <a:gd name="T86" fmla="*/ 49 w 64"/>
                <a:gd name="T87" fmla="*/ 14 h 58"/>
                <a:gd name="T88" fmla="*/ 52 w 64"/>
                <a:gd name="T89" fmla="*/ 17 h 58"/>
                <a:gd name="T90" fmla="*/ 54 w 64"/>
                <a:gd name="T91" fmla="*/ 20 h 58"/>
                <a:gd name="T92" fmla="*/ 54 w 64"/>
                <a:gd name="T93" fmla="*/ 23 h 58"/>
                <a:gd name="T94" fmla="*/ 55 w 64"/>
                <a:gd name="T95" fmla="*/ 25 h 58"/>
                <a:gd name="T96" fmla="*/ 57 w 64"/>
                <a:gd name="T97" fmla="*/ 27 h 58"/>
                <a:gd name="T98" fmla="*/ 59 w 64"/>
                <a:gd name="T99" fmla="*/ 25 h 58"/>
                <a:gd name="T100" fmla="*/ 64 w 64"/>
                <a:gd name="T10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8">
                  <a:moveTo>
                    <a:pt x="64" y="23"/>
                  </a:moveTo>
                  <a:lnTo>
                    <a:pt x="64" y="23"/>
                  </a:lnTo>
                  <a:lnTo>
                    <a:pt x="62" y="15"/>
                  </a:lnTo>
                  <a:lnTo>
                    <a:pt x="62" y="15"/>
                  </a:lnTo>
                  <a:lnTo>
                    <a:pt x="57" y="5"/>
                  </a:lnTo>
                  <a:lnTo>
                    <a:pt x="57" y="5"/>
                  </a:lnTo>
                  <a:lnTo>
                    <a:pt x="49" y="0"/>
                  </a:lnTo>
                  <a:lnTo>
                    <a:pt x="49" y="0"/>
                  </a:lnTo>
                  <a:lnTo>
                    <a:pt x="42" y="0"/>
                  </a:lnTo>
                  <a:lnTo>
                    <a:pt x="42" y="0"/>
                  </a:lnTo>
                  <a:lnTo>
                    <a:pt x="34" y="0"/>
                  </a:lnTo>
                  <a:lnTo>
                    <a:pt x="34" y="0"/>
                  </a:lnTo>
                  <a:lnTo>
                    <a:pt x="29" y="5"/>
                  </a:lnTo>
                  <a:lnTo>
                    <a:pt x="29" y="5"/>
                  </a:lnTo>
                  <a:lnTo>
                    <a:pt x="24" y="12"/>
                  </a:lnTo>
                  <a:lnTo>
                    <a:pt x="24" y="12"/>
                  </a:lnTo>
                  <a:lnTo>
                    <a:pt x="23" y="17"/>
                  </a:lnTo>
                  <a:lnTo>
                    <a:pt x="23" y="17"/>
                  </a:lnTo>
                  <a:lnTo>
                    <a:pt x="24" y="23"/>
                  </a:lnTo>
                  <a:lnTo>
                    <a:pt x="24" y="23"/>
                  </a:lnTo>
                  <a:lnTo>
                    <a:pt x="26" y="28"/>
                  </a:lnTo>
                  <a:lnTo>
                    <a:pt x="26" y="28"/>
                  </a:lnTo>
                  <a:lnTo>
                    <a:pt x="29" y="33"/>
                  </a:lnTo>
                  <a:lnTo>
                    <a:pt x="29" y="33"/>
                  </a:lnTo>
                  <a:lnTo>
                    <a:pt x="31" y="38"/>
                  </a:lnTo>
                  <a:lnTo>
                    <a:pt x="31" y="38"/>
                  </a:lnTo>
                  <a:lnTo>
                    <a:pt x="31" y="42"/>
                  </a:lnTo>
                  <a:lnTo>
                    <a:pt x="31" y="42"/>
                  </a:lnTo>
                  <a:lnTo>
                    <a:pt x="29" y="45"/>
                  </a:lnTo>
                  <a:lnTo>
                    <a:pt x="29" y="45"/>
                  </a:lnTo>
                  <a:lnTo>
                    <a:pt x="26" y="48"/>
                  </a:lnTo>
                  <a:lnTo>
                    <a:pt x="23" y="48"/>
                  </a:lnTo>
                  <a:lnTo>
                    <a:pt x="23" y="48"/>
                  </a:lnTo>
                  <a:lnTo>
                    <a:pt x="18" y="48"/>
                  </a:lnTo>
                  <a:lnTo>
                    <a:pt x="14" y="45"/>
                  </a:lnTo>
                  <a:lnTo>
                    <a:pt x="14" y="45"/>
                  </a:lnTo>
                  <a:lnTo>
                    <a:pt x="11" y="40"/>
                  </a:lnTo>
                  <a:lnTo>
                    <a:pt x="11" y="40"/>
                  </a:lnTo>
                  <a:lnTo>
                    <a:pt x="9" y="37"/>
                  </a:lnTo>
                  <a:lnTo>
                    <a:pt x="9" y="37"/>
                  </a:lnTo>
                  <a:lnTo>
                    <a:pt x="9" y="33"/>
                  </a:lnTo>
                  <a:lnTo>
                    <a:pt x="9" y="33"/>
                  </a:lnTo>
                  <a:lnTo>
                    <a:pt x="9" y="30"/>
                  </a:lnTo>
                  <a:lnTo>
                    <a:pt x="9" y="30"/>
                  </a:lnTo>
                  <a:lnTo>
                    <a:pt x="8" y="30"/>
                  </a:lnTo>
                  <a:lnTo>
                    <a:pt x="8" y="30"/>
                  </a:lnTo>
                  <a:lnTo>
                    <a:pt x="6" y="30"/>
                  </a:lnTo>
                  <a:lnTo>
                    <a:pt x="0" y="32"/>
                  </a:lnTo>
                  <a:lnTo>
                    <a:pt x="0" y="32"/>
                  </a:lnTo>
                  <a:lnTo>
                    <a:pt x="0" y="37"/>
                  </a:lnTo>
                  <a:lnTo>
                    <a:pt x="0" y="37"/>
                  </a:lnTo>
                  <a:lnTo>
                    <a:pt x="1" y="42"/>
                  </a:lnTo>
                  <a:lnTo>
                    <a:pt x="1" y="42"/>
                  </a:lnTo>
                  <a:lnTo>
                    <a:pt x="5" y="46"/>
                  </a:lnTo>
                  <a:lnTo>
                    <a:pt x="5" y="46"/>
                  </a:lnTo>
                  <a:lnTo>
                    <a:pt x="8" y="51"/>
                  </a:lnTo>
                  <a:lnTo>
                    <a:pt x="8" y="51"/>
                  </a:lnTo>
                  <a:lnTo>
                    <a:pt x="14" y="56"/>
                  </a:lnTo>
                  <a:lnTo>
                    <a:pt x="14" y="56"/>
                  </a:lnTo>
                  <a:lnTo>
                    <a:pt x="23" y="58"/>
                  </a:lnTo>
                  <a:lnTo>
                    <a:pt x="23" y="58"/>
                  </a:lnTo>
                  <a:lnTo>
                    <a:pt x="31" y="56"/>
                  </a:lnTo>
                  <a:lnTo>
                    <a:pt x="31" y="56"/>
                  </a:lnTo>
                  <a:lnTo>
                    <a:pt x="37" y="51"/>
                  </a:lnTo>
                  <a:lnTo>
                    <a:pt x="37" y="51"/>
                  </a:lnTo>
                  <a:lnTo>
                    <a:pt x="42" y="46"/>
                  </a:lnTo>
                  <a:lnTo>
                    <a:pt x="42" y="46"/>
                  </a:lnTo>
                  <a:lnTo>
                    <a:pt x="42" y="40"/>
                  </a:lnTo>
                  <a:lnTo>
                    <a:pt x="42" y="40"/>
                  </a:lnTo>
                  <a:lnTo>
                    <a:pt x="42" y="35"/>
                  </a:lnTo>
                  <a:lnTo>
                    <a:pt x="42" y="35"/>
                  </a:lnTo>
                  <a:lnTo>
                    <a:pt x="41" y="30"/>
                  </a:lnTo>
                  <a:lnTo>
                    <a:pt x="41" y="30"/>
                  </a:lnTo>
                  <a:lnTo>
                    <a:pt x="37" y="25"/>
                  </a:lnTo>
                  <a:lnTo>
                    <a:pt x="37" y="25"/>
                  </a:lnTo>
                  <a:lnTo>
                    <a:pt x="36" y="20"/>
                  </a:lnTo>
                  <a:lnTo>
                    <a:pt x="36" y="20"/>
                  </a:lnTo>
                  <a:lnTo>
                    <a:pt x="36" y="15"/>
                  </a:lnTo>
                  <a:lnTo>
                    <a:pt x="36" y="15"/>
                  </a:lnTo>
                  <a:lnTo>
                    <a:pt x="37" y="12"/>
                  </a:lnTo>
                  <a:lnTo>
                    <a:pt x="37" y="12"/>
                  </a:lnTo>
                  <a:lnTo>
                    <a:pt x="39" y="10"/>
                  </a:lnTo>
                  <a:lnTo>
                    <a:pt x="39" y="10"/>
                  </a:lnTo>
                  <a:lnTo>
                    <a:pt x="42" y="10"/>
                  </a:lnTo>
                  <a:lnTo>
                    <a:pt x="42" y="10"/>
                  </a:lnTo>
                  <a:lnTo>
                    <a:pt x="46" y="10"/>
                  </a:lnTo>
                  <a:lnTo>
                    <a:pt x="46" y="10"/>
                  </a:lnTo>
                  <a:lnTo>
                    <a:pt x="49" y="14"/>
                  </a:lnTo>
                  <a:lnTo>
                    <a:pt x="49" y="14"/>
                  </a:lnTo>
                  <a:lnTo>
                    <a:pt x="52" y="17"/>
                  </a:lnTo>
                  <a:lnTo>
                    <a:pt x="52" y="17"/>
                  </a:lnTo>
                  <a:lnTo>
                    <a:pt x="54" y="20"/>
                  </a:lnTo>
                  <a:lnTo>
                    <a:pt x="54" y="20"/>
                  </a:lnTo>
                  <a:lnTo>
                    <a:pt x="54" y="23"/>
                  </a:lnTo>
                  <a:lnTo>
                    <a:pt x="54" y="23"/>
                  </a:lnTo>
                  <a:lnTo>
                    <a:pt x="55" y="25"/>
                  </a:lnTo>
                  <a:lnTo>
                    <a:pt x="55" y="25"/>
                  </a:lnTo>
                  <a:lnTo>
                    <a:pt x="57" y="27"/>
                  </a:lnTo>
                  <a:lnTo>
                    <a:pt x="57" y="27"/>
                  </a:lnTo>
                  <a:lnTo>
                    <a:pt x="59" y="25"/>
                  </a:lnTo>
                  <a:lnTo>
                    <a:pt x="64" y="23"/>
                  </a:lnTo>
                  <a:lnTo>
                    <a:pt x="64"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09" name="Freeform 105">
              <a:extLst>
                <a:ext uri="{FF2B5EF4-FFF2-40B4-BE49-F238E27FC236}">
                  <a16:creationId xmlns="" xmlns:a16="http://schemas.microsoft.com/office/drawing/2014/main" id="{653894C1-010F-4B09-8114-779F3A7F1BC6}"/>
                </a:ext>
              </a:extLst>
            </p:cNvPr>
            <p:cNvSpPr>
              <a:spLocks/>
            </p:cNvSpPr>
            <p:nvPr/>
          </p:nvSpPr>
          <p:spPr bwMode="auto">
            <a:xfrm>
              <a:off x="-3692525" y="2505075"/>
              <a:ext cx="104775" cy="101600"/>
            </a:xfrm>
            <a:custGeom>
              <a:avLst/>
              <a:gdLst>
                <a:gd name="T0" fmla="*/ 29 w 66"/>
                <a:gd name="T1" fmla="*/ 54 h 64"/>
                <a:gd name="T2" fmla="*/ 29 w 66"/>
                <a:gd name="T3" fmla="*/ 54 h 64"/>
                <a:gd name="T4" fmla="*/ 25 w 66"/>
                <a:gd name="T5" fmla="*/ 54 h 64"/>
                <a:gd name="T6" fmla="*/ 21 w 66"/>
                <a:gd name="T7" fmla="*/ 52 h 64"/>
                <a:gd name="T8" fmla="*/ 20 w 66"/>
                <a:gd name="T9" fmla="*/ 51 h 64"/>
                <a:gd name="T10" fmla="*/ 16 w 66"/>
                <a:gd name="T11" fmla="*/ 47 h 64"/>
                <a:gd name="T12" fmla="*/ 11 w 66"/>
                <a:gd name="T13" fmla="*/ 42 h 64"/>
                <a:gd name="T14" fmla="*/ 11 w 66"/>
                <a:gd name="T15" fmla="*/ 34 h 64"/>
                <a:gd name="T16" fmla="*/ 13 w 66"/>
                <a:gd name="T17" fmla="*/ 26 h 64"/>
                <a:gd name="T18" fmla="*/ 20 w 66"/>
                <a:gd name="T19" fmla="*/ 18 h 64"/>
                <a:gd name="T20" fmla="*/ 26 w 66"/>
                <a:gd name="T21" fmla="*/ 13 h 64"/>
                <a:gd name="T22" fmla="*/ 34 w 66"/>
                <a:gd name="T23" fmla="*/ 11 h 64"/>
                <a:gd name="T24" fmla="*/ 43 w 66"/>
                <a:gd name="T25" fmla="*/ 11 h 64"/>
                <a:gd name="T26" fmla="*/ 49 w 66"/>
                <a:gd name="T27" fmla="*/ 16 h 64"/>
                <a:gd name="T28" fmla="*/ 52 w 66"/>
                <a:gd name="T29" fmla="*/ 21 h 64"/>
                <a:gd name="T30" fmla="*/ 54 w 66"/>
                <a:gd name="T31" fmla="*/ 24 h 64"/>
                <a:gd name="T32" fmla="*/ 56 w 66"/>
                <a:gd name="T33" fmla="*/ 28 h 64"/>
                <a:gd name="T34" fmla="*/ 56 w 66"/>
                <a:gd name="T35" fmla="*/ 31 h 64"/>
                <a:gd name="T36" fmla="*/ 57 w 66"/>
                <a:gd name="T37" fmla="*/ 31 h 64"/>
                <a:gd name="T38" fmla="*/ 66 w 66"/>
                <a:gd name="T39" fmla="*/ 29 h 64"/>
                <a:gd name="T40" fmla="*/ 66 w 66"/>
                <a:gd name="T41" fmla="*/ 24 h 64"/>
                <a:gd name="T42" fmla="*/ 64 w 66"/>
                <a:gd name="T43" fmla="*/ 19 h 64"/>
                <a:gd name="T44" fmla="*/ 57 w 66"/>
                <a:gd name="T45" fmla="*/ 10 h 64"/>
                <a:gd name="T46" fmla="*/ 51 w 66"/>
                <a:gd name="T47" fmla="*/ 5 h 64"/>
                <a:gd name="T48" fmla="*/ 46 w 66"/>
                <a:gd name="T49" fmla="*/ 1 h 64"/>
                <a:gd name="T50" fmla="*/ 34 w 66"/>
                <a:gd name="T51" fmla="*/ 0 h 64"/>
                <a:gd name="T52" fmla="*/ 28 w 66"/>
                <a:gd name="T53" fmla="*/ 0 h 64"/>
                <a:gd name="T54" fmla="*/ 21 w 66"/>
                <a:gd name="T55" fmla="*/ 3 h 64"/>
                <a:gd name="T56" fmla="*/ 10 w 66"/>
                <a:gd name="T57" fmla="*/ 10 h 64"/>
                <a:gd name="T58" fmla="*/ 6 w 66"/>
                <a:gd name="T59" fmla="*/ 16 h 64"/>
                <a:gd name="T60" fmla="*/ 3 w 66"/>
                <a:gd name="T61" fmla="*/ 21 h 64"/>
                <a:gd name="T62" fmla="*/ 0 w 66"/>
                <a:gd name="T63" fmla="*/ 33 h 64"/>
                <a:gd name="T64" fmla="*/ 0 w 66"/>
                <a:gd name="T65" fmla="*/ 39 h 64"/>
                <a:gd name="T66" fmla="*/ 2 w 66"/>
                <a:gd name="T67" fmla="*/ 44 h 64"/>
                <a:gd name="T68" fmla="*/ 8 w 66"/>
                <a:gd name="T69" fmla="*/ 56 h 64"/>
                <a:gd name="T70" fmla="*/ 13 w 66"/>
                <a:gd name="T71" fmla="*/ 59 h 64"/>
                <a:gd name="T72" fmla="*/ 20 w 66"/>
                <a:gd name="T73" fmla="*/ 62 h 64"/>
                <a:gd name="T74" fmla="*/ 31 w 66"/>
                <a:gd name="T75" fmla="*/ 64 h 64"/>
                <a:gd name="T76" fmla="*/ 31 w 66"/>
                <a:gd name="T77" fmla="*/ 57 h 64"/>
                <a:gd name="T78" fmla="*/ 31 w 66"/>
                <a:gd name="T79" fmla="*/ 56 h 64"/>
                <a:gd name="T80" fmla="*/ 29 w 66"/>
                <a:gd name="T81"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 h="64">
                  <a:moveTo>
                    <a:pt x="29" y="54"/>
                  </a:moveTo>
                  <a:lnTo>
                    <a:pt x="29" y="54"/>
                  </a:lnTo>
                  <a:lnTo>
                    <a:pt x="29" y="54"/>
                  </a:lnTo>
                  <a:lnTo>
                    <a:pt x="29" y="54"/>
                  </a:lnTo>
                  <a:lnTo>
                    <a:pt x="25" y="54"/>
                  </a:lnTo>
                  <a:lnTo>
                    <a:pt x="25" y="54"/>
                  </a:lnTo>
                  <a:lnTo>
                    <a:pt x="21" y="52"/>
                  </a:lnTo>
                  <a:lnTo>
                    <a:pt x="21" y="52"/>
                  </a:lnTo>
                  <a:lnTo>
                    <a:pt x="20" y="51"/>
                  </a:lnTo>
                  <a:lnTo>
                    <a:pt x="20" y="51"/>
                  </a:lnTo>
                  <a:lnTo>
                    <a:pt x="16" y="47"/>
                  </a:lnTo>
                  <a:lnTo>
                    <a:pt x="16" y="47"/>
                  </a:lnTo>
                  <a:lnTo>
                    <a:pt x="11" y="42"/>
                  </a:lnTo>
                  <a:lnTo>
                    <a:pt x="11" y="42"/>
                  </a:lnTo>
                  <a:lnTo>
                    <a:pt x="11" y="34"/>
                  </a:lnTo>
                  <a:lnTo>
                    <a:pt x="11" y="34"/>
                  </a:lnTo>
                  <a:lnTo>
                    <a:pt x="13" y="26"/>
                  </a:lnTo>
                  <a:lnTo>
                    <a:pt x="13" y="26"/>
                  </a:lnTo>
                  <a:lnTo>
                    <a:pt x="20" y="18"/>
                  </a:lnTo>
                  <a:lnTo>
                    <a:pt x="20" y="18"/>
                  </a:lnTo>
                  <a:lnTo>
                    <a:pt x="26" y="13"/>
                  </a:lnTo>
                  <a:lnTo>
                    <a:pt x="26" y="13"/>
                  </a:lnTo>
                  <a:lnTo>
                    <a:pt x="34" y="11"/>
                  </a:lnTo>
                  <a:lnTo>
                    <a:pt x="34" y="11"/>
                  </a:lnTo>
                  <a:lnTo>
                    <a:pt x="43" y="11"/>
                  </a:lnTo>
                  <a:lnTo>
                    <a:pt x="43" y="11"/>
                  </a:lnTo>
                  <a:lnTo>
                    <a:pt x="49" y="16"/>
                  </a:lnTo>
                  <a:lnTo>
                    <a:pt x="49" y="16"/>
                  </a:lnTo>
                  <a:lnTo>
                    <a:pt x="52" y="21"/>
                  </a:lnTo>
                  <a:lnTo>
                    <a:pt x="52" y="21"/>
                  </a:lnTo>
                  <a:lnTo>
                    <a:pt x="54" y="24"/>
                  </a:lnTo>
                  <a:lnTo>
                    <a:pt x="54" y="24"/>
                  </a:lnTo>
                  <a:lnTo>
                    <a:pt x="56" y="28"/>
                  </a:lnTo>
                  <a:lnTo>
                    <a:pt x="56" y="28"/>
                  </a:lnTo>
                  <a:lnTo>
                    <a:pt x="56" y="31"/>
                  </a:lnTo>
                  <a:lnTo>
                    <a:pt x="56" y="31"/>
                  </a:lnTo>
                  <a:lnTo>
                    <a:pt x="57" y="31"/>
                  </a:lnTo>
                  <a:lnTo>
                    <a:pt x="57" y="31"/>
                  </a:lnTo>
                  <a:lnTo>
                    <a:pt x="59" y="31"/>
                  </a:lnTo>
                  <a:lnTo>
                    <a:pt x="66" y="29"/>
                  </a:lnTo>
                  <a:lnTo>
                    <a:pt x="66" y="29"/>
                  </a:lnTo>
                  <a:lnTo>
                    <a:pt x="66" y="24"/>
                  </a:lnTo>
                  <a:lnTo>
                    <a:pt x="64" y="19"/>
                  </a:lnTo>
                  <a:lnTo>
                    <a:pt x="64" y="19"/>
                  </a:lnTo>
                  <a:lnTo>
                    <a:pt x="61" y="14"/>
                  </a:lnTo>
                  <a:lnTo>
                    <a:pt x="57" y="10"/>
                  </a:lnTo>
                  <a:lnTo>
                    <a:pt x="57" y="10"/>
                  </a:lnTo>
                  <a:lnTo>
                    <a:pt x="51" y="5"/>
                  </a:lnTo>
                  <a:lnTo>
                    <a:pt x="46" y="1"/>
                  </a:lnTo>
                  <a:lnTo>
                    <a:pt x="46" y="1"/>
                  </a:lnTo>
                  <a:lnTo>
                    <a:pt x="39" y="0"/>
                  </a:lnTo>
                  <a:lnTo>
                    <a:pt x="34" y="0"/>
                  </a:lnTo>
                  <a:lnTo>
                    <a:pt x="34" y="0"/>
                  </a:lnTo>
                  <a:lnTo>
                    <a:pt x="28" y="0"/>
                  </a:lnTo>
                  <a:lnTo>
                    <a:pt x="21" y="3"/>
                  </a:lnTo>
                  <a:lnTo>
                    <a:pt x="21" y="3"/>
                  </a:lnTo>
                  <a:lnTo>
                    <a:pt x="16" y="6"/>
                  </a:lnTo>
                  <a:lnTo>
                    <a:pt x="10" y="10"/>
                  </a:lnTo>
                  <a:lnTo>
                    <a:pt x="10" y="10"/>
                  </a:lnTo>
                  <a:lnTo>
                    <a:pt x="6" y="16"/>
                  </a:lnTo>
                  <a:lnTo>
                    <a:pt x="3" y="21"/>
                  </a:lnTo>
                  <a:lnTo>
                    <a:pt x="3" y="21"/>
                  </a:lnTo>
                  <a:lnTo>
                    <a:pt x="0" y="28"/>
                  </a:lnTo>
                  <a:lnTo>
                    <a:pt x="0" y="33"/>
                  </a:lnTo>
                  <a:lnTo>
                    <a:pt x="0" y="33"/>
                  </a:lnTo>
                  <a:lnTo>
                    <a:pt x="0" y="39"/>
                  </a:lnTo>
                  <a:lnTo>
                    <a:pt x="2" y="44"/>
                  </a:lnTo>
                  <a:lnTo>
                    <a:pt x="2" y="44"/>
                  </a:lnTo>
                  <a:lnTo>
                    <a:pt x="3" y="49"/>
                  </a:lnTo>
                  <a:lnTo>
                    <a:pt x="8" y="56"/>
                  </a:lnTo>
                  <a:lnTo>
                    <a:pt x="8" y="56"/>
                  </a:lnTo>
                  <a:lnTo>
                    <a:pt x="13" y="59"/>
                  </a:lnTo>
                  <a:lnTo>
                    <a:pt x="20" y="62"/>
                  </a:lnTo>
                  <a:lnTo>
                    <a:pt x="20" y="62"/>
                  </a:lnTo>
                  <a:lnTo>
                    <a:pt x="25" y="64"/>
                  </a:lnTo>
                  <a:lnTo>
                    <a:pt x="31" y="64"/>
                  </a:lnTo>
                  <a:lnTo>
                    <a:pt x="31" y="57"/>
                  </a:lnTo>
                  <a:lnTo>
                    <a:pt x="31" y="57"/>
                  </a:lnTo>
                  <a:lnTo>
                    <a:pt x="31" y="56"/>
                  </a:lnTo>
                  <a:lnTo>
                    <a:pt x="31" y="56"/>
                  </a:lnTo>
                  <a:lnTo>
                    <a:pt x="29" y="54"/>
                  </a:lnTo>
                  <a:lnTo>
                    <a:pt x="29"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0" name="Freeform 106">
              <a:extLst>
                <a:ext uri="{FF2B5EF4-FFF2-40B4-BE49-F238E27FC236}">
                  <a16:creationId xmlns="" xmlns:a16="http://schemas.microsoft.com/office/drawing/2014/main" id="{68ECD810-5418-40F6-9253-96D2B735BC51}"/>
                </a:ext>
              </a:extLst>
            </p:cNvPr>
            <p:cNvSpPr>
              <a:spLocks noEditPoints="1"/>
            </p:cNvSpPr>
            <p:nvPr/>
          </p:nvSpPr>
          <p:spPr bwMode="auto">
            <a:xfrm>
              <a:off x="-3627438" y="2566988"/>
              <a:ext cx="104775" cy="107950"/>
            </a:xfrm>
            <a:custGeom>
              <a:avLst/>
              <a:gdLst>
                <a:gd name="T0" fmla="*/ 62 w 66"/>
                <a:gd name="T1" fmla="*/ 45 h 68"/>
                <a:gd name="T2" fmla="*/ 66 w 66"/>
                <a:gd name="T3" fmla="*/ 33 h 68"/>
                <a:gd name="T4" fmla="*/ 66 w 66"/>
                <a:gd name="T5" fmla="*/ 26 h 68"/>
                <a:gd name="T6" fmla="*/ 64 w 66"/>
                <a:gd name="T7" fmla="*/ 22 h 68"/>
                <a:gd name="T8" fmla="*/ 56 w 66"/>
                <a:gd name="T9" fmla="*/ 10 h 68"/>
                <a:gd name="T10" fmla="*/ 51 w 66"/>
                <a:gd name="T11" fmla="*/ 7 h 68"/>
                <a:gd name="T12" fmla="*/ 46 w 66"/>
                <a:gd name="T13" fmla="*/ 3 h 68"/>
                <a:gd name="T14" fmla="*/ 33 w 66"/>
                <a:gd name="T15" fmla="*/ 0 h 68"/>
                <a:gd name="T16" fmla="*/ 28 w 66"/>
                <a:gd name="T17" fmla="*/ 2 h 68"/>
                <a:gd name="T18" fmla="*/ 21 w 66"/>
                <a:gd name="T19" fmla="*/ 3 h 68"/>
                <a:gd name="T20" fmla="*/ 10 w 66"/>
                <a:gd name="T21" fmla="*/ 12 h 68"/>
                <a:gd name="T22" fmla="*/ 7 w 66"/>
                <a:gd name="T23" fmla="*/ 17 h 68"/>
                <a:gd name="T24" fmla="*/ 2 w 66"/>
                <a:gd name="T25" fmla="*/ 23 h 68"/>
                <a:gd name="T26" fmla="*/ 0 w 66"/>
                <a:gd name="T27" fmla="*/ 35 h 68"/>
                <a:gd name="T28" fmla="*/ 0 w 66"/>
                <a:gd name="T29" fmla="*/ 41 h 68"/>
                <a:gd name="T30" fmla="*/ 2 w 66"/>
                <a:gd name="T31" fmla="*/ 46 h 68"/>
                <a:gd name="T32" fmla="*/ 8 w 66"/>
                <a:gd name="T33" fmla="*/ 58 h 68"/>
                <a:gd name="T34" fmla="*/ 13 w 66"/>
                <a:gd name="T35" fmla="*/ 63 h 68"/>
                <a:gd name="T36" fmla="*/ 20 w 66"/>
                <a:gd name="T37" fmla="*/ 64 h 68"/>
                <a:gd name="T38" fmla="*/ 31 w 66"/>
                <a:gd name="T39" fmla="*/ 68 h 68"/>
                <a:gd name="T40" fmla="*/ 38 w 66"/>
                <a:gd name="T41" fmla="*/ 66 h 68"/>
                <a:gd name="T42" fmla="*/ 43 w 66"/>
                <a:gd name="T43" fmla="*/ 64 h 68"/>
                <a:gd name="T44" fmla="*/ 54 w 66"/>
                <a:gd name="T45" fmla="*/ 56 h 68"/>
                <a:gd name="T46" fmla="*/ 59 w 66"/>
                <a:gd name="T47" fmla="*/ 51 h 68"/>
                <a:gd name="T48" fmla="*/ 62 w 66"/>
                <a:gd name="T49" fmla="*/ 45 h 68"/>
                <a:gd name="T50" fmla="*/ 38 w 66"/>
                <a:gd name="T51" fmla="*/ 54 h 68"/>
                <a:gd name="T52" fmla="*/ 31 w 66"/>
                <a:gd name="T53" fmla="*/ 56 h 68"/>
                <a:gd name="T54" fmla="*/ 23 w 66"/>
                <a:gd name="T55" fmla="*/ 54 h 68"/>
                <a:gd name="T56" fmla="*/ 16 w 66"/>
                <a:gd name="T57" fmla="*/ 51 h 68"/>
                <a:gd name="T58" fmla="*/ 11 w 66"/>
                <a:gd name="T59" fmla="*/ 43 h 68"/>
                <a:gd name="T60" fmla="*/ 10 w 66"/>
                <a:gd name="T61" fmla="*/ 36 h 68"/>
                <a:gd name="T62" fmla="*/ 13 w 66"/>
                <a:gd name="T63" fmla="*/ 28 h 68"/>
                <a:gd name="T64" fmla="*/ 18 w 66"/>
                <a:gd name="T65" fmla="*/ 20 h 68"/>
                <a:gd name="T66" fmla="*/ 26 w 66"/>
                <a:gd name="T67" fmla="*/ 15 h 68"/>
                <a:gd name="T68" fmla="*/ 34 w 66"/>
                <a:gd name="T69" fmla="*/ 12 h 68"/>
                <a:gd name="T70" fmla="*/ 41 w 66"/>
                <a:gd name="T71" fmla="*/ 13 h 68"/>
                <a:gd name="T72" fmla="*/ 49 w 66"/>
                <a:gd name="T73" fmla="*/ 18 h 68"/>
                <a:gd name="T74" fmla="*/ 54 w 66"/>
                <a:gd name="T75" fmla="*/ 25 h 68"/>
                <a:gd name="T76" fmla="*/ 54 w 66"/>
                <a:gd name="T77" fmla="*/ 31 h 68"/>
                <a:gd name="T78" fmla="*/ 53 w 66"/>
                <a:gd name="T79" fmla="*/ 40 h 68"/>
                <a:gd name="T80" fmla="*/ 46 w 66"/>
                <a:gd name="T81" fmla="*/ 48 h 68"/>
                <a:gd name="T82" fmla="*/ 38 w 66"/>
                <a:gd name="T83" fmla="*/ 5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8">
                  <a:moveTo>
                    <a:pt x="62" y="45"/>
                  </a:moveTo>
                  <a:lnTo>
                    <a:pt x="62" y="45"/>
                  </a:lnTo>
                  <a:lnTo>
                    <a:pt x="64" y="40"/>
                  </a:lnTo>
                  <a:lnTo>
                    <a:pt x="66" y="33"/>
                  </a:lnTo>
                  <a:lnTo>
                    <a:pt x="66" y="33"/>
                  </a:lnTo>
                  <a:lnTo>
                    <a:pt x="66" y="26"/>
                  </a:lnTo>
                  <a:lnTo>
                    <a:pt x="64" y="22"/>
                  </a:lnTo>
                  <a:lnTo>
                    <a:pt x="64" y="22"/>
                  </a:lnTo>
                  <a:lnTo>
                    <a:pt x="61" y="15"/>
                  </a:lnTo>
                  <a:lnTo>
                    <a:pt x="56" y="10"/>
                  </a:lnTo>
                  <a:lnTo>
                    <a:pt x="56" y="10"/>
                  </a:lnTo>
                  <a:lnTo>
                    <a:pt x="51" y="7"/>
                  </a:lnTo>
                  <a:lnTo>
                    <a:pt x="46" y="3"/>
                  </a:lnTo>
                  <a:lnTo>
                    <a:pt x="46" y="3"/>
                  </a:lnTo>
                  <a:lnTo>
                    <a:pt x="39" y="2"/>
                  </a:lnTo>
                  <a:lnTo>
                    <a:pt x="33" y="0"/>
                  </a:lnTo>
                  <a:lnTo>
                    <a:pt x="33" y="0"/>
                  </a:lnTo>
                  <a:lnTo>
                    <a:pt x="28" y="2"/>
                  </a:lnTo>
                  <a:lnTo>
                    <a:pt x="21" y="3"/>
                  </a:lnTo>
                  <a:lnTo>
                    <a:pt x="21" y="3"/>
                  </a:lnTo>
                  <a:lnTo>
                    <a:pt x="15" y="7"/>
                  </a:lnTo>
                  <a:lnTo>
                    <a:pt x="10" y="12"/>
                  </a:lnTo>
                  <a:lnTo>
                    <a:pt x="10" y="12"/>
                  </a:lnTo>
                  <a:lnTo>
                    <a:pt x="7" y="17"/>
                  </a:lnTo>
                  <a:lnTo>
                    <a:pt x="2" y="23"/>
                  </a:lnTo>
                  <a:lnTo>
                    <a:pt x="2" y="23"/>
                  </a:lnTo>
                  <a:lnTo>
                    <a:pt x="0" y="28"/>
                  </a:lnTo>
                  <a:lnTo>
                    <a:pt x="0" y="35"/>
                  </a:lnTo>
                  <a:lnTo>
                    <a:pt x="0" y="35"/>
                  </a:lnTo>
                  <a:lnTo>
                    <a:pt x="0" y="41"/>
                  </a:lnTo>
                  <a:lnTo>
                    <a:pt x="2" y="46"/>
                  </a:lnTo>
                  <a:lnTo>
                    <a:pt x="2" y="46"/>
                  </a:lnTo>
                  <a:lnTo>
                    <a:pt x="5" y="53"/>
                  </a:lnTo>
                  <a:lnTo>
                    <a:pt x="8" y="58"/>
                  </a:lnTo>
                  <a:lnTo>
                    <a:pt x="8" y="58"/>
                  </a:lnTo>
                  <a:lnTo>
                    <a:pt x="13" y="63"/>
                  </a:lnTo>
                  <a:lnTo>
                    <a:pt x="20" y="64"/>
                  </a:lnTo>
                  <a:lnTo>
                    <a:pt x="20" y="64"/>
                  </a:lnTo>
                  <a:lnTo>
                    <a:pt x="26" y="66"/>
                  </a:lnTo>
                  <a:lnTo>
                    <a:pt x="31" y="68"/>
                  </a:lnTo>
                  <a:lnTo>
                    <a:pt x="31" y="68"/>
                  </a:lnTo>
                  <a:lnTo>
                    <a:pt x="38" y="66"/>
                  </a:lnTo>
                  <a:lnTo>
                    <a:pt x="43" y="64"/>
                  </a:lnTo>
                  <a:lnTo>
                    <a:pt x="43" y="64"/>
                  </a:lnTo>
                  <a:lnTo>
                    <a:pt x="49" y="61"/>
                  </a:lnTo>
                  <a:lnTo>
                    <a:pt x="54" y="56"/>
                  </a:lnTo>
                  <a:lnTo>
                    <a:pt x="54" y="56"/>
                  </a:lnTo>
                  <a:lnTo>
                    <a:pt x="59" y="51"/>
                  </a:lnTo>
                  <a:lnTo>
                    <a:pt x="62" y="45"/>
                  </a:lnTo>
                  <a:lnTo>
                    <a:pt x="62" y="45"/>
                  </a:lnTo>
                  <a:close/>
                  <a:moveTo>
                    <a:pt x="38" y="54"/>
                  </a:moveTo>
                  <a:lnTo>
                    <a:pt x="38" y="54"/>
                  </a:lnTo>
                  <a:lnTo>
                    <a:pt x="31" y="56"/>
                  </a:lnTo>
                  <a:lnTo>
                    <a:pt x="31" y="56"/>
                  </a:lnTo>
                  <a:lnTo>
                    <a:pt x="23" y="54"/>
                  </a:lnTo>
                  <a:lnTo>
                    <a:pt x="23" y="54"/>
                  </a:lnTo>
                  <a:lnTo>
                    <a:pt x="16" y="51"/>
                  </a:lnTo>
                  <a:lnTo>
                    <a:pt x="16" y="51"/>
                  </a:lnTo>
                  <a:lnTo>
                    <a:pt x="11" y="43"/>
                  </a:lnTo>
                  <a:lnTo>
                    <a:pt x="11" y="43"/>
                  </a:lnTo>
                  <a:lnTo>
                    <a:pt x="10" y="36"/>
                  </a:lnTo>
                  <a:lnTo>
                    <a:pt x="10" y="36"/>
                  </a:lnTo>
                  <a:lnTo>
                    <a:pt x="13" y="28"/>
                  </a:lnTo>
                  <a:lnTo>
                    <a:pt x="13" y="28"/>
                  </a:lnTo>
                  <a:lnTo>
                    <a:pt x="18" y="20"/>
                  </a:lnTo>
                  <a:lnTo>
                    <a:pt x="18" y="20"/>
                  </a:lnTo>
                  <a:lnTo>
                    <a:pt x="26" y="15"/>
                  </a:lnTo>
                  <a:lnTo>
                    <a:pt x="26" y="15"/>
                  </a:lnTo>
                  <a:lnTo>
                    <a:pt x="34" y="12"/>
                  </a:lnTo>
                  <a:lnTo>
                    <a:pt x="34" y="12"/>
                  </a:lnTo>
                  <a:lnTo>
                    <a:pt x="41" y="13"/>
                  </a:lnTo>
                  <a:lnTo>
                    <a:pt x="41" y="13"/>
                  </a:lnTo>
                  <a:lnTo>
                    <a:pt x="49" y="18"/>
                  </a:lnTo>
                  <a:lnTo>
                    <a:pt x="49" y="18"/>
                  </a:lnTo>
                  <a:lnTo>
                    <a:pt x="54" y="25"/>
                  </a:lnTo>
                  <a:lnTo>
                    <a:pt x="54" y="25"/>
                  </a:lnTo>
                  <a:lnTo>
                    <a:pt x="54" y="31"/>
                  </a:lnTo>
                  <a:lnTo>
                    <a:pt x="54" y="31"/>
                  </a:lnTo>
                  <a:lnTo>
                    <a:pt x="53" y="40"/>
                  </a:lnTo>
                  <a:lnTo>
                    <a:pt x="53" y="40"/>
                  </a:lnTo>
                  <a:lnTo>
                    <a:pt x="46" y="48"/>
                  </a:lnTo>
                  <a:lnTo>
                    <a:pt x="46" y="48"/>
                  </a:lnTo>
                  <a:lnTo>
                    <a:pt x="38" y="54"/>
                  </a:lnTo>
                  <a:lnTo>
                    <a:pt x="38"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1" name="Freeform 107">
              <a:extLst>
                <a:ext uri="{FF2B5EF4-FFF2-40B4-BE49-F238E27FC236}">
                  <a16:creationId xmlns="" xmlns:a16="http://schemas.microsoft.com/office/drawing/2014/main" id="{B1240623-93EC-4296-86CD-6703C875465C}"/>
                </a:ext>
              </a:extLst>
            </p:cNvPr>
            <p:cNvSpPr>
              <a:spLocks/>
            </p:cNvSpPr>
            <p:nvPr/>
          </p:nvSpPr>
          <p:spPr bwMode="auto">
            <a:xfrm>
              <a:off x="-3567113" y="2630488"/>
              <a:ext cx="133350" cy="130175"/>
            </a:xfrm>
            <a:custGeom>
              <a:avLst/>
              <a:gdLst>
                <a:gd name="T0" fmla="*/ 51 w 84"/>
                <a:gd name="T1" fmla="*/ 3 h 82"/>
                <a:gd name="T2" fmla="*/ 46 w 84"/>
                <a:gd name="T3" fmla="*/ 0 h 82"/>
                <a:gd name="T4" fmla="*/ 0 w 84"/>
                <a:gd name="T5" fmla="*/ 46 h 82"/>
                <a:gd name="T6" fmla="*/ 6 w 84"/>
                <a:gd name="T7" fmla="*/ 52 h 82"/>
                <a:gd name="T8" fmla="*/ 36 w 84"/>
                <a:gd name="T9" fmla="*/ 24 h 82"/>
                <a:gd name="T10" fmla="*/ 36 w 84"/>
                <a:gd name="T11" fmla="*/ 24 h 82"/>
                <a:gd name="T12" fmla="*/ 38 w 84"/>
                <a:gd name="T13" fmla="*/ 23 h 82"/>
                <a:gd name="T14" fmla="*/ 38 w 84"/>
                <a:gd name="T15" fmla="*/ 23 h 82"/>
                <a:gd name="T16" fmla="*/ 39 w 84"/>
                <a:gd name="T17" fmla="*/ 21 h 82"/>
                <a:gd name="T18" fmla="*/ 31 w 84"/>
                <a:gd name="T19" fmla="*/ 74 h 82"/>
                <a:gd name="T20" fmla="*/ 31 w 84"/>
                <a:gd name="T21" fmla="*/ 74 h 82"/>
                <a:gd name="T22" fmla="*/ 31 w 84"/>
                <a:gd name="T23" fmla="*/ 77 h 82"/>
                <a:gd name="T24" fmla="*/ 31 w 84"/>
                <a:gd name="T25" fmla="*/ 77 h 82"/>
                <a:gd name="T26" fmla="*/ 33 w 84"/>
                <a:gd name="T27" fmla="*/ 78 h 82"/>
                <a:gd name="T28" fmla="*/ 36 w 84"/>
                <a:gd name="T29" fmla="*/ 82 h 82"/>
                <a:gd name="T30" fmla="*/ 84 w 84"/>
                <a:gd name="T31" fmla="*/ 36 h 82"/>
                <a:gd name="T32" fmla="*/ 75 w 84"/>
                <a:gd name="T33" fmla="*/ 29 h 82"/>
                <a:gd name="T34" fmla="*/ 47 w 84"/>
                <a:gd name="T35" fmla="*/ 57 h 82"/>
                <a:gd name="T36" fmla="*/ 47 w 84"/>
                <a:gd name="T37" fmla="*/ 57 h 82"/>
                <a:gd name="T38" fmla="*/ 46 w 84"/>
                <a:gd name="T39" fmla="*/ 59 h 82"/>
                <a:gd name="T40" fmla="*/ 46 w 84"/>
                <a:gd name="T41" fmla="*/ 59 h 82"/>
                <a:gd name="T42" fmla="*/ 44 w 84"/>
                <a:gd name="T43" fmla="*/ 62 h 82"/>
                <a:gd name="T44" fmla="*/ 52 w 84"/>
                <a:gd name="T45" fmla="*/ 8 h 82"/>
                <a:gd name="T46" fmla="*/ 52 w 84"/>
                <a:gd name="T47" fmla="*/ 8 h 82"/>
                <a:gd name="T48" fmla="*/ 52 w 84"/>
                <a:gd name="T49" fmla="*/ 6 h 82"/>
                <a:gd name="T50" fmla="*/ 52 w 84"/>
                <a:gd name="T51" fmla="*/ 6 h 82"/>
                <a:gd name="T52" fmla="*/ 52 w 84"/>
                <a:gd name="T53" fmla="*/ 6 h 82"/>
                <a:gd name="T54" fmla="*/ 52 w 84"/>
                <a:gd name="T55" fmla="*/ 6 h 82"/>
                <a:gd name="T56" fmla="*/ 51 w 84"/>
                <a:gd name="T57" fmla="*/ 5 h 82"/>
                <a:gd name="T58" fmla="*/ 51 w 84"/>
                <a:gd name="T59" fmla="*/ 5 h 82"/>
                <a:gd name="T60" fmla="*/ 51 w 84"/>
                <a:gd name="T61" fmla="*/ 3 h 82"/>
                <a:gd name="T62" fmla="*/ 51 w 84"/>
                <a:gd name="T63" fmla="*/ 3 h 82"/>
                <a:gd name="T64" fmla="*/ 51 w 84"/>
                <a:gd name="T65" fmla="*/ 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 h="82">
                  <a:moveTo>
                    <a:pt x="51" y="3"/>
                  </a:moveTo>
                  <a:lnTo>
                    <a:pt x="46" y="0"/>
                  </a:lnTo>
                  <a:lnTo>
                    <a:pt x="0" y="46"/>
                  </a:lnTo>
                  <a:lnTo>
                    <a:pt x="6" y="52"/>
                  </a:lnTo>
                  <a:lnTo>
                    <a:pt x="36" y="24"/>
                  </a:lnTo>
                  <a:lnTo>
                    <a:pt x="36" y="24"/>
                  </a:lnTo>
                  <a:lnTo>
                    <a:pt x="38" y="23"/>
                  </a:lnTo>
                  <a:lnTo>
                    <a:pt x="38" y="23"/>
                  </a:lnTo>
                  <a:lnTo>
                    <a:pt x="39" y="21"/>
                  </a:lnTo>
                  <a:lnTo>
                    <a:pt x="31" y="74"/>
                  </a:lnTo>
                  <a:lnTo>
                    <a:pt x="31" y="74"/>
                  </a:lnTo>
                  <a:lnTo>
                    <a:pt x="31" y="77"/>
                  </a:lnTo>
                  <a:lnTo>
                    <a:pt x="31" y="77"/>
                  </a:lnTo>
                  <a:lnTo>
                    <a:pt x="33" y="78"/>
                  </a:lnTo>
                  <a:lnTo>
                    <a:pt x="36" y="82"/>
                  </a:lnTo>
                  <a:lnTo>
                    <a:pt x="84" y="36"/>
                  </a:lnTo>
                  <a:lnTo>
                    <a:pt x="75" y="29"/>
                  </a:lnTo>
                  <a:lnTo>
                    <a:pt x="47" y="57"/>
                  </a:lnTo>
                  <a:lnTo>
                    <a:pt x="47" y="57"/>
                  </a:lnTo>
                  <a:lnTo>
                    <a:pt x="46" y="59"/>
                  </a:lnTo>
                  <a:lnTo>
                    <a:pt x="46" y="59"/>
                  </a:lnTo>
                  <a:lnTo>
                    <a:pt x="44" y="62"/>
                  </a:lnTo>
                  <a:lnTo>
                    <a:pt x="52" y="8"/>
                  </a:lnTo>
                  <a:lnTo>
                    <a:pt x="52" y="8"/>
                  </a:lnTo>
                  <a:lnTo>
                    <a:pt x="52" y="6"/>
                  </a:lnTo>
                  <a:lnTo>
                    <a:pt x="52" y="6"/>
                  </a:lnTo>
                  <a:lnTo>
                    <a:pt x="52" y="6"/>
                  </a:lnTo>
                  <a:lnTo>
                    <a:pt x="52" y="6"/>
                  </a:lnTo>
                  <a:lnTo>
                    <a:pt x="51" y="5"/>
                  </a:lnTo>
                  <a:lnTo>
                    <a:pt x="51" y="5"/>
                  </a:lnTo>
                  <a:lnTo>
                    <a:pt x="51" y="3"/>
                  </a:lnTo>
                  <a:lnTo>
                    <a:pt x="51" y="3"/>
                  </a:lnTo>
                  <a:lnTo>
                    <a:pt x="5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2" name="Freeform 108">
              <a:extLst>
                <a:ext uri="{FF2B5EF4-FFF2-40B4-BE49-F238E27FC236}">
                  <a16:creationId xmlns="" xmlns:a16="http://schemas.microsoft.com/office/drawing/2014/main" id="{54FE7927-EF71-409F-8CD7-AE2CAEA32BC9}"/>
                </a:ext>
              </a:extLst>
            </p:cNvPr>
            <p:cNvSpPr>
              <a:spLocks/>
            </p:cNvSpPr>
            <p:nvPr/>
          </p:nvSpPr>
          <p:spPr bwMode="auto">
            <a:xfrm>
              <a:off x="-3494088" y="2703513"/>
              <a:ext cx="117475" cy="85725"/>
            </a:xfrm>
            <a:custGeom>
              <a:avLst/>
              <a:gdLst>
                <a:gd name="T0" fmla="*/ 46 w 74"/>
                <a:gd name="T1" fmla="*/ 0 h 54"/>
                <a:gd name="T2" fmla="*/ 0 w 74"/>
                <a:gd name="T3" fmla="*/ 46 h 54"/>
                <a:gd name="T4" fmla="*/ 8 w 74"/>
                <a:gd name="T5" fmla="*/ 54 h 54"/>
                <a:gd name="T6" fmla="*/ 26 w 74"/>
                <a:gd name="T7" fmla="*/ 34 h 54"/>
                <a:gd name="T8" fmla="*/ 43 w 74"/>
                <a:gd name="T9" fmla="*/ 51 h 54"/>
                <a:gd name="T10" fmla="*/ 49 w 74"/>
                <a:gd name="T11" fmla="*/ 44 h 54"/>
                <a:gd name="T12" fmla="*/ 33 w 74"/>
                <a:gd name="T13" fmla="*/ 28 h 54"/>
                <a:gd name="T14" fmla="*/ 47 w 74"/>
                <a:gd name="T15" fmla="*/ 14 h 54"/>
                <a:gd name="T16" fmla="*/ 67 w 74"/>
                <a:gd name="T17" fmla="*/ 34 h 54"/>
                <a:gd name="T18" fmla="*/ 74 w 74"/>
                <a:gd name="T19" fmla="*/ 26 h 54"/>
                <a:gd name="T20" fmla="*/ 46 w 74"/>
                <a:gd name="T21" fmla="*/ 0 h 54"/>
                <a:gd name="T22" fmla="*/ 46 w 74"/>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54">
                  <a:moveTo>
                    <a:pt x="46" y="0"/>
                  </a:moveTo>
                  <a:lnTo>
                    <a:pt x="0" y="46"/>
                  </a:lnTo>
                  <a:lnTo>
                    <a:pt x="8" y="54"/>
                  </a:lnTo>
                  <a:lnTo>
                    <a:pt x="26" y="34"/>
                  </a:lnTo>
                  <a:lnTo>
                    <a:pt x="43" y="51"/>
                  </a:lnTo>
                  <a:lnTo>
                    <a:pt x="49" y="44"/>
                  </a:lnTo>
                  <a:lnTo>
                    <a:pt x="33" y="28"/>
                  </a:lnTo>
                  <a:lnTo>
                    <a:pt x="47" y="14"/>
                  </a:lnTo>
                  <a:lnTo>
                    <a:pt x="67" y="34"/>
                  </a:lnTo>
                  <a:lnTo>
                    <a:pt x="74" y="26"/>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3" name="Freeform 109">
              <a:extLst>
                <a:ext uri="{FF2B5EF4-FFF2-40B4-BE49-F238E27FC236}">
                  <a16:creationId xmlns="" xmlns:a16="http://schemas.microsoft.com/office/drawing/2014/main" id="{8F7440A7-3380-4CAB-94EB-39F83640DD39}"/>
                </a:ext>
              </a:extLst>
            </p:cNvPr>
            <p:cNvSpPr>
              <a:spLocks noEditPoints="1"/>
            </p:cNvSpPr>
            <p:nvPr/>
          </p:nvSpPr>
          <p:spPr bwMode="auto">
            <a:xfrm>
              <a:off x="-3441700" y="2754313"/>
              <a:ext cx="133350" cy="117475"/>
            </a:xfrm>
            <a:custGeom>
              <a:avLst/>
              <a:gdLst>
                <a:gd name="T0" fmla="*/ 47 w 84"/>
                <a:gd name="T1" fmla="*/ 0 h 74"/>
                <a:gd name="T2" fmla="*/ 0 w 84"/>
                <a:gd name="T3" fmla="*/ 47 h 74"/>
                <a:gd name="T4" fmla="*/ 28 w 84"/>
                <a:gd name="T5" fmla="*/ 74 h 74"/>
                <a:gd name="T6" fmla="*/ 34 w 84"/>
                <a:gd name="T7" fmla="*/ 68 h 74"/>
                <a:gd name="T8" fmla="*/ 16 w 84"/>
                <a:gd name="T9" fmla="*/ 48 h 74"/>
                <a:gd name="T10" fmla="*/ 29 w 84"/>
                <a:gd name="T11" fmla="*/ 35 h 74"/>
                <a:gd name="T12" fmla="*/ 44 w 84"/>
                <a:gd name="T13" fmla="*/ 51 h 74"/>
                <a:gd name="T14" fmla="*/ 51 w 84"/>
                <a:gd name="T15" fmla="*/ 45 h 74"/>
                <a:gd name="T16" fmla="*/ 36 w 84"/>
                <a:gd name="T17" fmla="*/ 28 h 74"/>
                <a:gd name="T18" fmla="*/ 47 w 84"/>
                <a:gd name="T19" fmla="*/ 15 h 74"/>
                <a:gd name="T20" fmla="*/ 67 w 84"/>
                <a:gd name="T21" fmla="*/ 35 h 74"/>
                <a:gd name="T22" fmla="*/ 74 w 84"/>
                <a:gd name="T23" fmla="*/ 28 h 74"/>
                <a:gd name="T24" fmla="*/ 47 w 84"/>
                <a:gd name="T25" fmla="*/ 0 h 74"/>
                <a:gd name="T26" fmla="*/ 47 w 84"/>
                <a:gd name="T27" fmla="*/ 0 h 74"/>
                <a:gd name="T28" fmla="*/ 75 w 84"/>
                <a:gd name="T29" fmla="*/ 7 h 74"/>
                <a:gd name="T30" fmla="*/ 75 w 84"/>
                <a:gd name="T31" fmla="*/ 7 h 74"/>
                <a:gd name="T32" fmla="*/ 74 w 84"/>
                <a:gd name="T33" fmla="*/ 7 h 74"/>
                <a:gd name="T34" fmla="*/ 74 w 84"/>
                <a:gd name="T35" fmla="*/ 7 h 74"/>
                <a:gd name="T36" fmla="*/ 74 w 84"/>
                <a:gd name="T37" fmla="*/ 5 h 74"/>
                <a:gd name="T38" fmla="*/ 74 w 84"/>
                <a:gd name="T39" fmla="*/ 5 h 74"/>
                <a:gd name="T40" fmla="*/ 72 w 84"/>
                <a:gd name="T41" fmla="*/ 5 h 74"/>
                <a:gd name="T42" fmla="*/ 72 w 84"/>
                <a:gd name="T43" fmla="*/ 5 h 74"/>
                <a:gd name="T44" fmla="*/ 70 w 84"/>
                <a:gd name="T45" fmla="*/ 5 h 74"/>
                <a:gd name="T46" fmla="*/ 59 w 84"/>
                <a:gd name="T47" fmla="*/ 5 h 74"/>
                <a:gd name="T48" fmla="*/ 64 w 84"/>
                <a:gd name="T49" fmla="*/ 12 h 74"/>
                <a:gd name="T50" fmla="*/ 64 w 84"/>
                <a:gd name="T51" fmla="*/ 12 h 74"/>
                <a:gd name="T52" fmla="*/ 65 w 84"/>
                <a:gd name="T53" fmla="*/ 12 h 74"/>
                <a:gd name="T54" fmla="*/ 65 w 84"/>
                <a:gd name="T55" fmla="*/ 12 h 74"/>
                <a:gd name="T56" fmla="*/ 65 w 84"/>
                <a:gd name="T57" fmla="*/ 14 h 74"/>
                <a:gd name="T58" fmla="*/ 65 w 84"/>
                <a:gd name="T59" fmla="*/ 14 h 74"/>
                <a:gd name="T60" fmla="*/ 67 w 84"/>
                <a:gd name="T61" fmla="*/ 14 h 74"/>
                <a:gd name="T62" fmla="*/ 67 w 84"/>
                <a:gd name="T63" fmla="*/ 14 h 74"/>
                <a:gd name="T64" fmla="*/ 67 w 84"/>
                <a:gd name="T65" fmla="*/ 14 h 74"/>
                <a:gd name="T66" fmla="*/ 84 w 84"/>
                <a:gd name="T67" fmla="*/ 15 h 74"/>
                <a:gd name="T68" fmla="*/ 75 w 84"/>
                <a:gd name="T69" fmla="*/ 7 h 74"/>
                <a:gd name="T70" fmla="*/ 75 w 84"/>
                <a:gd name="T71" fmla="*/ 7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74">
                  <a:moveTo>
                    <a:pt x="47" y="0"/>
                  </a:moveTo>
                  <a:lnTo>
                    <a:pt x="0" y="47"/>
                  </a:lnTo>
                  <a:lnTo>
                    <a:pt x="28" y="74"/>
                  </a:lnTo>
                  <a:lnTo>
                    <a:pt x="34" y="68"/>
                  </a:lnTo>
                  <a:lnTo>
                    <a:pt x="16" y="48"/>
                  </a:lnTo>
                  <a:lnTo>
                    <a:pt x="29" y="35"/>
                  </a:lnTo>
                  <a:lnTo>
                    <a:pt x="44" y="51"/>
                  </a:lnTo>
                  <a:lnTo>
                    <a:pt x="51" y="45"/>
                  </a:lnTo>
                  <a:lnTo>
                    <a:pt x="36" y="28"/>
                  </a:lnTo>
                  <a:lnTo>
                    <a:pt x="47" y="15"/>
                  </a:lnTo>
                  <a:lnTo>
                    <a:pt x="67" y="35"/>
                  </a:lnTo>
                  <a:lnTo>
                    <a:pt x="74" y="28"/>
                  </a:lnTo>
                  <a:lnTo>
                    <a:pt x="47" y="0"/>
                  </a:lnTo>
                  <a:lnTo>
                    <a:pt x="47" y="0"/>
                  </a:lnTo>
                  <a:close/>
                  <a:moveTo>
                    <a:pt x="75" y="7"/>
                  </a:moveTo>
                  <a:lnTo>
                    <a:pt x="75" y="7"/>
                  </a:lnTo>
                  <a:lnTo>
                    <a:pt x="74" y="7"/>
                  </a:lnTo>
                  <a:lnTo>
                    <a:pt x="74" y="7"/>
                  </a:lnTo>
                  <a:lnTo>
                    <a:pt x="74" y="5"/>
                  </a:lnTo>
                  <a:lnTo>
                    <a:pt x="74" y="5"/>
                  </a:lnTo>
                  <a:lnTo>
                    <a:pt x="72" y="5"/>
                  </a:lnTo>
                  <a:lnTo>
                    <a:pt x="72" y="5"/>
                  </a:lnTo>
                  <a:lnTo>
                    <a:pt x="70" y="5"/>
                  </a:lnTo>
                  <a:lnTo>
                    <a:pt x="59" y="5"/>
                  </a:lnTo>
                  <a:lnTo>
                    <a:pt x="64" y="12"/>
                  </a:lnTo>
                  <a:lnTo>
                    <a:pt x="64" y="12"/>
                  </a:lnTo>
                  <a:lnTo>
                    <a:pt x="65" y="12"/>
                  </a:lnTo>
                  <a:lnTo>
                    <a:pt x="65" y="12"/>
                  </a:lnTo>
                  <a:lnTo>
                    <a:pt x="65" y="14"/>
                  </a:lnTo>
                  <a:lnTo>
                    <a:pt x="65" y="14"/>
                  </a:lnTo>
                  <a:lnTo>
                    <a:pt x="67" y="14"/>
                  </a:lnTo>
                  <a:lnTo>
                    <a:pt x="67" y="14"/>
                  </a:lnTo>
                  <a:lnTo>
                    <a:pt x="67" y="14"/>
                  </a:lnTo>
                  <a:lnTo>
                    <a:pt x="84" y="15"/>
                  </a:lnTo>
                  <a:lnTo>
                    <a:pt x="75" y="7"/>
                  </a:lnTo>
                  <a:lnTo>
                    <a:pt x="75"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4" name="Freeform 110">
              <a:extLst>
                <a:ext uri="{FF2B5EF4-FFF2-40B4-BE49-F238E27FC236}">
                  <a16:creationId xmlns="" xmlns:a16="http://schemas.microsoft.com/office/drawing/2014/main" id="{EA7D8A80-C18A-47C3-B192-F24B513DFB35}"/>
                </a:ext>
              </a:extLst>
            </p:cNvPr>
            <p:cNvSpPr>
              <a:spLocks noEditPoints="1"/>
            </p:cNvSpPr>
            <p:nvPr/>
          </p:nvSpPr>
          <p:spPr bwMode="auto">
            <a:xfrm>
              <a:off x="-3384550" y="2809875"/>
              <a:ext cx="109538" cy="128588"/>
            </a:xfrm>
            <a:custGeom>
              <a:avLst/>
              <a:gdLst>
                <a:gd name="T0" fmla="*/ 29 w 69"/>
                <a:gd name="T1" fmla="*/ 41 h 81"/>
                <a:gd name="T2" fmla="*/ 29 w 69"/>
                <a:gd name="T3" fmla="*/ 41 h 81"/>
                <a:gd name="T4" fmla="*/ 31 w 69"/>
                <a:gd name="T5" fmla="*/ 43 h 81"/>
                <a:gd name="T6" fmla="*/ 31 w 69"/>
                <a:gd name="T7" fmla="*/ 43 h 81"/>
                <a:gd name="T8" fmla="*/ 31 w 69"/>
                <a:gd name="T9" fmla="*/ 44 h 81"/>
                <a:gd name="T10" fmla="*/ 24 w 69"/>
                <a:gd name="T11" fmla="*/ 69 h 81"/>
                <a:gd name="T12" fmla="*/ 24 w 69"/>
                <a:gd name="T13" fmla="*/ 69 h 81"/>
                <a:gd name="T14" fmla="*/ 24 w 69"/>
                <a:gd name="T15" fmla="*/ 72 h 81"/>
                <a:gd name="T16" fmla="*/ 24 w 69"/>
                <a:gd name="T17" fmla="*/ 72 h 81"/>
                <a:gd name="T18" fmla="*/ 26 w 69"/>
                <a:gd name="T19" fmla="*/ 74 h 81"/>
                <a:gd name="T20" fmla="*/ 33 w 69"/>
                <a:gd name="T21" fmla="*/ 81 h 81"/>
                <a:gd name="T22" fmla="*/ 39 w 69"/>
                <a:gd name="T23" fmla="*/ 53 h 81"/>
                <a:gd name="T24" fmla="*/ 39 w 69"/>
                <a:gd name="T25" fmla="*/ 53 h 81"/>
                <a:gd name="T26" fmla="*/ 39 w 69"/>
                <a:gd name="T27" fmla="*/ 48 h 81"/>
                <a:gd name="T28" fmla="*/ 39 w 69"/>
                <a:gd name="T29" fmla="*/ 48 h 81"/>
                <a:gd name="T30" fmla="*/ 46 w 69"/>
                <a:gd name="T31" fmla="*/ 49 h 81"/>
                <a:gd name="T32" fmla="*/ 46 w 69"/>
                <a:gd name="T33" fmla="*/ 49 h 81"/>
                <a:gd name="T34" fmla="*/ 52 w 69"/>
                <a:gd name="T35" fmla="*/ 49 h 81"/>
                <a:gd name="T36" fmla="*/ 52 w 69"/>
                <a:gd name="T37" fmla="*/ 49 h 81"/>
                <a:gd name="T38" fmla="*/ 57 w 69"/>
                <a:gd name="T39" fmla="*/ 48 h 81"/>
                <a:gd name="T40" fmla="*/ 57 w 69"/>
                <a:gd name="T41" fmla="*/ 48 h 81"/>
                <a:gd name="T42" fmla="*/ 62 w 69"/>
                <a:gd name="T43" fmla="*/ 44 h 81"/>
                <a:gd name="T44" fmla="*/ 62 w 69"/>
                <a:gd name="T45" fmla="*/ 44 h 81"/>
                <a:gd name="T46" fmla="*/ 67 w 69"/>
                <a:gd name="T47" fmla="*/ 38 h 81"/>
                <a:gd name="T48" fmla="*/ 67 w 69"/>
                <a:gd name="T49" fmla="*/ 38 h 81"/>
                <a:gd name="T50" fmla="*/ 69 w 69"/>
                <a:gd name="T51" fmla="*/ 31 h 81"/>
                <a:gd name="T52" fmla="*/ 69 w 69"/>
                <a:gd name="T53" fmla="*/ 31 h 81"/>
                <a:gd name="T54" fmla="*/ 66 w 69"/>
                <a:gd name="T55" fmla="*/ 23 h 81"/>
                <a:gd name="T56" fmla="*/ 66 w 69"/>
                <a:gd name="T57" fmla="*/ 23 h 81"/>
                <a:gd name="T58" fmla="*/ 59 w 69"/>
                <a:gd name="T59" fmla="*/ 15 h 81"/>
                <a:gd name="T60" fmla="*/ 46 w 69"/>
                <a:gd name="T61" fmla="*/ 0 h 81"/>
                <a:gd name="T62" fmla="*/ 0 w 69"/>
                <a:gd name="T63" fmla="*/ 48 h 81"/>
                <a:gd name="T64" fmla="*/ 8 w 69"/>
                <a:gd name="T65" fmla="*/ 56 h 81"/>
                <a:gd name="T66" fmla="*/ 26 w 69"/>
                <a:gd name="T67" fmla="*/ 38 h 81"/>
                <a:gd name="T68" fmla="*/ 29 w 69"/>
                <a:gd name="T69" fmla="*/ 41 h 81"/>
                <a:gd name="T70" fmla="*/ 29 w 69"/>
                <a:gd name="T71" fmla="*/ 41 h 81"/>
                <a:gd name="T72" fmla="*/ 48 w 69"/>
                <a:gd name="T73" fmla="*/ 15 h 81"/>
                <a:gd name="T74" fmla="*/ 52 w 69"/>
                <a:gd name="T75" fmla="*/ 21 h 81"/>
                <a:gd name="T76" fmla="*/ 52 w 69"/>
                <a:gd name="T77" fmla="*/ 21 h 81"/>
                <a:gd name="T78" fmla="*/ 56 w 69"/>
                <a:gd name="T79" fmla="*/ 25 h 81"/>
                <a:gd name="T80" fmla="*/ 57 w 69"/>
                <a:gd name="T81" fmla="*/ 30 h 81"/>
                <a:gd name="T82" fmla="*/ 57 w 69"/>
                <a:gd name="T83" fmla="*/ 30 h 81"/>
                <a:gd name="T84" fmla="*/ 56 w 69"/>
                <a:gd name="T85" fmla="*/ 33 h 81"/>
                <a:gd name="T86" fmla="*/ 54 w 69"/>
                <a:gd name="T87" fmla="*/ 38 h 81"/>
                <a:gd name="T88" fmla="*/ 54 w 69"/>
                <a:gd name="T89" fmla="*/ 38 h 81"/>
                <a:gd name="T90" fmla="*/ 51 w 69"/>
                <a:gd name="T91" fmla="*/ 39 h 81"/>
                <a:gd name="T92" fmla="*/ 51 w 69"/>
                <a:gd name="T93" fmla="*/ 39 h 81"/>
                <a:gd name="T94" fmla="*/ 46 w 69"/>
                <a:gd name="T95" fmla="*/ 41 h 81"/>
                <a:gd name="T96" fmla="*/ 46 w 69"/>
                <a:gd name="T97" fmla="*/ 41 h 81"/>
                <a:gd name="T98" fmla="*/ 41 w 69"/>
                <a:gd name="T99" fmla="*/ 39 h 81"/>
                <a:gd name="T100" fmla="*/ 41 w 69"/>
                <a:gd name="T101" fmla="*/ 39 h 81"/>
                <a:gd name="T102" fmla="*/ 36 w 69"/>
                <a:gd name="T103" fmla="*/ 36 h 81"/>
                <a:gd name="T104" fmla="*/ 31 w 69"/>
                <a:gd name="T105" fmla="*/ 31 h 81"/>
                <a:gd name="T106" fmla="*/ 48 w 69"/>
                <a:gd name="T107" fmla="*/ 15 h 81"/>
                <a:gd name="T108" fmla="*/ 48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29" y="41"/>
                  </a:moveTo>
                  <a:lnTo>
                    <a:pt x="29" y="41"/>
                  </a:lnTo>
                  <a:lnTo>
                    <a:pt x="31" y="43"/>
                  </a:lnTo>
                  <a:lnTo>
                    <a:pt x="31" y="43"/>
                  </a:lnTo>
                  <a:lnTo>
                    <a:pt x="31" y="44"/>
                  </a:lnTo>
                  <a:lnTo>
                    <a:pt x="24" y="69"/>
                  </a:lnTo>
                  <a:lnTo>
                    <a:pt x="24" y="69"/>
                  </a:lnTo>
                  <a:lnTo>
                    <a:pt x="24" y="72"/>
                  </a:lnTo>
                  <a:lnTo>
                    <a:pt x="24" y="72"/>
                  </a:lnTo>
                  <a:lnTo>
                    <a:pt x="26" y="74"/>
                  </a:lnTo>
                  <a:lnTo>
                    <a:pt x="33" y="81"/>
                  </a:lnTo>
                  <a:lnTo>
                    <a:pt x="39" y="53"/>
                  </a:lnTo>
                  <a:lnTo>
                    <a:pt x="39" y="53"/>
                  </a:lnTo>
                  <a:lnTo>
                    <a:pt x="39" y="48"/>
                  </a:lnTo>
                  <a:lnTo>
                    <a:pt x="39" y="48"/>
                  </a:lnTo>
                  <a:lnTo>
                    <a:pt x="46" y="49"/>
                  </a:lnTo>
                  <a:lnTo>
                    <a:pt x="46" y="49"/>
                  </a:lnTo>
                  <a:lnTo>
                    <a:pt x="52" y="49"/>
                  </a:lnTo>
                  <a:lnTo>
                    <a:pt x="52" y="49"/>
                  </a:lnTo>
                  <a:lnTo>
                    <a:pt x="57" y="48"/>
                  </a:lnTo>
                  <a:lnTo>
                    <a:pt x="57" y="48"/>
                  </a:lnTo>
                  <a:lnTo>
                    <a:pt x="62" y="44"/>
                  </a:lnTo>
                  <a:lnTo>
                    <a:pt x="62" y="44"/>
                  </a:lnTo>
                  <a:lnTo>
                    <a:pt x="67" y="38"/>
                  </a:lnTo>
                  <a:lnTo>
                    <a:pt x="67" y="38"/>
                  </a:lnTo>
                  <a:lnTo>
                    <a:pt x="69" y="31"/>
                  </a:lnTo>
                  <a:lnTo>
                    <a:pt x="69" y="31"/>
                  </a:lnTo>
                  <a:lnTo>
                    <a:pt x="66" y="23"/>
                  </a:lnTo>
                  <a:lnTo>
                    <a:pt x="66" y="23"/>
                  </a:lnTo>
                  <a:lnTo>
                    <a:pt x="59" y="15"/>
                  </a:lnTo>
                  <a:lnTo>
                    <a:pt x="46" y="0"/>
                  </a:lnTo>
                  <a:lnTo>
                    <a:pt x="0" y="48"/>
                  </a:lnTo>
                  <a:lnTo>
                    <a:pt x="8" y="56"/>
                  </a:lnTo>
                  <a:lnTo>
                    <a:pt x="26" y="38"/>
                  </a:lnTo>
                  <a:lnTo>
                    <a:pt x="29" y="41"/>
                  </a:lnTo>
                  <a:lnTo>
                    <a:pt x="29" y="41"/>
                  </a:lnTo>
                  <a:close/>
                  <a:moveTo>
                    <a:pt x="48" y="15"/>
                  </a:moveTo>
                  <a:lnTo>
                    <a:pt x="52" y="21"/>
                  </a:lnTo>
                  <a:lnTo>
                    <a:pt x="52" y="21"/>
                  </a:lnTo>
                  <a:lnTo>
                    <a:pt x="56" y="25"/>
                  </a:lnTo>
                  <a:lnTo>
                    <a:pt x="57" y="30"/>
                  </a:lnTo>
                  <a:lnTo>
                    <a:pt x="57" y="30"/>
                  </a:lnTo>
                  <a:lnTo>
                    <a:pt x="56" y="33"/>
                  </a:lnTo>
                  <a:lnTo>
                    <a:pt x="54" y="38"/>
                  </a:lnTo>
                  <a:lnTo>
                    <a:pt x="54" y="38"/>
                  </a:lnTo>
                  <a:lnTo>
                    <a:pt x="51" y="39"/>
                  </a:lnTo>
                  <a:lnTo>
                    <a:pt x="51" y="39"/>
                  </a:lnTo>
                  <a:lnTo>
                    <a:pt x="46" y="41"/>
                  </a:lnTo>
                  <a:lnTo>
                    <a:pt x="46" y="41"/>
                  </a:lnTo>
                  <a:lnTo>
                    <a:pt x="41" y="39"/>
                  </a:lnTo>
                  <a:lnTo>
                    <a:pt x="41" y="39"/>
                  </a:lnTo>
                  <a:lnTo>
                    <a:pt x="36" y="36"/>
                  </a:lnTo>
                  <a:lnTo>
                    <a:pt x="31" y="31"/>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5" name="Freeform 111">
              <a:extLst>
                <a:ext uri="{FF2B5EF4-FFF2-40B4-BE49-F238E27FC236}">
                  <a16:creationId xmlns="" xmlns:a16="http://schemas.microsoft.com/office/drawing/2014/main" id="{BC5AE1EB-1E36-49F4-9F36-1CFF94E5D71B}"/>
                </a:ext>
              </a:extLst>
            </p:cNvPr>
            <p:cNvSpPr>
              <a:spLocks/>
            </p:cNvSpPr>
            <p:nvPr/>
          </p:nvSpPr>
          <p:spPr bwMode="auto">
            <a:xfrm>
              <a:off x="-3322638" y="2871788"/>
              <a:ext cx="117475" cy="117475"/>
            </a:xfrm>
            <a:custGeom>
              <a:avLst/>
              <a:gdLst>
                <a:gd name="T0" fmla="*/ 46 w 74"/>
                <a:gd name="T1" fmla="*/ 0 h 74"/>
                <a:gd name="T2" fmla="*/ 0 w 74"/>
                <a:gd name="T3" fmla="*/ 48 h 74"/>
                <a:gd name="T4" fmla="*/ 27 w 74"/>
                <a:gd name="T5" fmla="*/ 74 h 74"/>
                <a:gd name="T6" fmla="*/ 35 w 74"/>
                <a:gd name="T7" fmla="*/ 68 h 74"/>
                <a:gd name="T8" fmla="*/ 15 w 74"/>
                <a:gd name="T9" fmla="*/ 48 h 74"/>
                <a:gd name="T10" fmla="*/ 28 w 74"/>
                <a:gd name="T11" fmla="*/ 35 h 74"/>
                <a:gd name="T12" fmla="*/ 43 w 74"/>
                <a:gd name="T13" fmla="*/ 51 h 74"/>
                <a:gd name="T14" fmla="*/ 50 w 74"/>
                <a:gd name="T15" fmla="*/ 45 h 74"/>
                <a:gd name="T16" fmla="*/ 35 w 74"/>
                <a:gd name="T17" fmla="*/ 28 h 74"/>
                <a:gd name="T18" fmla="*/ 48 w 74"/>
                <a:gd name="T19" fmla="*/ 17 h 74"/>
                <a:gd name="T20" fmla="*/ 66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8"/>
                  </a:lnTo>
                  <a:lnTo>
                    <a:pt x="27" y="74"/>
                  </a:lnTo>
                  <a:lnTo>
                    <a:pt x="35" y="68"/>
                  </a:lnTo>
                  <a:lnTo>
                    <a:pt x="15" y="48"/>
                  </a:lnTo>
                  <a:lnTo>
                    <a:pt x="28" y="35"/>
                  </a:lnTo>
                  <a:lnTo>
                    <a:pt x="43" y="51"/>
                  </a:lnTo>
                  <a:lnTo>
                    <a:pt x="50" y="45"/>
                  </a:lnTo>
                  <a:lnTo>
                    <a:pt x="35" y="28"/>
                  </a:lnTo>
                  <a:lnTo>
                    <a:pt x="48" y="17"/>
                  </a:lnTo>
                  <a:lnTo>
                    <a:pt x="66"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6" name="Freeform 112">
              <a:extLst>
                <a:ext uri="{FF2B5EF4-FFF2-40B4-BE49-F238E27FC236}">
                  <a16:creationId xmlns="" xmlns:a16="http://schemas.microsoft.com/office/drawing/2014/main" id="{816DB036-4B2B-4EF7-AD60-0D479ABBE1FF}"/>
                </a:ext>
              </a:extLst>
            </p:cNvPr>
            <p:cNvSpPr>
              <a:spLocks/>
            </p:cNvSpPr>
            <p:nvPr/>
          </p:nvSpPr>
          <p:spPr bwMode="auto">
            <a:xfrm>
              <a:off x="-3267075" y="2927350"/>
              <a:ext cx="130175" cy="133350"/>
            </a:xfrm>
            <a:custGeom>
              <a:avLst/>
              <a:gdLst>
                <a:gd name="T0" fmla="*/ 49 w 82"/>
                <a:gd name="T1" fmla="*/ 5 h 84"/>
                <a:gd name="T2" fmla="*/ 46 w 82"/>
                <a:gd name="T3" fmla="*/ 0 h 84"/>
                <a:gd name="T4" fmla="*/ 0 w 82"/>
                <a:gd name="T5" fmla="*/ 48 h 84"/>
                <a:gd name="T6" fmla="*/ 6 w 82"/>
                <a:gd name="T7" fmla="*/ 54 h 84"/>
                <a:gd name="T8" fmla="*/ 34 w 82"/>
                <a:gd name="T9" fmla="*/ 26 h 84"/>
                <a:gd name="T10" fmla="*/ 34 w 82"/>
                <a:gd name="T11" fmla="*/ 26 h 84"/>
                <a:gd name="T12" fmla="*/ 36 w 82"/>
                <a:gd name="T13" fmla="*/ 25 h 84"/>
                <a:gd name="T14" fmla="*/ 36 w 82"/>
                <a:gd name="T15" fmla="*/ 25 h 84"/>
                <a:gd name="T16" fmla="*/ 39 w 82"/>
                <a:gd name="T17" fmla="*/ 21 h 84"/>
                <a:gd name="T18" fmla="*/ 31 w 82"/>
                <a:gd name="T19" fmla="*/ 76 h 84"/>
                <a:gd name="T20" fmla="*/ 31 w 82"/>
                <a:gd name="T21" fmla="*/ 76 h 84"/>
                <a:gd name="T22" fmla="*/ 31 w 82"/>
                <a:gd name="T23" fmla="*/ 77 h 84"/>
                <a:gd name="T24" fmla="*/ 31 w 82"/>
                <a:gd name="T25" fmla="*/ 77 h 84"/>
                <a:gd name="T26" fmla="*/ 33 w 82"/>
                <a:gd name="T27" fmla="*/ 81 h 84"/>
                <a:gd name="T28" fmla="*/ 36 w 82"/>
                <a:gd name="T29" fmla="*/ 84 h 84"/>
                <a:gd name="T30" fmla="*/ 82 w 82"/>
                <a:gd name="T31" fmla="*/ 38 h 84"/>
                <a:gd name="T32" fmla="*/ 75 w 82"/>
                <a:gd name="T33" fmla="*/ 31 h 84"/>
                <a:gd name="T34" fmla="*/ 47 w 82"/>
                <a:gd name="T35" fmla="*/ 59 h 84"/>
                <a:gd name="T36" fmla="*/ 47 w 82"/>
                <a:gd name="T37" fmla="*/ 59 h 84"/>
                <a:gd name="T38" fmla="*/ 46 w 82"/>
                <a:gd name="T39" fmla="*/ 61 h 84"/>
                <a:gd name="T40" fmla="*/ 46 w 82"/>
                <a:gd name="T41" fmla="*/ 61 h 84"/>
                <a:gd name="T42" fmla="*/ 43 w 82"/>
                <a:gd name="T43" fmla="*/ 62 h 84"/>
                <a:gd name="T44" fmla="*/ 51 w 82"/>
                <a:gd name="T45" fmla="*/ 10 h 84"/>
                <a:gd name="T46" fmla="*/ 51 w 82"/>
                <a:gd name="T47" fmla="*/ 10 h 84"/>
                <a:gd name="T48" fmla="*/ 51 w 82"/>
                <a:gd name="T49" fmla="*/ 8 h 84"/>
                <a:gd name="T50" fmla="*/ 51 w 82"/>
                <a:gd name="T51" fmla="*/ 8 h 84"/>
                <a:gd name="T52" fmla="*/ 51 w 82"/>
                <a:gd name="T53" fmla="*/ 7 h 84"/>
                <a:gd name="T54" fmla="*/ 51 w 82"/>
                <a:gd name="T55" fmla="*/ 7 h 84"/>
                <a:gd name="T56" fmla="*/ 51 w 82"/>
                <a:gd name="T57" fmla="*/ 7 h 84"/>
                <a:gd name="T58" fmla="*/ 51 w 82"/>
                <a:gd name="T59" fmla="*/ 7 h 84"/>
                <a:gd name="T60" fmla="*/ 49 w 82"/>
                <a:gd name="T61" fmla="*/ 5 h 84"/>
                <a:gd name="T62" fmla="*/ 49 w 82"/>
                <a:gd name="T63" fmla="*/ 5 h 84"/>
                <a:gd name="T64" fmla="*/ 49 w 82"/>
                <a:gd name="T6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84">
                  <a:moveTo>
                    <a:pt x="49" y="5"/>
                  </a:moveTo>
                  <a:lnTo>
                    <a:pt x="46" y="0"/>
                  </a:lnTo>
                  <a:lnTo>
                    <a:pt x="0" y="48"/>
                  </a:lnTo>
                  <a:lnTo>
                    <a:pt x="6" y="54"/>
                  </a:lnTo>
                  <a:lnTo>
                    <a:pt x="34" y="26"/>
                  </a:lnTo>
                  <a:lnTo>
                    <a:pt x="34" y="26"/>
                  </a:lnTo>
                  <a:lnTo>
                    <a:pt x="36" y="25"/>
                  </a:lnTo>
                  <a:lnTo>
                    <a:pt x="36" y="25"/>
                  </a:lnTo>
                  <a:lnTo>
                    <a:pt x="39" y="21"/>
                  </a:lnTo>
                  <a:lnTo>
                    <a:pt x="31" y="76"/>
                  </a:lnTo>
                  <a:lnTo>
                    <a:pt x="31" y="76"/>
                  </a:lnTo>
                  <a:lnTo>
                    <a:pt x="31" y="77"/>
                  </a:lnTo>
                  <a:lnTo>
                    <a:pt x="31" y="77"/>
                  </a:lnTo>
                  <a:lnTo>
                    <a:pt x="33" y="81"/>
                  </a:lnTo>
                  <a:lnTo>
                    <a:pt x="36" y="84"/>
                  </a:lnTo>
                  <a:lnTo>
                    <a:pt x="82" y="38"/>
                  </a:lnTo>
                  <a:lnTo>
                    <a:pt x="75" y="31"/>
                  </a:lnTo>
                  <a:lnTo>
                    <a:pt x="47" y="59"/>
                  </a:lnTo>
                  <a:lnTo>
                    <a:pt x="47" y="59"/>
                  </a:lnTo>
                  <a:lnTo>
                    <a:pt x="46" y="61"/>
                  </a:lnTo>
                  <a:lnTo>
                    <a:pt x="46" y="61"/>
                  </a:lnTo>
                  <a:lnTo>
                    <a:pt x="43" y="62"/>
                  </a:lnTo>
                  <a:lnTo>
                    <a:pt x="51" y="10"/>
                  </a:lnTo>
                  <a:lnTo>
                    <a:pt x="51" y="10"/>
                  </a:lnTo>
                  <a:lnTo>
                    <a:pt x="51" y="8"/>
                  </a:lnTo>
                  <a:lnTo>
                    <a:pt x="51" y="8"/>
                  </a:lnTo>
                  <a:lnTo>
                    <a:pt x="51" y="7"/>
                  </a:lnTo>
                  <a:lnTo>
                    <a:pt x="51" y="7"/>
                  </a:lnTo>
                  <a:lnTo>
                    <a:pt x="51" y="7"/>
                  </a:lnTo>
                  <a:lnTo>
                    <a:pt x="51" y="7"/>
                  </a:lnTo>
                  <a:lnTo>
                    <a:pt x="49" y="5"/>
                  </a:lnTo>
                  <a:lnTo>
                    <a:pt x="49" y="5"/>
                  </a:lnTo>
                  <a:lnTo>
                    <a:pt x="4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7" name="Freeform 113">
              <a:extLst>
                <a:ext uri="{FF2B5EF4-FFF2-40B4-BE49-F238E27FC236}">
                  <a16:creationId xmlns="" xmlns:a16="http://schemas.microsoft.com/office/drawing/2014/main" id="{852C284E-7BA0-45C7-940B-797195003C1F}"/>
                </a:ext>
              </a:extLst>
            </p:cNvPr>
            <p:cNvSpPr>
              <a:spLocks/>
            </p:cNvSpPr>
            <p:nvPr/>
          </p:nvSpPr>
          <p:spPr bwMode="auto">
            <a:xfrm>
              <a:off x="-3181350" y="3016250"/>
              <a:ext cx="104775" cy="101600"/>
            </a:xfrm>
            <a:custGeom>
              <a:avLst/>
              <a:gdLst>
                <a:gd name="T0" fmla="*/ 31 w 66"/>
                <a:gd name="T1" fmla="*/ 56 h 64"/>
                <a:gd name="T2" fmla="*/ 30 w 66"/>
                <a:gd name="T3" fmla="*/ 56 h 64"/>
                <a:gd name="T4" fmla="*/ 26 w 66"/>
                <a:gd name="T5" fmla="*/ 54 h 64"/>
                <a:gd name="T6" fmla="*/ 23 w 66"/>
                <a:gd name="T7" fmla="*/ 54 h 64"/>
                <a:gd name="T8" fmla="*/ 20 w 66"/>
                <a:gd name="T9" fmla="*/ 52 h 64"/>
                <a:gd name="T10" fmla="*/ 16 w 66"/>
                <a:gd name="T11" fmla="*/ 49 h 64"/>
                <a:gd name="T12" fmla="*/ 13 w 66"/>
                <a:gd name="T13" fmla="*/ 43 h 64"/>
                <a:gd name="T14" fmla="*/ 12 w 66"/>
                <a:gd name="T15" fmla="*/ 36 h 64"/>
                <a:gd name="T16" fmla="*/ 13 w 66"/>
                <a:gd name="T17" fmla="*/ 28 h 64"/>
                <a:gd name="T18" fmla="*/ 20 w 66"/>
                <a:gd name="T19" fmla="*/ 20 h 64"/>
                <a:gd name="T20" fmla="*/ 28 w 66"/>
                <a:gd name="T21" fmla="*/ 13 h 64"/>
                <a:gd name="T22" fmla="*/ 36 w 66"/>
                <a:gd name="T23" fmla="*/ 11 h 64"/>
                <a:gd name="T24" fmla="*/ 43 w 66"/>
                <a:gd name="T25" fmla="*/ 13 h 64"/>
                <a:gd name="T26" fmla="*/ 51 w 66"/>
                <a:gd name="T27" fmla="*/ 16 h 64"/>
                <a:gd name="T28" fmla="*/ 54 w 66"/>
                <a:gd name="T29" fmla="*/ 21 h 64"/>
                <a:gd name="T30" fmla="*/ 56 w 66"/>
                <a:gd name="T31" fmla="*/ 26 h 64"/>
                <a:gd name="T32" fmla="*/ 56 w 66"/>
                <a:gd name="T33" fmla="*/ 29 h 64"/>
                <a:gd name="T34" fmla="*/ 58 w 66"/>
                <a:gd name="T35" fmla="*/ 31 h 64"/>
                <a:gd name="T36" fmla="*/ 58 w 66"/>
                <a:gd name="T37" fmla="*/ 33 h 64"/>
                <a:gd name="T38" fmla="*/ 66 w 66"/>
                <a:gd name="T39" fmla="*/ 31 h 64"/>
                <a:gd name="T40" fmla="*/ 66 w 66"/>
                <a:gd name="T41" fmla="*/ 25 h 64"/>
                <a:gd name="T42" fmla="*/ 64 w 66"/>
                <a:gd name="T43" fmla="*/ 20 h 64"/>
                <a:gd name="T44" fmla="*/ 58 w 66"/>
                <a:gd name="T45" fmla="*/ 10 h 64"/>
                <a:gd name="T46" fmla="*/ 53 w 66"/>
                <a:gd name="T47" fmla="*/ 5 h 64"/>
                <a:gd name="T48" fmla="*/ 46 w 66"/>
                <a:gd name="T49" fmla="*/ 3 h 64"/>
                <a:gd name="T50" fmla="*/ 35 w 66"/>
                <a:gd name="T51" fmla="*/ 0 h 64"/>
                <a:gd name="T52" fmla="*/ 28 w 66"/>
                <a:gd name="T53" fmla="*/ 2 h 64"/>
                <a:gd name="T54" fmla="*/ 23 w 66"/>
                <a:gd name="T55" fmla="*/ 3 h 64"/>
                <a:gd name="T56" fmla="*/ 12 w 66"/>
                <a:gd name="T57" fmla="*/ 11 h 64"/>
                <a:gd name="T58" fmla="*/ 7 w 66"/>
                <a:gd name="T59" fmla="*/ 16 h 64"/>
                <a:gd name="T60" fmla="*/ 3 w 66"/>
                <a:gd name="T61" fmla="*/ 21 h 64"/>
                <a:gd name="T62" fmla="*/ 0 w 66"/>
                <a:gd name="T63" fmla="*/ 34 h 64"/>
                <a:gd name="T64" fmla="*/ 0 w 66"/>
                <a:gd name="T65" fmla="*/ 39 h 64"/>
                <a:gd name="T66" fmla="*/ 2 w 66"/>
                <a:gd name="T67" fmla="*/ 46 h 64"/>
                <a:gd name="T68" fmla="*/ 8 w 66"/>
                <a:gd name="T69" fmla="*/ 56 h 64"/>
                <a:gd name="T70" fmla="*/ 15 w 66"/>
                <a:gd name="T71" fmla="*/ 61 h 64"/>
                <a:gd name="T72" fmla="*/ 20 w 66"/>
                <a:gd name="T73" fmla="*/ 64 h 64"/>
                <a:gd name="T74" fmla="*/ 31 w 66"/>
                <a:gd name="T75" fmla="*/ 64 h 64"/>
                <a:gd name="T76" fmla="*/ 33 w 66"/>
                <a:gd name="T77" fmla="*/ 57 h 64"/>
                <a:gd name="T78" fmla="*/ 31 w 66"/>
                <a:gd name="T79" fmla="*/ 56 h 64"/>
                <a:gd name="T80" fmla="*/ 31 w 66"/>
                <a:gd name="T81"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6" h="64">
                  <a:moveTo>
                    <a:pt x="31" y="56"/>
                  </a:moveTo>
                  <a:lnTo>
                    <a:pt x="31" y="56"/>
                  </a:lnTo>
                  <a:lnTo>
                    <a:pt x="30" y="56"/>
                  </a:lnTo>
                  <a:lnTo>
                    <a:pt x="30" y="56"/>
                  </a:lnTo>
                  <a:lnTo>
                    <a:pt x="26" y="54"/>
                  </a:lnTo>
                  <a:lnTo>
                    <a:pt x="26" y="54"/>
                  </a:lnTo>
                  <a:lnTo>
                    <a:pt x="23" y="54"/>
                  </a:lnTo>
                  <a:lnTo>
                    <a:pt x="23" y="54"/>
                  </a:lnTo>
                  <a:lnTo>
                    <a:pt x="20" y="52"/>
                  </a:lnTo>
                  <a:lnTo>
                    <a:pt x="20" y="52"/>
                  </a:lnTo>
                  <a:lnTo>
                    <a:pt x="16" y="49"/>
                  </a:lnTo>
                  <a:lnTo>
                    <a:pt x="16" y="49"/>
                  </a:lnTo>
                  <a:lnTo>
                    <a:pt x="13" y="43"/>
                  </a:lnTo>
                  <a:lnTo>
                    <a:pt x="13" y="43"/>
                  </a:lnTo>
                  <a:lnTo>
                    <a:pt x="12" y="36"/>
                  </a:lnTo>
                  <a:lnTo>
                    <a:pt x="12" y="36"/>
                  </a:lnTo>
                  <a:lnTo>
                    <a:pt x="13" y="28"/>
                  </a:lnTo>
                  <a:lnTo>
                    <a:pt x="13" y="28"/>
                  </a:lnTo>
                  <a:lnTo>
                    <a:pt x="20" y="20"/>
                  </a:lnTo>
                  <a:lnTo>
                    <a:pt x="20" y="20"/>
                  </a:lnTo>
                  <a:lnTo>
                    <a:pt x="28" y="13"/>
                  </a:lnTo>
                  <a:lnTo>
                    <a:pt x="28" y="13"/>
                  </a:lnTo>
                  <a:lnTo>
                    <a:pt x="36" y="11"/>
                  </a:lnTo>
                  <a:lnTo>
                    <a:pt x="36" y="11"/>
                  </a:lnTo>
                  <a:lnTo>
                    <a:pt x="43" y="13"/>
                  </a:lnTo>
                  <a:lnTo>
                    <a:pt x="43" y="13"/>
                  </a:lnTo>
                  <a:lnTo>
                    <a:pt x="51" y="16"/>
                  </a:lnTo>
                  <a:lnTo>
                    <a:pt x="51" y="16"/>
                  </a:lnTo>
                  <a:lnTo>
                    <a:pt x="54" y="21"/>
                  </a:lnTo>
                  <a:lnTo>
                    <a:pt x="54" y="21"/>
                  </a:lnTo>
                  <a:lnTo>
                    <a:pt x="56" y="26"/>
                  </a:lnTo>
                  <a:lnTo>
                    <a:pt x="56" y="26"/>
                  </a:lnTo>
                  <a:lnTo>
                    <a:pt x="56" y="29"/>
                  </a:lnTo>
                  <a:lnTo>
                    <a:pt x="56" y="29"/>
                  </a:lnTo>
                  <a:lnTo>
                    <a:pt x="58" y="31"/>
                  </a:lnTo>
                  <a:lnTo>
                    <a:pt x="58" y="31"/>
                  </a:lnTo>
                  <a:lnTo>
                    <a:pt x="58" y="33"/>
                  </a:lnTo>
                  <a:lnTo>
                    <a:pt x="58" y="33"/>
                  </a:lnTo>
                  <a:lnTo>
                    <a:pt x="59" y="31"/>
                  </a:lnTo>
                  <a:lnTo>
                    <a:pt x="66" y="31"/>
                  </a:lnTo>
                  <a:lnTo>
                    <a:pt x="66" y="31"/>
                  </a:lnTo>
                  <a:lnTo>
                    <a:pt x="66" y="25"/>
                  </a:lnTo>
                  <a:lnTo>
                    <a:pt x="64" y="20"/>
                  </a:lnTo>
                  <a:lnTo>
                    <a:pt x="64" y="20"/>
                  </a:lnTo>
                  <a:lnTo>
                    <a:pt x="63" y="15"/>
                  </a:lnTo>
                  <a:lnTo>
                    <a:pt x="58" y="10"/>
                  </a:lnTo>
                  <a:lnTo>
                    <a:pt x="58" y="10"/>
                  </a:lnTo>
                  <a:lnTo>
                    <a:pt x="53" y="5"/>
                  </a:lnTo>
                  <a:lnTo>
                    <a:pt x="46" y="3"/>
                  </a:lnTo>
                  <a:lnTo>
                    <a:pt x="46" y="3"/>
                  </a:lnTo>
                  <a:lnTo>
                    <a:pt x="41" y="2"/>
                  </a:lnTo>
                  <a:lnTo>
                    <a:pt x="35" y="0"/>
                  </a:lnTo>
                  <a:lnTo>
                    <a:pt x="35" y="0"/>
                  </a:lnTo>
                  <a:lnTo>
                    <a:pt x="28" y="2"/>
                  </a:lnTo>
                  <a:lnTo>
                    <a:pt x="23" y="3"/>
                  </a:lnTo>
                  <a:lnTo>
                    <a:pt x="23" y="3"/>
                  </a:lnTo>
                  <a:lnTo>
                    <a:pt x="16" y="6"/>
                  </a:lnTo>
                  <a:lnTo>
                    <a:pt x="12" y="11"/>
                  </a:lnTo>
                  <a:lnTo>
                    <a:pt x="12" y="11"/>
                  </a:lnTo>
                  <a:lnTo>
                    <a:pt x="7" y="16"/>
                  </a:lnTo>
                  <a:lnTo>
                    <a:pt x="3" y="21"/>
                  </a:lnTo>
                  <a:lnTo>
                    <a:pt x="3" y="21"/>
                  </a:lnTo>
                  <a:lnTo>
                    <a:pt x="2" y="28"/>
                  </a:lnTo>
                  <a:lnTo>
                    <a:pt x="0" y="34"/>
                  </a:lnTo>
                  <a:lnTo>
                    <a:pt x="0" y="34"/>
                  </a:lnTo>
                  <a:lnTo>
                    <a:pt x="0" y="39"/>
                  </a:lnTo>
                  <a:lnTo>
                    <a:pt x="2" y="46"/>
                  </a:lnTo>
                  <a:lnTo>
                    <a:pt x="2" y="46"/>
                  </a:lnTo>
                  <a:lnTo>
                    <a:pt x="5" y="51"/>
                  </a:lnTo>
                  <a:lnTo>
                    <a:pt x="8" y="56"/>
                  </a:lnTo>
                  <a:lnTo>
                    <a:pt x="8" y="56"/>
                  </a:lnTo>
                  <a:lnTo>
                    <a:pt x="15" y="61"/>
                  </a:lnTo>
                  <a:lnTo>
                    <a:pt x="20" y="64"/>
                  </a:lnTo>
                  <a:lnTo>
                    <a:pt x="20" y="64"/>
                  </a:lnTo>
                  <a:lnTo>
                    <a:pt x="26" y="64"/>
                  </a:lnTo>
                  <a:lnTo>
                    <a:pt x="31" y="64"/>
                  </a:lnTo>
                  <a:lnTo>
                    <a:pt x="33" y="57"/>
                  </a:lnTo>
                  <a:lnTo>
                    <a:pt x="33" y="57"/>
                  </a:lnTo>
                  <a:lnTo>
                    <a:pt x="31" y="56"/>
                  </a:lnTo>
                  <a:lnTo>
                    <a:pt x="31" y="56"/>
                  </a:lnTo>
                  <a:lnTo>
                    <a:pt x="31" y="56"/>
                  </a:lnTo>
                  <a:lnTo>
                    <a:pt x="31"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8" name="Freeform 114">
              <a:extLst>
                <a:ext uri="{FF2B5EF4-FFF2-40B4-BE49-F238E27FC236}">
                  <a16:creationId xmlns="" xmlns:a16="http://schemas.microsoft.com/office/drawing/2014/main" id="{B3F83348-805F-479D-837A-65F02EFE299D}"/>
                </a:ext>
              </a:extLst>
            </p:cNvPr>
            <p:cNvSpPr>
              <a:spLocks/>
            </p:cNvSpPr>
            <p:nvPr/>
          </p:nvSpPr>
          <p:spPr bwMode="auto">
            <a:xfrm>
              <a:off x="-3132138" y="3065463"/>
              <a:ext cx="117475" cy="117475"/>
            </a:xfrm>
            <a:custGeom>
              <a:avLst/>
              <a:gdLst>
                <a:gd name="T0" fmla="*/ 46 w 74"/>
                <a:gd name="T1" fmla="*/ 0 h 74"/>
                <a:gd name="T2" fmla="*/ 0 w 74"/>
                <a:gd name="T3" fmla="*/ 46 h 74"/>
                <a:gd name="T4" fmla="*/ 28 w 74"/>
                <a:gd name="T5" fmla="*/ 74 h 74"/>
                <a:gd name="T6" fmla="*/ 35 w 74"/>
                <a:gd name="T7" fmla="*/ 67 h 74"/>
                <a:gd name="T8" fmla="*/ 15 w 74"/>
                <a:gd name="T9" fmla="*/ 48 h 74"/>
                <a:gd name="T10" fmla="*/ 28 w 74"/>
                <a:gd name="T11" fmla="*/ 35 h 74"/>
                <a:gd name="T12" fmla="*/ 45 w 74"/>
                <a:gd name="T13" fmla="*/ 49 h 74"/>
                <a:gd name="T14" fmla="*/ 51 w 74"/>
                <a:gd name="T15" fmla="*/ 43 h 74"/>
                <a:gd name="T16" fmla="*/ 35 w 74"/>
                <a:gd name="T17" fmla="*/ 28 h 74"/>
                <a:gd name="T18" fmla="*/ 48 w 74"/>
                <a:gd name="T19" fmla="*/ 15 h 74"/>
                <a:gd name="T20" fmla="*/ 68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5" y="67"/>
                  </a:lnTo>
                  <a:lnTo>
                    <a:pt x="15" y="48"/>
                  </a:lnTo>
                  <a:lnTo>
                    <a:pt x="28" y="35"/>
                  </a:lnTo>
                  <a:lnTo>
                    <a:pt x="45" y="49"/>
                  </a:lnTo>
                  <a:lnTo>
                    <a:pt x="51" y="43"/>
                  </a:lnTo>
                  <a:lnTo>
                    <a:pt x="35" y="28"/>
                  </a:lnTo>
                  <a:lnTo>
                    <a:pt x="48" y="15"/>
                  </a:lnTo>
                  <a:lnTo>
                    <a:pt x="68"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19" name="Freeform 115">
              <a:extLst>
                <a:ext uri="{FF2B5EF4-FFF2-40B4-BE49-F238E27FC236}">
                  <a16:creationId xmlns="" xmlns:a16="http://schemas.microsoft.com/office/drawing/2014/main" id="{59078187-B210-45D1-A90C-0E975DE7DEAC}"/>
                </a:ext>
              </a:extLst>
            </p:cNvPr>
            <p:cNvSpPr>
              <a:spLocks/>
            </p:cNvSpPr>
            <p:nvPr/>
          </p:nvSpPr>
          <p:spPr bwMode="auto">
            <a:xfrm>
              <a:off x="-3071813" y="3128963"/>
              <a:ext cx="101600" cy="93663"/>
            </a:xfrm>
            <a:custGeom>
              <a:avLst/>
              <a:gdLst>
                <a:gd name="T0" fmla="*/ 64 w 64"/>
                <a:gd name="T1" fmla="*/ 24 h 59"/>
                <a:gd name="T2" fmla="*/ 63 w 64"/>
                <a:gd name="T3" fmla="*/ 16 h 59"/>
                <a:gd name="T4" fmla="*/ 56 w 64"/>
                <a:gd name="T5" fmla="*/ 6 h 59"/>
                <a:gd name="T6" fmla="*/ 49 w 64"/>
                <a:gd name="T7" fmla="*/ 1 h 59"/>
                <a:gd name="T8" fmla="*/ 41 w 64"/>
                <a:gd name="T9" fmla="*/ 0 h 59"/>
                <a:gd name="T10" fmla="*/ 35 w 64"/>
                <a:gd name="T11" fmla="*/ 1 h 59"/>
                <a:gd name="T12" fmla="*/ 30 w 64"/>
                <a:gd name="T13" fmla="*/ 6 h 59"/>
                <a:gd name="T14" fmla="*/ 25 w 64"/>
                <a:gd name="T15" fmla="*/ 13 h 59"/>
                <a:gd name="T16" fmla="*/ 23 w 64"/>
                <a:gd name="T17" fmla="*/ 18 h 59"/>
                <a:gd name="T18" fmla="*/ 25 w 64"/>
                <a:gd name="T19" fmla="*/ 24 h 59"/>
                <a:gd name="T20" fmla="*/ 26 w 64"/>
                <a:gd name="T21" fmla="*/ 29 h 59"/>
                <a:gd name="T22" fmla="*/ 28 w 64"/>
                <a:gd name="T23" fmla="*/ 34 h 59"/>
                <a:gd name="T24" fmla="*/ 31 w 64"/>
                <a:gd name="T25" fmla="*/ 37 h 59"/>
                <a:gd name="T26" fmla="*/ 31 w 64"/>
                <a:gd name="T27" fmla="*/ 42 h 59"/>
                <a:gd name="T28" fmla="*/ 30 w 64"/>
                <a:gd name="T29" fmla="*/ 46 h 59"/>
                <a:gd name="T30" fmla="*/ 21 w 64"/>
                <a:gd name="T31" fmla="*/ 49 h 59"/>
                <a:gd name="T32" fmla="*/ 18 w 64"/>
                <a:gd name="T33" fmla="*/ 49 h 59"/>
                <a:gd name="T34" fmla="*/ 15 w 64"/>
                <a:gd name="T35" fmla="*/ 46 h 59"/>
                <a:gd name="T36" fmla="*/ 12 w 64"/>
                <a:gd name="T37" fmla="*/ 41 h 59"/>
                <a:gd name="T38" fmla="*/ 10 w 64"/>
                <a:gd name="T39" fmla="*/ 37 h 59"/>
                <a:gd name="T40" fmla="*/ 10 w 64"/>
                <a:gd name="T41" fmla="*/ 34 h 59"/>
                <a:gd name="T42" fmla="*/ 8 w 64"/>
                <a:gd name="T43" fmla="*/ 31 h 59"/>
                <a:gd name="T44" fmla="*/ 7 w 64"/>
                <a:gd name="T45" fmla="*/ 31 h 59"/>
                <a:gd name="T46" fmla="*/ 0 w 64"/>
                <a:gd name="T47" fmla="*/ 32 h 59"/>
                <a:gd name="T48" fmla="*/ 0 w 64"/>
                <a:gd name="T49" fmla="*/ 37 h 59"/>
                <a:gd name="T50" fmla="*/ 2 w 64"/>
                <a:gd name="T51" fmla="*/ 42 h 59"/>
                <a:gd name="T52" fmla="*/ 3 w 64"/>
                <a:gd name="T53" fmla="*/ 47 h 59"/>
                <a:gd name="T54" fmla="*/ 8 w 64"/>
                <a:gd name="T55" fmla="*/ 52 h 59"/>
                <a:gd name="T56" fmla="*/ 15 w 64"/>
                <a:gd name="T57" fmla="*/ 57 h 59"/>
                <a:gd name="T58" fmla="*/ 23 w 64"/>
                <a:gd name="T59" fmla="*/ 59 h 59"/>
                <a:gd name="T60" fmla="*/ 31 w 64"/>
                <a:gd name="T61" fmla="*/ 57 h 59"/>
                <a:gd name="T62" fmla="*/ 38 w 64"/>
                <a:gd name="T63" fmla="*/ 52 h 59"/>
                <a:gd name="T64" fmla="*/ 41 w 64"/>
                <a:gd name="T65" fmla="*/ 47 h 59"/>
                <a:gd name="T66" fmla="*/ 43 w 64"/>
                <a:gd name="T67" fmla="*/ 41 h 59"/>
                <a:gd name="T68" fmla="*/ 41 w 64"/>
                <a:gd name="T69" fmla="*/ 36 h 59"/>
                <a:gd name="T70" fmla="*/ 40 w 64"/>
                <a:gd name="T71" fmla="*/ 31 h 59"/>
                <a:gd name="T72" fmla="*/ 38 w 64"/>
                <a:gd name="T73" fmla="*/ 26 h 59"/>
                <a:gd name="T74" fmla="*/ 36 w 64"/>
                <a:gd name="T75" fmla="*/ 21 h 59"/>
                <a:gd name="T76" fmla="*/ 35 w 64"/>
                <a:gd name="T77" fmla="*/ 16 h 59"/>
                <a:gd name="T78" fmla="*/ 36 w 64"/>
                <a:gd name="T79" fmla="*/ 13 h 59"/>
                <a:gd name="T80" fmla="*/ 40 w 64"/>
                <a:gd name="T81" fmla="*/ 11 h 59"/>
                <a:gd name="T82" fmla="*/ 43 w 64"/>
                <a:gd name="T83" fmla="*/ 11 h 59"/>
                <a:gd name="T84" fmla="*/ 46 w 64"/>
                <a:gd name="T85" fmla="*/ 11 h 59"/>
                <a:gd name="T86" fmla="*/ 49 w 64"/>
                <a:gd name="T87" fmla="*/ 14 h 59"/>
                <a:gd name="T88" fmla="*/ 53 w 64"/>
                <a:gd name="T89" fmla="*/ 18 h 59"/>
                <a:gd name="T90" fmla="*/ 54 w 64"/>
                <a:gd name="T91" fmla="*/ 21 h 59"/>
                <a:gd name="T92" fmla="*/ 54 w 64"/>
                <a:gd name="T93" fmla="*/ 24 h 59"/>
                <a:gd name="T94" fmla="*/ 56 w 64"/>
                <a:gd name="T95" fmla="*/ 26 h 59"/>
                <a:gd name="T96" fmla="*/ 56 w 64"/>
                <a:gd name="T97" fmla="*/ 26 h 59"/>
                <a:gd name="T98" fmla="*/ 58 w 64"/>
                <a:gd name="T99" fmla="*/ 26 h 59"/>
                <a:gd name="T100" fmla="*/ 64 w 64"/>
                <a:gd name="T10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9">
                  <a:moveTo>
                    <a:pt x="64" y="24"/>
                  </a:moveTo>
                  <a:lnTo>
                    <a:pt x="64" y="24"/>
                  </a:lnTo>
                  <a:lnTo>
                    <a:pt x="63" y="16"/>
                  </a:lnTo>
                  <a:lnTo>
                    <a:pt x="63" y="16"/>
                  </a:lnTo>
                  <a:lnTo>
                    <a:pt x="56" y="6"/>
                  </a:lnTo>
                  <a:lnTo>
                    <a:pt x="56" y="6"/>
                  </a:lnTo>
                  <a:lnTo>
                    <a:pt x="49" y="1"/>
                  </a:lnTo>
                  <a:lnTo>
                    <a:pt x="49" y="1"/>
                  </a:lnTo>
                  <a:lnTo>
                    <a:pt x="41" y="0"/>
                  </a:lnTo>
                  <a:lnTo>
                    <a:pt x="41" y="0"/>
                  </a:lnTo>
                  <a:lnTo>
                    <a:pt x="35" y="1"/>
                  </a:lnTo>
                  <a:lnTo>
                    <a:pt x="35" y="1"/>
                  </a:lnTo>
                  <a:lnTo>
                    <a:pt x="30" y="6"/>
                  </a:lnTo>
                  <a:lnTo>
                    <a:pt x="30" y="6"/>
                  </a:lnTo>
                  <a:lnTo>
                    <a:pt x="25" y="13"/>
                  </a:lnTo>
                  <a:lnTo>
                    <a:pt x="25" y="13"/>
                  </a:lnTo>
                  <a:lnTo>
                    <a:pt x="23" y="18"/>
                  </a:lnTo>
                  <a:lnTo>
                    <a:pt x="23" y="18"/>
                  </a:lnTo>
                  <a:lnTo>
                    <a:pt x="25" y="24"/>
                  </a:lnTo>
                  <a:lnTo>
                    <a:pt x="25" y="24"/>
                  </a:lnTo>
                  <a:lnTo>
                    <a:pt x="26" y="29"/>
                  </a:lnTo>
                  <a:lnTo>
                    <a:pt x="26" y="29"/>
                  </a:lnTo>
                  <a:lnTo>
                    <a:pt x="28" y="34"/>
                  </a:lnTo>
                  <a:lnTo>
                    <a:pt x="28" y="34"/>
                  </a:lnTo>
                  <a:lnTo>
                    <a:pt x="31" y="37"/>
                  </a:lnTo>
                  <a:lnTo>
                    <a:pt x="31" y="37"/>
                  </a:lnTo>
                  <a:lnTo>
                    <a:pt x="31" y="42"/>
                  </a:lnTo>
                  <a:lnTo>
                    <a:pt x="31" y="42"/>
                  </a:lnTo>
                  <a:lnTo>
                    <a:pt x="30" y="46"/>
                  </a:lnTo>
                  <a:lnTo>
                    <a:pt x="30" y="46"/>
                  </a:lnTo>
                  <a:lnTo>
                    <a:pt x="25" y="49"/>
                  </a:lnTo>
                  <a:lnTo>
                    <a:pt x="21" y="49"/>
                  </a:lnTo>
                  <a:lnTo>
                    <a:pt x="21" y="49"/>
                  </a:lnTo>
                  <a:lnTo>
                    <a:pt x="18" y="49"/>
                  </a:lnTo>
                  <a:lnTo>
                    <a:pt x="15" y="46"/>
                  </a:lnTo>
                  <a:lnTo>
                    <a:pt x="15" y="46"/>
                  </a:lnTo>
                  <a:lnTo>
                    <a:pt x="12" y="41"/>
                  </a:lnTo>
                  <a:lnTo>
                    <a:pt x="12" y="41"/>
                  </a:lnTo>
                  <a:lnTo>
                    <a:pt x="10" y="37"/>
                  </a:lnTo>
                  <a:lnTo>
                    <a:pt x="10" y="37"/>
                  </a:lnTo>
                  <a:lnTo>
                    <a:pt x="10" y="34"/>
                  </a:lnTo>
                  <a:lnTo>
                    <a:pt x="10" y="34"/>
                  </a:lnTo>
                  <a:lnTo>
                    <a:pt x="8" y="31"/>
                  </a:lnTo>
                  <a:lnTo>
                    <a:pt x="8" y="31"/>
                  </a:lnTo>
                  <a:lnTo>
                    <a:pt x="7" y="31"/>
                  </a:lnTo>
                  <a:lnTo>
                    <a:pt x="7" y="31"/>
                  </a:lnTo>
                  <a:lnTo>
                    <a:pt x="5" y="31"/>
                  </a:lnTo>
                  <a:lnTo>
                    <a:pt x="0" y="32"/>
                  </a:lnTo>
                  <a:lnTo>
                    <a:pt x="0" y="32"/>
                  </a:lnTo>
                  <a:lnTo>
                    <a:pt x="0" y="37"/>
                  </a:lnTo>
                  <a:lnTo>
                    <a:pt x="0" y="37"/>
                  </a:lnTo>
                  <a:lnTo>
                    <a:pt x="2" y="42"/>
                  </a:lnTo>
                  <a:lnTo>
                    <a:pt x="2" y="42"/>
                  </a:lnTo>
                  <a:lnTo>
                    <a:pt x="3" y="47"/>
                  </a:lnTo>
                  <a:lnTo>
                    <a:pt x="3" y="47"/>
                  </a:lnTo>
                  <a:lnTo>
                    <a:pt x="8" y="52"/>
                  </a:lnTo>
                  <a:lnTo>
                    <a:pt x="8" y="52"/>
                  </a:lnTo>
                  <a:lnTo>
                    <a:pt x="15" y="57"/>
                  </a:lnTo>
                  <a:lnTo>
                    <a:pt x="15" y="57"/>
                  </a:lnTo>
                  <a:lnTo>
                    <a:pt x="23" y="59"/>
                  </a:lnTo>
                  <a:lnTo>
                    <a:pt x="23" y="59"/>
                  </a:lnTo>
                  <a:lnTo>
                    <a:pt x="31" y="57"/>
                  </a:lnTo>
                  <a:lnTo>
                    <a:pt x="31" y="57"/>
                  </a:lnTo>
                  <a:lnTo>
                    <a:pt x="38" y="52"/>
                  </a:lnTo>
                  <a:lnTo>
                    <a:pt x="38" y="52"/>
                  </a:lnTo>
                  <a:lnTo>
                    <a:pt x="41" y="47"/>
                  </a:lnTo>
                  <a:lnTo>
                    <a:pt x="41" y="47"/>
                  </a:lnTo>
                  <a:lnTo>
                    <a:pt x="43" y="41"/>
                  </a:lnTo>
                  <a:lnTo>
                    <a:pt x="43" y="41"/>
                  </a:lnTo>
                  <a:lnTo>
                    <a:pt x="41" y="36"/>
                  </a:lnTo>
                  <a:lnTo>
                    <a:pt x="41" y="36"/>
                  </a:lnTo>
                  <a:lnTo>
                    <a:pt x="40" y="31"/>
                  </a:lnTo>
                  <a:lnTo>
                    <a:pt x="40" y="31"/>
                  </a:lnTo>
                  <a:lnTo>
                    <a:pt x="38" y="26"/>
                  </a:lnTo>
                  <a:lnTo>
                    <a:pt x="38" y="26"/>
                  </a:lnTo>
                  <a:lnTo>
                    <a:pt x="36" y="21"/>
                  </a:lnTo>
                  <a:lnTo>
                    <a:pt x="36" y="21"/>
                  </a:lnTo>
                  <a:lnTo>
                    <a:pt x="35" y="16"/>
                  </a:lnTo>
                  <a:lnTo>
                    <a:pt x="35" y="16"/>
                  </a:lnTo>
                  <a:lnTo>
                    <a:pt x="36" y="13"/>
                  </a:lnTo>
                  <a:lnTo>
                    <a:pt x="36" y="13"/>
                  </a:lnTo>
                  <a:lnTo>
                    <a:pt x="40" y="11"/>
                  </a:lnTo>
                  <a:lnTo>
                    <a:pt x="40" y="11"/>
                  </a:lnTo>
                  <a:lnTo>
                    <a:pt x="43" y="11"/>
                  </a:lnTo>
                  <a:lnTo>
                    <a:pt x="43" y="11"/>
                  </a:lnTo>
                  <a:lnTo>
                    <a:pt x="46" y="11"/>
                  </a:lnTo>
                  <a:lnTo>
                    <a:pt x="46" y="11"/>
                  </a:lnTo>
                  <a:lnTo>
                    <a:pt x="49" y="14"/>
                  </a:lnTo>
                  <a:lnTo>
                    <a:pt x="49" y="14"/>
                  </a:lnTo>
                  <a:lnTo>
                    <a:pt x="53" y="18"/>
                  </a:lnTo>
                  <a:lnTo>
                    <a:pt x="53" y="18"/>
                  </a:lnTo>
                  <a:lnTo>
                    <a:pt x="54" y="21"/>
                  </a:lnTo>
                  <a:lnTo>
                    <a:pt x="54" y="21"/>
                  </a:lnTo>
                  <a:lnTo>
                    <a:pt x="54" y="24"/>
                  </a:lnTo>
                  <a:lnTo>
                    <a:pt x="54" y="24"/>
                  </a:lnTo>
                  <a:lnTo>
                    <a:pt x="56" y="26"/>
                  </a:lnTo>
                  <a:lnTo>
                    <a:pt x="56" y="26"/>
                  </a:lnTo>
                  <a:lnTo>
                    <a:pt x="56" y="26"/>
                  </a:lnTo>
                  <a:lnTo>
                    <a:pt x="56" y="26"/>
                  </a:lnTo>
                  <a:lnTo>
                    <a:pt x="58" y="26"/>
                  </a:lnTo>
                  <a:lnTo>
                    <a:pt x="64" y="24"/>
                  </a:lnTo>
                  <a:lnTo>
                    <a:pt x="6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0" name="Freeform 116">
              <a:extLst>
                <a:ext uri="{FF2B5EF4-FFF2-40B4-BE49-F238E27FC236}">
                  <a16:creationId xmlns="" xmlns:a16="http://schemas.microsoft.com/office/drawing/2014/main" id="{E298F1B3-DB23-4B14-9AA2-6BDD8F9F8C4F}"/>
                </a:ext>
              </a:extLst>
            </p:cNvPr>
            <p:cNvSpPr>
              <a:spLocks/>
            </p:cNvSpPr>
            <p:nvPr/>
          </p:nvSpPr>
          <p:spPr bwMode="auto">
            <a:xfrm>
              <a:off x="-6513513" y="641350"/>
              <a:ext cx="117475" cy="117475"/>
            </a:xfrm>
            <a:custGeom>
              <a:avLst/>
              <a:gdLst>
                <a:gd name="T0" fmla="*/ 46 w 74"/>
                <a:gd name="T1" fmla="*/ 0 h 74"/>
                <a:gd name="T2" fmla="*/ 0 w 74"/>
                <a:gd name="T3" fmla="*/ 46 h 74"/>
                <a:gd name="T4" fmla="*/ 28 w 74"/>
                <a:gd name="T5" fmla="*/ 74 h 74"/>
                <a:gd name="T6" fmla="*/ 34 w 74"/>
                <a:gd name="T7" fmla="*/ 67 h 74"/>
                <a:gd name="T8" fmla="*/ 15 w 74"/>
                <a:gd name="T9" fmla="*/ 48 h 74"/>
                <a:gd name="T10" fmla="*/ 28 w 74"/>
                <a:gd name="T11" fmla="*/ 35 h 74"/>
                <a:gd name="T12" fmla="*/ 43 w 74"/>
                <a:gd name="T13" fmla="*/ 49 h 74"/>
                <a:gd name="T14" fmla="*/ 49 w 74"/>
                <a:gd name="T15" fmla="*/ 43 h 74"/>
                <a:gd name="T16" fmla="*/ 34 w 74"/>
                <a:gd name="T17" fmla="*/ 28 h 74"/>
                <a:gd name="T18" fmla="*/ 48 w 74"/>
                <a:gd name="T19" fmla="*/ 15 h 74"/>
                <a:gd name="T20" fmla="*/ 67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4" y="67"/>
                  </a:lnTo>
                  <a:lnTo>
                    <a:pt x="15" y="48"/>
                  </a:lnTo>
                  <a:lnTo>
                    <a:pt x="28" y="35"/>
                  </a:lnTo>
                  <a:lnTo>
                    <a:pt x="43" y="49"/>
                  </a:lnTo>
                  <a:lnTo>
                    <a:pt x="49" y="43"/>
                  </a:lnTo>
                  <a:lnTo>
                    <a:pt x="34" y="28"/>
                  </a:lnTo>
                  <a:lnTo>
                    <a:pt x="48" y="15"/>
                  </a:lnTo>
                  <a:lnTo>
                    <a:pt x="67"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1" name="Freeform 117">
              <a:extLst>
                <a:ext uri="{FF2B5EF4-FFF2-40B4-BE49-F238E27FC236}">
                  <a16:creationId xmlns="" xmlns:a16="http://schemas.microsoft.com/office/drawing/2014/main" id="{60349F09-D4C4-4F62-B470-298CA3BBE137}"/>
                </a:ext>
              </a:extLst>
            </p:cNvPr>
            <p:cNvSpPr>
              <a:spLocks/>
            </p:cNvSpPr>
            <p:nvPr/>
          </p:nvSpPr>
          <p:spPr bwMode="auto">
            <a:xfrm>
              <a:off x="-6459538" y="696913"/>
              <a:ext cx="117475" cy="85725"/>
            </a:xfrm>
            <a:custGeom>
              <a:avLst/>
              <a:gdLst>
                <a:gd name="T0" fmla="*/ 46 w 74"/>
                <a:gd name="T1" fmla="*/ 0 h 54"/>
                <a:gd name="T2" fmla="*/ 0 w 74"/>
                <a:gd name="T3" fmla="*/ 46 h 54"/>
                <a:gd name="T4" fmla="*/ 9 w 74"/>
                <a:gd name="T5" fmla="*/ 54 h 54"/>
                <a:gd name="T6" fmla="*/ 27 w 74"/>
                <a:gd name="T7" fmla="*/ 36 h 54"/>
                <a:gd name="T8" fmla="*/ 43 w 74"/>
                <a:gd name="T9" fmla="*/ 52 h 54"/>
                <a:gd name="T10" fmla="*/ 51 w 74"/>
                <a:gd name="T11" fmla="*/ 44 h 54"/>
                <a:gd name="T12" fmla="*/ 35 w 74"/>
                <a:gd name="T13" fmla="*/ 27 h 54"/>
                <a:gd name="T14" fmla="*/ 48 w 74"/>
                <a:gd name="T15" fmla="*/ 14 h 54"/>
                <a:gd name="T16" fmla="*/ 68 w 74"/>
                <a:gd name="T17" fmla="*/ 34 h 54"/>
                <a:gd name="T18" fmla="*/ 74 w 74"/>
                <a:gd name="T19" fmla="*/ 27 h 54"/>
                <a:gd name="T20" fmla="*/ 46 w 74"/>
                <a:gd name="T21" fmla="*/ 0 h 54"/>
                <a:gd name="T22" fmla="*/ 46 w 74"/>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54">
                  <a:moveTo>
                    <a:pt x="46" y="0"/>
                  </a:moveTo>
                  <a:lnTo>
                    <a:pt x="0" y="46"/>
                  </a:lnTo>
                  <a:lnTo>
                    <a:pt x="9" y="54"/>
                  </a:lnTo>
                  <a:lnTo>
                    <a:pt x="27" y="36"/>
                  </a:lnTo>
                  <a:lnTo>
                    <a:pt x="43" y="52"/>
                  </a:lnTo>
                  <a:lnTo>
                    <a:pt x="51" y="44"/>
                  </a:lnTo>
                  <a:lnTo>
                    <a:pt x="35" y="27"/>
                  </a:lnTo>
                  <a:lnTo>
                    <a:pt x="48" y="14"/>
                  </a:lnTo>
                  <a:lnTo>
                    <a:pt x="68" y="34"/>
                  </a:lnTo>
                  <a:lnTo>
                    <a:pt x="74" y="27"/>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2" name="Freeform 118">
              <a:extLst>
                <a:ext uri="{FF2B5EF4-FFF2-40B4-BE49-F238E27FC236}">
                  <a16:creationId xmlns="" xmlns:a16="http://schemas.microsoft.com/office/drawing/2014/main" id="{EF2BB1D1-C5BA-4383-A57E-C553C2D88823}"/>
                </a:ext>
              </a:extLst>
            </p:cNvPr>
            <p:cNvSpPr>
              <a:spLocks/>
            </p:cNvSpPr>
            <p:nvPr/>
          </p:nvSpPr>
          <p:spPr bwMode="auto">
            <a:xfrm>
              <a:off x="-6403975" y="750888"/>
              <a:ext cx="117475" cy="85725"/>
            </a:xfrm>
            <a:custGeom>
              <a:avLst/>
              <a:gdLst>
                <a:gd name="T0" fmla="*/ 46 w 74"/>
                <a:gd name="T1" fmla="*/ 0 h 54"/>
                <a:gd name="T2" fmla="*/ 0 w 74"/>
                <a:gd name="T3" fmla="*/ 46 h 54"/>
                <a:gd name="T4" fmla="*/ 8 w 74"/>
                <a:gd name="T5" fmla="*/ 54 h 54"/>
                <a:gd name="T6" fmla="*/ 26 w 74"/>
                <a:gd name="T7" fmla="*/ 35 h 54"/>
                <a:gd name="T8" fmla="*/ 43 w 74"/>
                <a:gd name="T9" fmla="*/ 51 h 54"/>
                <a:gd name="T10" fmla="*/ 49 w 74"/>
                <a:gd name="T11" fmla="*/ 44 h 54"/>
                <a:gd name="T12" fmla="*/ 33 w 74"/>
                <a:gd name="T13" fmla="*/ 28 h 54"/>
                <a:gd name="T14" fmla="*/ 48 w 74"/>
                <a:gd name="T15" fmla="*/ 15 h 54"/>
                <a:gd name="T16" fmla="*/ 66 w 74"/>
                <a:gd name="T17" fmla="*/ 35 h 54"/>
                <a:gd name="T18" fmla="*/ 74 w 74"/>
                <a:gd name="T19" fmla="*/ 26 h 54"/>
                <a:gd name="T20" fmla="*/ 46 w 74"/>
                <a:gd name="T21" fmla="*/ 0 h 54"/>
                <a:gd name="T22" fmla="*/ 46 w 74"/>
                <a:gd name="T2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 h="54">
                  <a:moveTo>
                    <a:pt x="46" y="0"/>
                  </a:moveTo>
                  <a:lnTo>
                    <a:pt x="0" y="46"/>
                  </a:lnTo>
                  <a:lnTo>
                    <a:pt x="8" y="54"/>
                  </a:lnTo>
                  <a:lnTo>
                    <a:pt x="26" y="35"/>
                  </a:lnTo>
                  <a:lnTo>
                    <a:pt x="43" y="51"/>
                  </a:lnTo>
                  <a:lnTo>
                    <a:pt x="49" y="44"/>
                  </a:lnTo>
                  <a:lnTo>
                    <a:pt x="33" y="28"/>
                  </a:lnTo>
                  <a:lnTo>
                    <a:pt x="48" y="15"/>
                  </a:lnTo>
                  <a:lnTo>
                    <a:pt x="66" y="35"/>
                  </a:lnTo>
                  <a:lnTo>
                    <a:pt x="74" y="26"/>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3" name="Freeform 119">
              <a:extLst>
                <a:ext uri="{FF2B5EF4-FFF2-40B4-BE49-F238E27FC236}">
                  <a16:creationId xmlns="" xmlns:a16="http://schemas.microsoft.com/office/drawing/2014/main" id="{4D7F78EF-930A-4739-9B7E-7CBEC7E664AC}"/>
                </a:ext>
              </a:extLst>
            </p:cNvPr>
            <p:cNvSpPr>
              <a:spLocks/>
            </p:cNvSpPr>
            <p:nvPr/>
          </p:nvSpPr>
          <p:spPr bwMode="auto">
            <a:xfrm>
              <a:off x="-6350000" y="806450"/>
              <a:ext cx="87313" cy="85725"/>
            </a:xfrm>
            <a:custGeom>
              <a:avLst/>
              <a:gdLst>
                <a:gd name="T0" fmla="*/ 55 w 55"/>
                <a:gd name="T1" fmla="*/ 8 h 54"/>
                <a:gd name="T2" fmla="*/ 46 w 55"/>
                <a:gd name="T3" fmla="*/ 0 h 54"/>
                <a:gd name="T4" fmla="*/ 0 w 55"/>
                <a:gd name="T5" fmla="*/ 46 h 54"/>
                <a:gd name="T6" fmla="*/ 9 w 55"/>
                <a:gd name="T7" fmla="*/ 54 h 54"/>
                <a:gd name="T8" fmla="*/ 55 w 55"/>
                <a:gd name="T9" fmla="*/ 8 h 54"/>
                <a:gd name="T10" fmla="*/ 55 w 55"/>
                <a:gd name="T11" fmla="*/ 8 h 54"/>
              </a:gdLst>
              <a:ahLst/>
              <a:cxnLst>
                <a:cxn ang="0">
                  <a:pos x="T0" y="T1"/>
                </a:cxn>
                <a:cxn ang="0">
                  <a:pos x="T2" y="T3"/>
                </a:cxn>
                <a:cxn ang="0">
                  <a:pos x="T4" y="T5"/>
                </a:cxn>
                <a:cxn ang="0">
                  <a:pos x="T6" y="T7"/>
                </a:cxn>
                <a:cxn ang="0">
                  <a:pos x="T8" y="T9"/>
                </a:cxn>
                <a:cxn ang="0">
                  <a:pos x="T10" y="T11"/>
                </a:cxn>
              </a:cxnLst>
              <a:rect l="0" t="0" r="r" b="b"/>
              <a:pathLst>
                <a:path w="55" h="54">
                  <a:moveTo>
                    <a:pt x="55" y="8"/>
                  </a:moveTo>
                  <a:lnTo>
                    <a:pt x="46" y="0"/>
                  </a:lnTo>
                  <a:lnTo>
                    <a:pt x="0" y="46"/>
                  </a:lnTo>
                  <a:lnTo>
                    <a:pt x="9" y="54"/>
                  </a:lnTo>
                  <a:lnTo>
                    <a:pt x="55" y="8"/>
                  </a:lnTo>
                  <a:lnTo>
                    <a:pt x="55"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4" name="Freeform 120">
              <a:extLst>
                <a:ext uri="{FF2B5EF4-FFF2-40B4-BE49-F238E27FC236}">
                  <a16:creationId xmlns="" xmlns:a16="http://schemas.microsoft.com/office/drawing/2014/main" id="{7BF3496A-2CA5-44DA-AD47-10BAC33200D3}"/>
                </a:ext>
              </a:extLst>
            </p:cNvPr>
            <p:cNvSpPr>
              <a:spLocks/>
            </p:cNvSpPr>
            <p:nvPr/>
          </p:nvSpPr>
          <p:spPr bwMode="auto">
            <a:xfrm>
              <a:off x="-6307138" y="850900"/>
              <a:ext cx="106363" cy="101600"/>
            </a:xfrm>
            <a:custGeom>
              <a:avLst/>
              <a:gdLst>
                <a:gd name="T0" fmla="*/ 31 w 67"/>
                <a:gd name="T1" fmla="*/ 54 h 64"/>
                <a:gd name="T2" fmla="*/ 31 w 67"/>
                <a:gd name="T3" fmla="*/ 54 h 64"/>
                <a:gd name="T4" fmla="*/ 26 w 67"/>
                <a:gd name="T5" fmla="*/ 54 h 64"/>
                <a:gd name="T6" fmla="*/ 23 w 67"/>
                <a:gd name="T7" fmla="*/ 52 h 64"/>
                <a:gd name="T8" fmla="*/ 19 w 67"/>
                <a:gd name="T9" fmla="*/ 50 h 64"/>
                <a:gd name="T10" fmla="*/ 18 w 67"/>
                <a:gd name="T11" fmla="*/ 47 h 64"/>
                <a:gd name="T12" fmla="*/ 13 w 67"/>
                <a:gd name="T13" fmla="*/ 42 h 64"/>
                <a:gd name="T14" fmla="*/ 11 w 67"/>
                <a:gd name="T15" fmla="*/ 34 h 64"/>
                <a:gd name="T16" fmla="*/ 15 w 67"/>
                <a:gd name="T17" fmla="*/ 26 h 64"/>
                <a:gd name="T18" fmla="*/ 19 w 67"/>
                <a:gd name="T19" fmla="*/ 18 h 64"/>
                <a:gd name="T20" fmla="*/ 28 w 67"/>
                <a:gd name="T21" fmla="*/ 13 h 64"/>
                <a:gd name="T22" fmla="*/ 36 w 67"/>
                <a:gd name="T23" fmla="*/ 9 h 64"/>
                <a:gd name="T24" fmla="*/ 44 w 67"/>
                <a:gd name="T25" fmla="*/ 11 h 64"/>
                <a:gd name="T26" fmla="*/ 51 w 67"/>
                <a:gd name="T27" fmla="*/ 16 h 64"/>
                <a:gd name="T28" fmla="*/ 54 w 67"/>
                <a:gd name="T29" fmla="*/ 21 h 64"/>
                <a:gd name="T30" fmla="*/ 56 w 67"/>
                <a:gd name="T31" fmla="*/ 24 h 64"/>
                <a:gd name="T32" fmla="*/ 57 w 67"/>
                <a:gd name="T33" fmla="*/ 27 h 64"/>
                <a:gd name="T34" fmla="*/ 57 w 67"/>
                <a:gd name="T35" fmla="*/ 31 h 64"/>
                <a:gd name="T36" fmla="*/ 59 w 67"/>
                <a:gd name="T37" fmla="*/ 31 h 64"/>
                <a:gd name="T38" fmla="*/ 67 w 67"/>
                <a:gd name="T39" fmla="*/ 29 h 64"/>
                <a:gd name="T40" fmla="*/ 65 w 67"/>
                <a:gd name="T41" fmla="*/ 24 h 64"/>
                <a:gd name="T42" fmla="*/ 65 w 67"/>
                <a:gd name="T43" fmla="*/ 19 h 64"/>
                <a:gd name="T44" fmla="*/ 57 w 67"/>
                <a:gd name="T45" fmla="*/ 9 h 64"/>
                <a:gd name="T46" fmla="*/ 52 w 67"/>
                <a:gd name="T47" fmla="*/ 4 h 64"/>
                <a:gd name="T48" fmla="*/ 47 w 67"/>
                <a:gd name="T49" fmla="*/ 1 h 64"/>
                <a:gd name="T50" fmla="*/ 36 w 67"/>
                <a:gd name="T51" fmla="*/ 0 h 64"/>
                <a:gd name="T52" fmla="*/ 29 w 67"/>
                <a:gd name="T53" fmla="*/ 0 h 64"/>
                <a:gd name="T54" fmla="*/ 23 w 67"/>
                <a:gd name="T55" fmla="*/ 1 h 64"/>
                <a:gd name="T56" fmla="*/ 11 w 67"/>
                <a:gd name="T57" fmla="*/ 9 h 64"/>
                <a:gd name="T58" fmla="*/ 8 w 67"/>
                <a:gd name="T59" fmla="*/ 16 h 64"/>
                <a:gd name="T60" fmla="*/ 3 w 67"/>
                <a:gd name="T61" fmla="*/ 21 h 64"/>
                <a:gd name="T62" fmla="*/ 0 w 67"/>
                <a:gd name="T63" fmla="*/ 32 h 64"/>
                <a:gd name="T64" fmla="*/ 1 w 67"/>
                <a:gd name="T65" fmla="*/ 39 h 64"/>
                <a:gd name="T66" fmla="*/ 3 w 67"/>
                <a:gd name="T67" fmla="*/ 44 h 64"/>
                <a:gd name="T68" fmla="*/ 10 w 67"/>
                <a:gd name="T69" fmla="*/ 55 h 64"/>
                <a:gd name="T70" fmla="*/ 15 w 67"/>
                <a:gd name="T71" fmla="*/ 59 h 64"/>
                <a:gd name="T72" fmla="*/ 21 w 67"/>
                <a:gd name="T73" fmla="*/ 62 h 64"/>
                <a:gd name="T74" fmla="*/ 33 w 67"/>
                <a:gd name="T75" fmla="*/ 64 h 64"/>
                <a:gd name="T76" fmla="*/ 33 w 67"/>
                <a:gd name="T77" fmla="*/ 57 h 64"/>
                <a:gd name="T78" fmla="*/ 33 w 67"/>
                <a:gd name="T79" fmla="*/ 55 h 64"/>
                <a:gd name="T80" fmla="*/ 31 w 67"/>
                <a:gd name="T81" fmla="*/ 5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4">
                  <a:moveTo>
                    <a:pt x="31" y="54"/>
                  </a:moveTo>
                  <a:lnTo>
                    <a:pt x="31" y="54"/>
                  </a:lnTo>
                  <a:lnTo>
                    <a:pt x="31" y="54"/>
                  </a:lnTo>
                  <a:lnTo>
                    <a:pt x="31" y="54"/>
                  </a:lnTo>
                  <a:lnTo>
                    <a:pt x="26" y="54"/>
                  </a:lnTo>
                  <a:lnTo>
                    <a:pt x="26" y="54"/>
                  </a:lnTo>
                  <a:lnTo>
                    <a:pt x="23" y="52"/>
                  </a:lnTo>
                  <a:lnTo>
                    <a:pt x="23" y="52"/>
                  </a:lnTo>
                  <a:lnTo>
                    <a:pt x="19" y="50"/>
                  </a:lnTo>
                  <a:lnTo>
                    <a:pt x="19" y="50"/>
                  </a:lnTo>
                  <a:lnTo>
                    <a:pt x="18" y="47"/>
                  </a:lnTo>
                  <a:lnTo>
                    <a:pt x="18" y="47"/>
                  </a:lnTo>
                  <a:lnTo>
                    <a:pt x="13" y="42"/>
                  </a:lnTo>
                  <a:lnTo>
                    <a:pt x="13" y="42"/>
                  </a:lnTo>
                  <a:lnTo>
                    <a:pt x="11" y="34"/>
                  </a:lnTo>
                  <a:lnTo>
                    <a:pt x="11" y="34"/>
                  </a:lnTo>
                  <a:lnTo>
                    <a:pt x="15" y="26"/>
                  </a:lnTo>
                  <a:lnTo>
                    <a:pt x="15" y="26"/>
                  </a:lnTo>
                  <a:lnTo>
                    <a:pt x="19" y="18"/>
                  </a:lnTo>
                  <a:lnTo>
                    <a:pt x="19" y="18"/>
                  </a:lnTo>
                  <a:lnTo>
                    <a:pt x="28" y="13"/>
                  </a:lnTo>
                  <a:lnTo>
                    <a:pt x="28" y="13"/>
                  </a:lnTo>
                  <a:lnTo>
                    <a:pt x="36" y="9"/>
                  </a:lnTo>
                  <a:lnTo>
                    <a:pt x="36" y="9"/>
                  </a:lnTo>
                  <a:lnTo>
                    <a:pt x="44" y="11"/>
                  </a:lnTo>
                  <a:lnTo>
                    <a:pt x="44" y="11"/>
                  </a:lnTo>
                  <a:lnTo>
                    <a:pt x="51" y="16"/>
                  </a:lnTo>
                  <a:lnTo>
                    <a:pt x="51" y="16"/>
                  </a:lnTo>
                  <a:lnTo>
                    <a:pt x="54" y="21"/>
                  </a:lnTo>
                  <a:lnTo>
                    <a:pt x="54" y="21"/>
                  </a:lnTo>
                  <a:lnTo>
                    <a:pt x="56" y="24"/>
                  </a:lnTo>
                  <a:lnTo>
                    <a:pt x="56" y="24"/>
                  </a:lnTo>
                  <a:lnTo>
                    <a:pt x="57" y="27"/>
                  </a:lnTo>
                  <a:lnTo>
                    <a:pt x="57" y="27"/>
                  </a:lnTo>
                  <a:lnTo>
                    <a:pt x="57" y="31"/>
                  </a:lnTo>
                  <a:lnTo>
                    <a:pt x="57" y="31"/>
                  </a:lnTo>
                  <a:lnTo>
                    <a:pt x="59" y="31"/>
                  </a:lnTo>
                  <a:lnTo>
                    <a:pt x="59" y="31"/>
                  </a:lnTo>
                  <a:lnTo>
                    <a:pt x="61" y="31"/>
                  </a:lnTo>
                  <a:lnTo>
                    <a:pt x="67" y="29"/>
                  </a:lnTo>
                  <a:lnTo>
                    <a:pt x="67" y="29"/>
                  </a:lnTo>
                  <a:lnTo>
                    <a:pt x="65" y="24"/>
                  </a:lnTo>
                  <a:lnTo>
                    <a:pt x="65" y="19"/>
                  </a:lnTo>
                  <a:lnTo>
                    <a:pt x="65" y="19"/>
                  </a:lnTo>
                  <a:lnTo>
                    <a:pt x="62" y="14"/>
                  </a:lnTo>
                  <a:lnTo>
                    <a:pt x="57" y="9"/>
                  </a:lnTo>
                  <a:lnTo>
                    <a:pt x="57" y="9"/>
                  </a:lnTo>
                  <a:lnTo>
                    <a:pt x="52" y="4"/>
                  </a:lnTo>
                  <a:lnTo>
                    <a:pt x="47" y="1"/>
                  </a:lnTo>
                  <a:lnTo>
                    <a:pt x="47" y="1"/>
                  </a:lnTo>
                  <a:lnTo>
                    <a:pt x="41" y="0"/>
                  </a:lnTo>
                  <a:lnTo>
                    <a:pt x="36" y="0"/>
                  </a:lnTo>
                  <a:lnTo>
                    <a:pt x="36" y="0"/>
                  </a:lnTo>
                  <a:lnTo>
                    <a:pt x="29" y="0"/>
                  </a:lnTo>
                  <a:lnTo>
                    <a:pt x="23" y="1"/>
                  </a:lnTo>
                  <a:lnTo>
                    <a:pt x="23" y="1"/>
                  </a:lnTo>
                  <a:lnTo>
                    <a:pt x="18" y="6"/>
                  </a:lnTo>
                  <a:lnTo>
                    <a:pt x="11" y="9"/>
                  </a:lnTo>
                  <a:lnTo>
                    <a:pt x="11" y="9"/>
                  </a:lnTo>
                  <a:lnTo>
                    <a:pt x="8" y="16"/>
                  </a:lnTo>
                  <a:lnTo>
                    <a:pt x="3" y="21"/>
                  </a:lnTo>
                  <a:lnTo>
                    <a:pt x="3" y="21"/>
                  </a:lnTo>
                  <a:lnTo>
                    <a:pt x="1" y="27"/>
                  </a:lnTo>
                  <a:lnTo>
                    <a:pt x="0" y="32"/>
                  </a:lnTo>
                  <a:lnTo>
                    <a:pt x="0" y="32"/>
                  </a:lnTo>
                  <a:lnTo>
                    <a:pt x="1" y="39"/>
                  </a:lnTo>
                  <a:lnTo>
                    <a:pt x="3" y="44"/>
                  </a:lnTo>
                  <a:lnTo>
                    <a:pt x="3" y="44"/>
                  </a:lnTo>
                  <a:lnTo>
                    <a:pt x="5" y="49"/>
                  </a:lnTo>
                  <a:lnTo>
                    <a:pt x="10" y="55"/>
                  </a:lnTo>
                  <a:lnTo>
                    <a:pt x="10" y="55"/>
                  </a:lnTo>
                  <a:lnTo>
                    <a:pt x="15" y="59"/>
                  </a:lnTo>
                  <a:lnTo>
                    <a:pt x="21" y="62"/>
                  </a:lnTo>
                  <a:lnTo>
                    <a:pt x="21" y="62"/>
                  </a:lnTo>
                  <a:lnTo>
                    <a:pt x="26" y="64"/>
                  </a:lnTo>
                  <a:lnTo>
                    <a:pt x="33" y="64"/>
                  </a:lnTo>
                  <a:lnTo>
                    <a:pt x="33" y="57"/>
                  </a:lnTo>
                  <a:lnTo>
                    <a:pt x="33" y="57"/>
                  </a:lnTo>
                  <a:lnTo>
                    <a:pt x="33" y="55"/>
                  </a:lnTo>
                  <a:lnTo>
                    <a:pt x="33" y="55"/>
                  </a:lnTo>
                  <a:lnTo>
                    <a:pt x="31" y="54"/>
                  </a:lnTo>
                  <a:lnTo>
                    <a:pt x="31"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5" name="Freeform 121">
              <a:extLst>
                <a:ext uri="{FF2B5EF4-FFF2-40B4-BE49-F238E27FC236}">
                  <a16:creationId xmlns="" xmlns:a16="http://schemas.microsoft.com/office/drawing/2014/main" id="{C03AC012-C79A-49CF-8153-AA1D562D4B94}"/>
                </a:ext>
              </a:extLst>
            </p:cNvPr>
            <p:cNvSpPr>
              <a:spLocks/>
            </p:cNvSpPr>
            <p:nvPr/>
          </p:nvSpPr>
          <p:spPr bwMode="auto">
            <a:xfrm>
              <a:off x="-6254750" y="900113"/>
              <a:ext cx="85725" cy="85725"/>
            </a:xfrm>
            <a:custGeom>
              <a:avLst/>
              <a:gdLst>
                <a:gd name="T0" fmla="*/ 54 w 54"/>
                <a:gd name="T1" fmla="*/ 8 h 54"/>
                <a:gd name="T2" fmla="*/ 46 w 54"/>
                <a:gd name="T3" fmla="*/ 0 h 54"/>
                <a:gd name="T4" fmla="*/ 0 w 54"/>
                <a:gd name="T5" fmla="*/ 46 h 54"/>
                <a:gd name="T6" fmla="*/ 8 w 54"/>
                <a:gd name="T7" fmla="*/ 54 h 54"/>
                <a:gd name="T8" fmla="*/ 54 w 54"/>
                <a:gd name="T9" fmla="*/ 8 h 54"/>
                <a:gd name="T10" fmla="*/ 54 w 54"/>
                <a:gd name="T11" fmla="*/ 8 h 54"/>
              </a:gdLst>
              <a:ahLst/>
              <a:cxnLst>
                <a:cxn ang="0">
                  <a:pos x="T0" y="T1"/>
                </a:cxn>
                <a:cxn ang="0">
                  <a:pos x="T2" y="T3"/>
                </a:cxn>
                <a:cxn ang="0">
                  <a:pos x="T4" y="T5"/>
                </a:cxn>
                <a:cxn ang="0">
                  <a:pos x="T6" y="T7"/>
                </a:cxn>
                <a:cxn ang="0">
                  <a:pos x="T8" y="T9"/>
                </a:cxn>
                <a:cxn ang="0">
                  <a:pos x="T10" y="T11"/>
                </a:cxn>
              </a:cxnLst>
              <a:rect l="0" t="0" r="r" b="b"/>
              <a:pathLst>
                <a:path w="54" h="54">
                  <a:moveTo>
                    <a:pt x="54" y="8"/>
                  </a:moveTo>
                  <a:lnTo>
                    <a:pt x="46" y="0"/>
                  </a:lnTo>
                  <a:lnTo>
                    <a:pt x="0" y="46"/>
                  </a:lnTo>
                  <a:lnTo>
                    <a:pt x="8" y="54"/>
                  </a:lnTo>
                  <a:lnTo>
                    <a:pt x="54" y="8"/>
                  </a:lnTo>
                  <a:lnTo>
                    <a:pt x="5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6" name="Freeform 122">
              <a:extLst>
                <a:ext uri="{FF2B5EF4-FFF2-40B4-BE49-F238E27FC236}">
                  <a16:creationId xmlns="" xmlns:a16="http://schemas.microsoft.com/office/drawing/2014/main" id="{F45D0B41-B7AA-4F57-B72C-F7FCE89DF146}"/>
                </a:ext>
              </a:extLst>
            </p:cNvPr>
            <p:cNvSpPr>
              <a:spLocks/>
            </p:cNvSpPr>
            <p:nvPr/>
          </p:nvSpPr>
          <p:spPr bwMode="auto">
            <a:xfrm>
              <a:off x="-6226175" y="928688"/>
              <a:ext cx="117475" cy="117475"/>
            </a:xfrm>
            <a:custGeom>
              <a:avLst/>
              <a:gdLst>
                <a:gd name="T0" fmla="*/ 46 w 74"/>
                <a:gd name="T1" fmla="*/ 0 h 74"/>
                <a:gd name="T2" fmla="*/ 0 w 74"/>
                <a:gd name="T3" fmla="*/ 46 h 74"/>
                <a:gd name="T4" fmla="*/ 28 w 74"/>
                <a:gd name="T5" fmla="*/ 74 h 74"/>
                <a:gd name="T6" fmla="*/ 34 w 74"/>
                <a:gd name="T7" fmla="*/ 67 h 74"/>
                <a:gd name="T8" fmla="*/ 14 w 74"/>
                <a:gd name="T9" fmla="*/ 47 h 74"/>
                <a:gd name="T10" fmla="*/ 28 w 74"/>
                <a:gd name="T11" fmla="*/ 34 h 74"/>
                <a:gd name="T12" fmla="*/ 42 w 74"/>
                <a:gd name="T13" fmla="*/ 49 h 74"/>
                <a:gd name="T14" fmla="*/ 51 w 74"/>
                <a:gd name="T15" fmla="*/ 43 h 74"/>
                <a:gd name="T16" fmla="*/ 34 w 74"/>
                <a:gd name="T17" fmla="*/ 28 h 74"/>
                <a:gd name="T18" fmla="*/ 47 w 74"/>
                <a:gd name="T19" fmla="*/ 15 h 74"/>
                <a:gd name="T20" fmla="*/ 67 w 74"/>
                <a:gd name="T21" fmla="*/ 34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4" y="67"/>
                  </a:lnTo>
                  <a:lnTo>
                    <a:pt x="14" y="47"/>
                  </a:lnTo>
                  <a:lnTo>
                    <a:pt x="28" y="34"/>
                  </a:lnTo>
                  <a:lnTo>
                    <a:pt x="42" y="49"/>
                  </a:lnTo>
                  <a:lnTo>
                    <a:pt x="51" y="43"/>
                  </a:lnTo>
                  <a:lnTo>
                    <a:pt x="34" y="28"/>
                  </a:lnTo>
                  <a:lnTo>
                    <a:pt x="47" y="15"/>
                  </a:lnTo>
                  <a:lnTo>
                    <a:pt x="67" y="34"/>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7" name="Freeform 123">
              <a:extLst>
                <a:ext uri="{FF2B5EF4-FFF2-40B4-BE49-F238E27FC236}">
                  <a16:creationId xmlns="" xmlns:a16="http://schemas.microsoft.com/office/drawing/2014/main" id="{B7903768-88D5-4F0F-90C7-7ED727F55C36}"/>
                </a:ext>
              </a:extLst>
            </p:cNvPr>
            <p:cNvSpPr>
              <a:spLocks/>
            </p:cNvSpPr>
            <p:nvPr/>
          </p:nvSpPr>
          <p:spPr bwMode="auto">
            <a:xfrm>
              <a:off x="-6172200" y="982663"/>
              <a:ext cx="133350" cy="133350"/>
            </a:xfrm>
            <a:custGeom>
              <a:avLst/>
              <a:gdLst>
                <a:gd name="T0" fmla="*/ 51 w 84"/>
                <a:gd name="T1" fmla="*/ 5 h 84"/>
                <a:gd name="T2" fmla="*/ 46 w 84"/>
                <a:gd name="T3" fmla="*/ 0 h 84"/>
                <a:gd name="T4" fmla="*/ 0 w 84"/>
                <a:gd name="T5" fmla="*/ 46 h 84"/>
                <a:gd name="T6" fmla="*/ 7 w 84"/>
                <a:gd name="T7" fmla="*/ 55 h 84"/>
                <a:gd name="T8" fmla="*/ 36 w 84"/>
                <a:gd name="T9" fmla="*/ 25 h 84"/>
                <a:gd name="T10" fmla="*/ 36 w 84"/>
                <a:gd name="T11" fmla="*/ 25 h 84"/>
                <a:gd name="T12" fmla="*/ 38 w 84"/>
                <a:gd name="T13" fmla="*/ 23 h 84"/>
                <a:gd name="T14" fmla="*/ 38 w 84"/>
                <a:gd name="T15" fmla="*/ 23 h 84"/>
                <a:gd name="T16" fmla="*/ 40 w 84"/>
                <a:gd name="T17" fmla="*/ 22 h 84"/>
                <a:gd name="T18" fmla="*/ 31 w 84"/>
                <a:gd name="T19" fmla="*/ 74 h 84"/>
                <a:gd name="T20" fmla="*/ 31 w 84"/>
                <a:gd name="T21" fmla="*/ 74 h 84"/>
                <a:gd name="T22" fmla="*/ 31 w 84"/>
                <a:gd name="T23" fmla="*/ 78 h 84"/>
                <a:gd name="T24" fmla="*/ 31 w 84"/>
                <a:gd name="T25" fmla="*/ 78 h 84"/>
                <a:gd name="T26" fmla="*/ 33 w 84"/>
                <a:gd name="T27" fmla="*/ 79 h 84"/>
                <a:gd name="T28" fmla="*/ 38 w 84"/>
                <a:gd name="T29" fmla="*/ 84 h 84"/>
                <a:gd name="T30" fmla="*/ 84 w 84"/>
                <a:gd name="T31" fmla="*/ 37 h 84"/>
                <a:gd name="T32" fmla="*/ 76 w 84"/>
                <a:gd name="T33" fmla="*/ 30 h 84"/>
                <a:gd name="T34" fmla="*/ 48 w 84"/>
                <a:gd name="T35" fmla="*/ 58 h 84"/>
                <a:gd name="T36" fmla="*/ 48 w 84"/>
                <a:gd name="T37" fmla="*/ 58 h 84"/>
                <a:gd name="T38" fmla="*/ 46 w 84"/>
                <a:gd name="T39" fmla="*/ 60 h 84"/>
                <a:gd name="T40" fmla="*/ 46 w 84"/>
                <a:gd name="T41" fmla="*/ 60 h 84"/>
                <a:gd name="T42" fmla="*/ 45 w 84"/>
                <a:gd name="T43" fmla="*/ 63 h 84"/>
                <a:gd name="T44" fmla="*/ 53 w 84"/>
                <a:gd name="T45" fmla="*/ 9 h 84"/>
                <a:gd name="T46" fmla="*/ 53 w 84"/>
                <a:gd name="T47" fmla="*/ 9 h 84"/>
                <a:gd name="T48" fmla="*/ 53 w 84"/>
                <a:gd name="T49" fmla="*/ 7 h 84"/>
                <a:gd name="T50" fmla="*/ 53 w 84"/>
                <a:gd name="T51" fmla="*/ 7 h 84"/>
                <a:gd name="T52" fmla="*/ 53 w 84"/>
                <a:gd name="T53" fmla="*/ 7 h 84"/>
                <a:gd name="T54" fmla="*/ 53 w 84"/>
                <a:gd name="T55" fmla="*/ 7 h 84"/>
                <a:gd name="T56" fmla="*/ 51 w 84"/>
                <a:gd name="T57" fmla="*/ 5 h 84"/>
                <a:gd name="T58" fmla="*/ 51 w 84"/>
                <a:gd name="T59" fmla="*/ 5 h 84"/>
                <a:gd name="T60" fmla="*/ 51 w 84"/>
                <a:gd name="T61" fmla="*/ 5 h 84"/>
                <a:gd name="T62" fmla="*/ 51 w 84"/>
                <a:gd name="T63" fmla="*/ 5 h 84"/>
                <a:gd name="T64" fmla="*/ 51 w 84"/>
                <a:gd name="T6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 h="84">
                  <a:moveTo>
                    <a:pt x="51" y="5"/>
                  </a:moveTo>
                  <a:lnTo>
                    <a:pt x="46" y="0"/>
                  </a:lnTo>
                  <a:lnTo>
                    <a:pt x="0" y="46"/>
                  </a:lnTo>
                  <a:lnTo>
                    <a:pt x="7" y="55"/>
                  </a:lnTo>
                  <a:lnTo>
                    <a:pt x="36" y="25"/>
                  </a:lnTo>
                  <a:lnTo>
                    <a:pt x="36" y="25"/>
                  </a:lnTo>
                  <a:lnTo>
                    <a:pt x="38" y="23"/>
                  </a:lnTo>
                  <a:lnTo>
                    <a:pt x="38" y="23"/>
                  </a:lnTo>
                  <a:lnTo>
                    <a:pt x="40" y="22"/>
                  </a:lnTo>
                  <a:lnTo>
                    <a:pt x="31" y="74"/>
                  </a:lnTo>
                  <a:lnTo>
                    <a:pt x="31" y="74"/>
                  </a:lnTo>
                  <a:lnTo>
                    <a:pt x="31" y="78"/>
                  </a:lnTo>
                  <a:lnTo>
                    <a:pt x="31" y="78"/>
                  </a:lnTo>
                  <a:lnTo>
                    <a:pt x="33" y="79"/>
                  </a:lnTo>
                  <a:lnTo>
                    <a:pt x="38" y="84"/>
                  </a:lnTo>
                  <a:lnTo>
                    <a:pt x="84" y="37"/>
                  </a:lnTo>
                  <a:lnTo>
                    <a:pt x="76" y="30"/>
                  </a:lnTo>
                  <a:lnTo>
                    <a:pt x="48" y="58"/>
                  </a:lnTo>
                  <a:lnTo>
                    <a:pt x="48" y="58"/>
                  </a:lnTo>
                  <a:lnTo>
                    <a:pt x="46" y="60"/>
                  </a:lnTo>
                  <a:lnTo>
                    <a:pt x="46" y="60"/>
                  </a:lnTo>
                  <a:lnTo>
                    <a:pt x="45" y="63"/>
                  </a:lnTo>
                  <a:lnTo>
                    <a:pt x="53" y="9"/>
                  </a:lnTo>
                  <a:lnTo>
                    <a:pt x="53" y="9"/>
                  </a:lnTo>
                  <a:lnTo>
                    <a:pt x="53" y="7"/>
                  </a:lnTo>
                  <a:lnTo>
                    <a:pt x="53" y="7"/>
                  </a:lnTo>
                  <a:lnTo>
                    <a:pt x="53" y="7"/>
                  </a:lnTo>
                  <a:lnTo>
                    <a:pt x="53" y="7"/>
                  </a:lnTo>
                  <a:lnTo>
                    <a:pt x="51" y="5"/>
                  </a:lnTo>
                  <a:lnTo>
                    <a:pt x="51" y="5"/>
                  </a:lnTo>
                  <a:lnTo>
                    <a:pt x="51" y="5"/>
                  </a:lnTo>
                  <a:lnTo>
                    <a:pt x="51" y="5"/>
                  </a:lnTo>
                  <a:lnTo>
                    <a:pt x="51"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8" name="Freeform 124">
              <a:extLst>
                <a:ext uri="{FF2B5EF4-FFF2-40B4-BE49-F238E27FC236}">
                  <a16:creationId xmlns="" xmlns:a16="http://schemas.microsoft.com/office/drawing/2014/main" id="{A52F2C14-A54B-446B-8ABF-AD7EF602A0CA}"/>
                </a:ext>
              </a:extLst>
            </p:cNvPr>
            <p:cNvSpPr>
              <a:spLocks/>
            </p:cNvSpPr>
            <p:nvPr/>
          </p:nvSpPr>
          <p:spPr bwMode="auto">
            <a:xfrm>
              <a:off x="-6083300" y="1050925"/>
              <a:ext cx="107950" cy="106363"/>
            </a:xfrm>
            <a:custGeom>
              <a:avLst/>
              <a:gdLst>
                <a:gd name="T0" fmla="*/ 33 w 68"/>
                <a:gd name="T1" fmla="*/ 0 h 67"/>
                <a:gd name="T2" fmla="*/ 26 w 68"/>
                <a:gd name="T3" fmla="*/ 7 h 67"/>
                <a:gd name="T4" fmla="*/ 40 w 68"/>
                <a:gd name="T5" fmla="*/ 20 h 67"/>
                <a:gd name="T6" fmla="*/ 0 w 68"/>
                <a:gd name="T7" fmla="*/ 59 h 67"/>
                <a:gd name="T8" fmla="*/ 8 w 68"/>
                <a:gd name="T9" fmla="*/ 67 h 67"/>
                <a:gd name="T10" fmla="*/ 48 w 68"/>
                <a:gd name="T11" fmla="*/ 28 h 67"/>
                <a:gd name="T12" fmla="*/ 59 w 68"/>
                <a:gd name="T13" fmla="*/ 41 h 67"/>
                <a:gd name="T14" fmla="*/ 68 w 68"/>
                <a:gd name="T15" fmla="*/ 35 h 67"/>
                <a:gd name="T16" fmla="*/ 33 w 68"/>
                <a:gd name="T17" fmla="*/ 0 h 67"/>
                <a:gd name="T18" fmla="*/ 33 w 68"/>
                <a:gd name="T1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7">
                  <a:moveTo>
                    <a:pt x="33" y="0"/>
                  </a:moveTo>
                  <a:lnTo>
                    <a:pt x="26" y="7"/>
                  </a:lnTo>
                  <a:lnTo>
                    <a:pt x="40" y="20"/>
                  </a:lnTo>
                  <a:lnTo>
                    <a:pt x="0" y="59"/>
                  </a:lnTo>
                  <a:lnTo>
                    <a:pt x="8" y="67"/>
                  </a:lnTo>
                  <a:lnTo>
                    <a:pt x="48" y="28"/>
                  </a:lnTo>
                  <a:lnTo>
                    <a:pt x="59" y="41"/>
                  </a:lnTo>
                  <a:lnTo>
                    <a:pt x="68" y="35"/>
                  </a:lnTo>
                  <a:lnTo>
                    <a:pt x="33" y="0"/>
                  </a:lnTo>
                  <a:lnTo>
                    <a:pt x="3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29" name="Freeform 125">
              <a:extLst>
                <a:ext uri="{FF2B5EF4-FFF2-40B4-BE49-F238E27FC236}">
                  <a16:creationId xmlns="" xmlns:a16="http://schemas.microsoft.com/office/drawing/2014/main" id="{713DFDAE-3098-45C2-813A-3849B6DFF8F9}"/>
                </a:ext>
              </a:extLst>
            </p:cNvPr>
            <p:cNvSpPr>
              <a:spLocks/>
            </p:cNvSpPr>
            <p:nvPr/>
          </p:nvSpPr>
          <p:spPr bwMode="auto">
            <a:xfrm>
              <a:off x="-6626225" y="782638"/>
              <a:ext cx="107950" cy="101600"/>
            </a:xfrm>
            <a:custGeom>
              <a:avLst/>
              <a:gdLst>
                <a:gd name="T0" fmla="*/ 31 w 68"/>
                <a:gd name="T1" fmla="*/ 56 h 64"/>
                <a:gd name="T2" fmla="*/ 30 w 68"/>
                <a:gd name="T3" fmla="*/ 56 h 64"/>
                <a:gd name="T4" fmla="*/ 26 w 68"/>
                <a:gd name="T5" fmla="*/ 54 h 64"/>
                <a:gd name="T6" fmla="*/ 23 w 68"/>
                <a:gd name="T7" fmla="*/ 54 h 64"/>
                <a:gd name="T8" fmla="*/ 20 w 68"/>
                <a:gd name="T9" fmla="*/ 52 h 64"/>
                <a:gd name="T10" fmla="*/ 17 w 68"/>
                <a:gd name="T11" fmla="*/ 49 h 64"/>
                <a:gd name="T12" fmla="*/ 13 w 68"/>
                <a:gd name="T13" fmla="*/ 43 h 64"/>
                <a:gd name="T14" fmla="*/ 12 w 68"/>
                <a:gd name="T15" fmla="*/ 36 h 64"/>
                <a:gd name="T16" fmla="*/ 15 w 68"/>
                <a:gd name="T17" fmla="*/ 28 h 64"/>
                <a:gd name="T18" fmla="*/ 20 w 68"/>
                <a:gd name="T19" fmla="*/ 19 h 64"/>
                <a:gd name="T20" fmla="*/ 28 w 68"/>
                <a:gd name="T21" fmla="*/ 13 h 64"/>
                <a:gd name="T22" fmla="*/ 36 w 68"/>
                <a:gd name="T23" fmla="*/ 11 h 64"/>
                <a:gd name="T24" fmla="*/ 45 w 68"/>
                <a:gd name="T25" fmla="*/ 13 h 64"/>
                <a:gd name="T26" fmla="*/ 51 w 68"/>
                <a:gd name="T27" fmla="*/ 16 h 64"/>
                <a:gd name="T28" fmla="*/ 54 w 68"/>
                <a:gd name="T29" fmla="*/ 21 h 64"/>
                <a:gd name="T30" fmla="*/ 56 w 68"/>
                <a:gd name="T31" fmla="*/ 26 h 64"/>
                <a:gd name="T32" fmla="*/ 56 w 68"/>
                <a:gd name="T33" fmla="*/ 29 h 64"/>
                <a:gd name="T34" fmla="*/ 58 w 68"/>
                <a:gd name="T35" fmla="*/ 31 h 64"/>
                <a:gd name="T36" fmla="*/ 59 w 68"/>
                <a:gd name="T37" fmla="*/ 31 h 64"/>
                <a:gd name="T38" fmla="*/ 68 w 68"/>
                <a:gd name="T39" fmla="*/ 31 h 64"/>
                <a:gd name="T40" fmla="*/ 66 w 68"/>
                <a:gd name="T41" fmla="*/ 24 h 64"/>
                <a:gd name="T42" fmla="*/ 64 w 68"/>
                <a:gd name="T43" fmla="*/ 19 h 64"/>
                <a:gd name="T44" fmla="*/ 58 w 68"/>
                <a:gd name="T45" fmla="*/ 10 h 64"/>
                <a:gd name="T46" fmla="*/ 53 w 68"/>
                <a:gd name="T47" fmla="*/ 5 h 64"/>
                <a:gd name="T48" fmla="*/ 48 w 68"/>
                <a:gd name="T49" fmla="*/ 1 h 64"/>
                <a:gd name="T50" fmla="*/ 35 w 68"/>
                <a:gd name="T51" fmla="*/ 0 h 64"/>
                <a:gd name="T52" fmla="*/ 30 w 68"/>
                <a:gd name="T53" fmla="*/ 1 h 64"/>
                <a:gd name="T54" fmla="*/ 23 w 68"/>
                <a:gd name="T55" fmla="*/ 3 h 64"/>
                <a:gd name="T56" fmla="*/ 12 w 68"/>
                <a:gd name="T57" fmla="*/ 11 h 64"/>
                <a:gd name="T58" fmla="*/ 7 w 68"/>
                <a:gd name="T59" fmla="*/ 16 h 64"/>
                <a:gd name="T60" fmla="*/ 3 w 68"/>
                <a:gd name="T61" fmla="*/ 21 h 64"/>
                <a:gd name="T62" fmla="*/ 0 w 68"/>
                <a:gd name="T63" fmla="*/ 34 h 64"/>
                <a:gd name="T64" fmla="*/ 0 w 68"/>
                <a:gd name="T65" fmla="*/ 39 h 64"/>
                <a:gd name="T66" fmla="*/ 2 w 68"/>
                <a:gd name="T67" fmla="*/ 46 h 64"/>
                <a:gd name="T68" fmla="*/ 10 w 68"/>
                <a:gd name="T69" fmla="*/ 56 h 64"/>
                <a:gd name="T70" fmla="*/ 15 w 68"/>
                <a:gd name="T71" fmla="*/ 61 h 64"/>
                <a:gd name="T72" fmla="*/ 20 w 68"/>
                <a:gd name="T73" fmla="*/ 64 h 64"/>
                <a:gd name="T74" fmla="*/ 33 w 68"/>
                <a:gd name="T75" fmla="*/ 64 h 64"/>
                <a:gd name="T76" fmla="*/ 33 w 68"/>
                <a:gd name="T77" fmla="*/ 57 h 64"/>
                <a:gd name="T78" fmla="*/ 33 w 68"/>
                <a:gd name="T79" fmla="*/ 56 h 64"/>
                <a:gd name="T80" fmla="*/ 31 w 68"/>
                <a:gd name="T81"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 h="64">
                  <a:moveTo>
                    <a:pt x="31" y="56"/>
                  </a:moveTo>
                  <a:lnTo>
                    <a:pt x="31" y="56"/>
                  </a:lnTo>
                  <a:lnTo>
                    <a:pt x="30" y="56"/>
                  </a:lnTo>
                  <a:lnTo>
                    <a:pt x="30" y="56"/>
                  </a:lnTo>
                  <a:lnTo>
                    <a:pt x="26" y="54"/>
                  </a:lnTo>
                  <a:lnTo>
                    <a:pt x="26" y="54"/>
                  </a:lnTo>
                  <a:lnTo>
                    <a:pt x="23" y="54"/>
                  </a:lnTo>
                  <a:lnTo>
                    <a:pt x="23" y="54"/>
                  </a:lnTo>
                  <a:lnTo>
                    <a:pt x="20" y="52"/>
                  </a:lnTo>
                  <a:lnTo>
                    <a:pt x="20" y="52"/>
                  </a:lnTo>
                  <a:lnTo>
                    <a:pt x="17" y="49"/>
                  </a:lnTo>
                  <a:lnTo>
                    <a:pt x="17" y="49"/>
                  </a:lnTo>
                  <a:lnTo>
                    <a:pt x="13" y="43"/>
                  </a:lnTo>
                  <a:lnTo>
                    <a:pt x="13" y="43"/>
                  </a:lnTo>
                  <a:lnTo>
                    <a:pt x="12" y="36"/>
                  </a:lnTo>
                  <a:lnTo>
                    <a:pt x="12" y="36"/>
                  </a:lnTo>
                  <a:lnTo>
                    <a:pt x="15" y="28"/>
                  </a:lnTo>
                  <a:lnTo>
                    <a:pt x="15" y="28"/>
                  </a:lnTo>
                  <a:lnTo>
                    <a:pt x="20" y="19"/>
                  </a:lnTo>
                  <a:lnTo>
                    <a:pt x="20" y="19"/>
                  </a:lnTo>
                  <a:lnTo>
                    <a:pt x="28" y="13"/>
                  </a:lnTo>
                  <a:lnTo>
                    <a:pt x="28" y="13"/>
                  </a:lnTo>
                  <a:lnTo>
                    <a:pt x="36" y="11"/>
                  </a:lnTo>
                  <a:lnTo>
                    <a:pt x="36" y="11"/>
                  </a:lnTo>
                  <a:lnTo>
                    <a:pt x="45" y="13"/>
                  </a:lnTo>
                  <a:lnTo>
                    <a:pt x="45" y="13"/>
                  </a:lnTo>
                  <a:lnTo>
                    <a:pt x="51" y="16"/>
                  </a:lnTo>
                  <a:lnTo>
                    <a:pt x="51" y="16"/>
                  </a:lnTo>
                  <a:lnTo>
                    <a:pt x="54" y="21"/>
                  </a:lnTo>
                  <a:lnTo>
                    <a:pt x="54" y="21"/>
                  </a:lnTo>
                  <a:lnTo>
                    <a:pt x="56" y="26"/>
                  </a:lnTo>
                  <a:lnTo>
                    <a:pt x="56" y="26"/>
                  </a:lnTo>
                  <a:lnTo>
                    <a:pt x="56" y="29"/>
                  </a:lnTo>
                  <a:lnTo>
                    <a:pt x="56" y="29"/>
                  </a:lnTo>
                  <a:lnTo>
                    <a:pt x="58" y="31"/>
                  </a:lnTo>
                  <a:lnTo>
                    <a:pt x="58" y="31"/>
                  </a:lnTo>
                  <a:lnTo>
                    <a:pt x="59" y="31"/>
                  </a:lnTo>
                  <a:lnTo>
                    <a:pt x="59" y="31"/>
                  </a:lnTo>
                  <a:lnTo>
                    <a:pt x="59" y="31"/>
                  </a:lnTo>
                  <a:lnTo>
                    <a:pt x="68" y="31"/>
                  </a:lnTo>
                  <a:lnTo>
                    <a:pt x="68" y="31"/>
                  </a:lnTo>
                  <a:lnTo>
                    <a:pt x="66" y="24"/>
                  </a:lnTo>
                  <a:lnTo>
                    <a:pt x="64" y="19"/>
                  </a:lnTo>
                  <a:lnTo>
                    <a:pt x="64" y="19"/>
                  </a:lnTo>
                  <a:lnTo>
                    <a:pt x="63" y="15"/>
                  </a:lnTo>
                  <a:lnTo>
                    <a:pt x="58" y="10"/>
                  </a:lnTo>
                  <a:lnTo>
                    <a:pt x="58" y="10"/>
                  </a:lnTo>
                  <a:lnTo>
                    <a:pt x="53" y="5"/>
                  </a:lnTo>
                  <a:lnTo>
                    <a:pt x="48" y="1"/>
                  </a:lnTo>
                  <a:lnTo>
                    <a:pt x="48" y="1"/>
                  </a:lnTo>
                  <a:lnTo>
                    <a:pt x="41" y="0"/>
                  </a:lnTo>
                  <a:lnTo>
                    <a:pt x="35" y="0"/>
                  </a:lnTo>
                  <a:lnTo>
                    <a:pt x="35" y="0"/>
                  </a:lnTo>
                  <a:lnTo>
                    <a:pt x="30" y="1"/>
                  </a:lnTo>
                  <a:lnTo>
                    <a:pt x="23" y="3"/>
                  </a:lnTo>
                  <a:lnTo>
                    <a:pt x="23" y="3"/>
                  </a:lnTo>
                  <a:lnTo>
                    <a:pt x="17" y="6"/>
                  </a:lnTo>
                  <a:lnTo>
                    <a:pt x="12" y="11"/>
                  </a:lnTo>
                  <a:lnTo>
                    <a:pt x="12" y="11"/>
                  </a:lnTo>
                  <a:lnTo>
                    <a:pt x="7" y="16"/>
                  </a:lnTo>
                  <a:lnTo>
                    <a:pt x="3" y="21"/>
                  </a:lnTo>
                  <a:lnTo>
                    <a:pt x="3" y="21"/>
                  </a:lnTo>
                  <a:lnTo>
                    <a:pt x="2" y="28"/>
                  </a:lnTo>
                  <a:lnTo>
                    <a:pt x="0" y="34"/>
                  </a:lnTo>
                  <a:lnTo>
                    <a:pt x="0" y="34"/>
                  </a:lnTo>
                  <a:lnTo>
                    <a:pt x="0" y="39"/>
                  </a:lnTo>
                  <a:lnTo>
                    <a:pt x="2" y="46"/>
                  </a:lnTo>
                  <a:lnTo>
                    <a:pt x="2" y="46"/>
                  </a:lnTo>
                  <a:lnTo>
                    <a:pt x="5" y="51"/>
                  </a:lnTo>
                  <a:lnTo>
                    <a:pt x="10" y="56"/>
                  </a:lnTo>
                  <a:lnTo>
                    <a:pt x="10" y="56"/>
                  </a:lnTo>
                  <a:lnTo>
                    <a:pt x="15" y="61"/>
                  </a:lnTo>
                  <a:lnTo>
                    <a:pt x="20" y="64"/>
                  </a:lnTo>
                  <a:lnTo>
                    <a:pt x="20" y="64"/>
                  </a:lnTo>
                  <a:lnTo>
                    <a:pt x="26" y="64"/>
                  </a:lnTo>
                  <a:lnTo>
                    <a:pt x="33" y="64"/>
                  </a:lnTo>
                  <a:lnTo>
                    <a:pt x="33" y="57"/>
                  </a:lnTo>
                  <a:lnTo>
                    <a:pt x="33" y="57"/>
                  </a:lnTo>
                  <a:lnTo>
                    <a:pt x="33" y="56"/>
                  </a:lnTo>
                  <a:lnTo>
                    <a:pt x="33" y="56"/>
                  </a:lnTo>
                  <a:lnTo>
                    <a:pt x="31" y="56"/>
                  </a:lnTo>
                  <a:lnTo>
                    <a:pt x="31"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0" name="Freeform 126">
              <a:extLst>
                <a:ext uri="{FF2B5EF4-FFF2-40B4-BE49-F238E27FC236}">
                  <a16:creationId xmlns="" xmlns:a16="http://schemas.microsoft.com/office/drawing/2014/main" id="{8F22ECF3-1587-4FD6-BA8C-E01D0CF7BE8E}"/>
                </a:ext>
              </a:extLst>
            </p:cNvPr>
            <p:cNvSpPr>
              <a:spLocks noEditPoints="1"/>
            </p:cNvSpPr>
            <p:nvPr/>
          </p:nvSpPr>
          <p:spPr bwMode="auto">
            <a:xfrm>
              <a:off x="-6561138" y="847725"/>
              <a:ext cx="104775" cy="104775"/>
            </a:xfrm>
            <a:custGeom>
              <a:avLst/>
              <a:gdLst>
                <a:gd name="T0" fmla="*/ 64 w 66"/>
                <a:gd name="T1" fmla="*/ 44 h 66"/>
                <a:gd name="T2" fmla="*/ 66 w 66"/>
                <a:gd name="T3" fmla="*/ 31 h 66"/>
                <a:gd name="T4" fmla="*/ 66 w 66"/>
                <a:gd name="T5" fmla="*/ 26 h 66"/>
                <a:gd name="T6" fmla="*/ 64 w 66"/>
                <a:gd name="T7" fmla="*/ 20 h 66"/>
                <a:gd name="T8" fmla="*/ 58 w 66"/>
                <a:gd name="T9" fmla="*/ 10 h 66"/>
                <a:gd name="T10" fmla="*/ 53 w 66"/>
                <a:gd name="T11" fmla="*/ 5 h 66"/>
                <a:gd name="T12" fmla="*/ 46 w 66"/>
                <a:gd name="T13" fmla="*/ 2 h 66"/>
                <a:gd name="T14" fmla="*/ 35 w 66"/>
                <a:gd name="T15" fmla="*/ 0 h 66"/>
                <a:gd name="T16" fmla="*/ 28 w 66"/>
                <a:gd name="T17" fmla="*/ 0 h 66"/>
                <a:gd name="T18" fmla="*/ 23 w 66"/>
                <a:gd name="T19" fmla="*/ 3 h 66"/>
                <a:gd name="T20" fmla="*/ 12 w 66"/>
                <a:gd name="T21" fmla="*/ 10 h 66"/>
                <a:gd name="T22" fmla="*/ 7 w 66"/>
                <a:gd name="T23" fmla="*/ 16 h 66"/>
                <a:gd name="T24" fmla="*/ 4 w 66"/>
                <a:gd name="T25" fmla="*/ 21 h 66"/>
                <a:gd name="T26" fmla="*/ 0 w 66"/>
                <a:gd name="T27" fmla="*/ 34 h 66"/>
                <a:gd name="T28" fmla="*/ 2 w 66"/>
                <a:gd name="T29" fmla="*/ 39 h 66"/>
                <a:gd name="T30" fmla="*/ 4 w 66"/>
                <a:gd name="T31" fmla="*/ 46 h 66"/>
                <a:gd name="T32" fmla="*/ 10 w 66"/>
                <a:gd name="T33" fmla="*/ 56 h 66"/>
                <a:gd name="T34" fmla="*/ 15 w 66"/>
                <a:gd name="T35" fmla="*/ 61 h 66"/>
                <a:gd name="T36" fmla="*/ 22 w 66"/>
                <a:gd name="T37" fmla="*/ 64 h 66"/>
                <a:gd name="T38" fmla="*/ 33 w 66"/>
                <a:gd name="T39" fmla="*/ 66 h 66"/>
                <a:gd name="T40" fmla="*/ 40 w 66"/>
                <a:gd name="T41" fmla="*/ 66 h 66"/>
                <a:gd name="T42" fmla="*/ 45 w 66"/>
                <a:gd name="T43" fmla="*/ 62 h 66"/>
                <a:gd name="T44" fmla="*/ 56 w 66"/>
                <a:gd name="T45" fmla="*/ 54 h 66"/>
                <a:gd name="T46" fmla="*/ 61 w 66"/>
                <a:gd name="T47" fmla="*/ 49 h 66"/>
                <a:gd name="T48" fmla="*/ 64 w 66"/>
                <a:gd name="T49" fmla="*/ 44 h 66"/>
                <a:gd name="T50" fmla="*/ 40 w 66"/>
                <a:gd name="T51" fmla="*/ 52 h 66"/>
                <a:gd name="T52" fmla="*/ 32 w 66"/>
                <a:gd name="T53" fmla="*/ 54 h 66"/>
                <a:gd name="T54" fmla="*/ 25 w 66"/>
                <a:gd name="T55" fmla="*/ 54 h 66"/>
                <a:gd name="T56" fmla="*/ 17 w 66"/>
                <a:gd name="T57" fmla="*/ 49 h 66"/>
                <a:gd name="T58" fmla="*/ 13 w 66"/>
                <a:gd name="T59" fmla="*/ 43 h 66"/>
                <a:gd name="T60" fmla="*/ 12 w 66"/>
                <a:gd name="T61" fmla="*/ 34 h 66"/>
                <a:gd name="T62" fmla="*/ 13 w 66"/>
                <a:gd name="T63" fmla="*/ 26 h 66"/>
                <a:gd name="T64" fmla="*/ 20 w 66"/>
                <a:gd name="T65" fmla="*/ 20 h 66"/>
                <a:gd name="T66" fmla="*/ 28 w 66"/>
                <a:gd name="T67" fmla="*/ 13 h 66"/>
                <a:gd name="T68" fmla="*/ 36 w 66"/>
                <a:gd name="T69" fmla="*/ 11 h 66"/>
                <a:gd name="T70" fmla="*/ 43 w 66"/>
                <a:gd name="T71" fmla="*/ 11 h 66"/>
                <a:gd name="T72" fmla="*/ 50 w 66"/>
                <a:gd name="T73" fmla="*/ 16 h 66"/>
                <a:gd name="T74" fmla="*/ 55 w 66"/>
                <a:gd name="T75" fmla="*/ 23 h 66"/>
                <a:gd name="T76" fmla="*/ 56 w 66"/>
                <a:gd name="T77" fmla="*/ 31 h 66"/>
                <a:gd name="T78" fmla="*/ 53 w 66"/>
                <a:gd name="T79" fmla="*/ 39 h 66"/>
                <a:gd name="T80" fmla="*/ 48 w 66"/>
                <a:gd name="T81" fmla="*/ 46 h 66"/>
                <a:gd name="T82" fmla="*/ 40 w 66"/>
                <a:gd name="T83" fmla="*/ 5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6">
                  <a:moveTo>
                    <a:pt x="64" y="44"/>
                  </a:moveTo>
                  <a:lnTo>
                    <a:pt x="64" y="44"/>
                  </a:lnTo>
                  <a:lnTo>
                    <a:pt x="66" y="38"/>
                  </a:lnTo>
                  <a:lnTo>
                    <a:pt x="66" y="31"/>
                  </a:lnTo>
                  <a:lnTo>
                    <a:pt x="66" y="31"/>
                  </a:lnTo>
                  <a:lnTo>
                    <a:pt x="66" y="26"/>
                  </a:lnTo>
                  <a:lnTo>
                    <a:pt x="64" y="20"/>
                  </a:lnTo>
                  <a:lnTo>
                    <a:pt x="64" y="20"/>
                  </a:lnTo>
                  <a:lnTo>
                    <a:pt x="61" y="15"/>
                  </a:lnTo>
                  <a:lnTo>
                    <a:pt x="58" y="10"/>
                  </a:lnTo>
                  <a:lnTo>
                    <a:pt x="58" y="10"/>
                  </a:lnTo>
                  <a:lnTo>
                    <a:pt x="53" y="5"/>
                  </a:lnTo>
                  <a:lnTo>
                    <a:pt x="46" y="2"/>
                  </a:lnTo>
                  <a:lnTo>
                    <a:pt x="46" y="2"/>
                  </a:lnTo>
                  <a:lnTo>
                    <a:pt x="41" y="0"/>
                  </a:lnTo>
                  <a:lnTo>
                    <a:pt x="35" y="0"/>
                  </a:lnTo>
                  <a:lnTo>
                    <a:pt x="35" y="0"/>
                  </a:lnTo>
                  <a:lnTo>
                    <a:pt x="28" y="0"/>
                  </a:lnTo>
                  <a:lnTo>
                    <a:pt x="23" y="3"/>
                  </a:lnTo>
                  <a:lnTo>
                    <a:pt x="23" y="3"/>
                  </a:lnTo>
                  <a:lnTo>
                    <a:pt x="17" y="6"/>
                  </a:lnTo>
                  <a:lnTo>
                    <a:pt x="12" y="10"/>
                  </a:lnTo>
                  <a:lnTo>
                    <a:pt x="12" y="10"/>
                  </a:lnTo>
                  <a:lnTo>
                    <a:pt x="7" y="16"/>
                  </a:lnTo>
                  <a:lnTo>
                    <a:pt x="4" y="21"/>
                  </a:lnTo>
                  <a:lnTo>
                    <a:pt x="4" y="21"/>
                  </a:lnTo>
                  <a:lnTo>
                    <a:pt x="2" y="28"/>
                  </a:lnTo>
                  <a:lnTo>
                    <a:pt x="0" y="34"/>
                  </a:lnTo>
                  <a:lnTo>
                    <a:pt x="0" y="34"/>
                  </a:lnTo>
                  <a:lnTo>
                    <a:pt x="2" y="39"/>
                  </a:lnTo>
                  <a:lnTo>
                    <a:pt x="4" y="46"/>
                  </a:lnTo>
                  <a:lnTo>
                    <a:pt x="4" y="46"/>
                  </a:lnTo>
                  <a:lnTo>
                    <a:pt x="5" y="51"/>
                  </a:lnTo>
                  <a:lnTo>
                    <a:pt x="10" y="56"/>
                  </a:lnTo>
                  <a:lnTo>
                    <a:pt x="10" y="56"/>
                  </a:lnTo>
                  <a:lnTo>
                    <a:pt x="15" y="61"/>
                  </a:lnTo>
                  <a:lnTo>
                    <a:pt x="22" y="64"/>
                  </a:lnTo>
                  <a:lnTo>
                    <a:pt x="22" y="64"/>
                  </a:lnTo>
                  <a:lnTo>
                    <a:pt x="27" y="66"/>
                  </a:lnTo>
                  <a:lnTo>
                    <a:pt x="33" y="66"/>
                  </a:lnTo>
                  <a:lnTo>
                    <a:pt x="33" y="66"/>
                  </a:lnTo>
                  <a:lnTo>
                    <a:pt x="40" y="66"/>
                  </a:lnTo>
                  <a:lnTo>
                    <a:pt x="45" y="62"/>
                  </a:lnTo>
                  <a:lnTo>
                    <a:pt x="45" y="62"/>
                  </a:lnTo>
                  <a:lnTo>
                    <a:pt x="51" y="59"/>
                  </a:lnTo>
                  <a:lnTo>
                    <a:pt x="56" y="54"/>
                  </a:lnTo>
                  <a:lnTo>
                    <a:pt x="56" y="54"/>
                  </a:lnTo>
                  <a:lnTo>
                    <a:pt x="61" y="49"/>
                  </a:lnTo>
                  <a:lnTo>
                    <a:pt x="64" y="44"/>
                  </a:lnTo>
                  <a:lnTo>
                    <a:pt x="64" y="44"/>
                  </a:lnTo>
                  <a:close/>
                  <a:moveTo>
                    <a:pt x="40" y="52"/>
                  </a:moveTo>
                  <a:lnTo>
                    <a:pt x="40" y="52"/>
                  </a:lnTo>
                  <a:lnTo>
                    <a:pt x="32" y="54"/>
                  </a:lnTo>
                  <a:lnTo>
                    <a:pt x="32" y="54"/>
                  </a:lnTo>
                  <a:lnTo>
                    <a:pt x="25" y="54"/>
                  </a:lnTo>
                  <a:lnTo>
                    <a:pt x="25" y="54"/>
                  </a:lnTo>
                  <a:lnTo>
                    <a:pt x="17" y="49"/>
                  </a:lnTo>
                  <a:lnTo>
                    <a:pt x="17" y="49"/>
                  </a:lnTo>
                  <a:lnTo>
                    <a:pt x="13" y="43"/>
                  </a:lnTo>
                  <a:lnTo>
                    <a:pt x="13" y="43"/>
                  </a:lnTo>
                  <a:lnTo>
                    <a:pt x="12" y="34"/>
                  </a:lnTo>
                  <a:lnTo>
                    <a:pt x="12" y="34"/>
                  </a:lnTo>
                  <a:lnTo>
                    <a:pt x="13" y="26"/>
                  </a:lnTo>
                  <a:lnTo>
                    <a:pt x="13" y="26"/>
                  </a:lnTo>
                  <a:lnTo>
                    <a:pt x="20" y="20"/>
                  </a:lnTo>
                  <a:lnTo>
                    <a:pt x="20" y="20"/>
                  </a:lnTo>
                  <a:lnTo>
                    <a:pt x="28" y="13"/>
                  </a:lnTo>
                  <a:lnTo>
                    <a:pt x="28" y="13"/>
                  </a:lnTo>
                  <a:lnTo>
                    <a:pt x="36" y="11"/>
                  </a:lnTo>
                  <a:lnTo>
                    <a:pt x="36" y="11"/>
                  </a:lnTo>
                  <a:lnTo>
                    <a:pt x="43" y="11"/>
                  </a:lnTo>
                  <a:lnTo>
                    <a:pt x="43" y="11"/>
                  </a:lnTo>
                  <a:lnTo>
                    <a:pt x="50" y="16"/>
                  </a:lnTo>
                  <a:lnTo>
                    <a:pt x="50" y="16"/>
                  </a:lnTo>
                  <a:lnTo>
                    <a:pt x="55" y="23"/>
                  </a:lnTo>
                  <a:lnTo>
                    <a:pt x="55" y="23"/>
                  </a:lnTo>
                  <a:lnTo>
                    <a:pt x="56" y="31"/>
                  </a:lnTo>
                  <a:lnTo>
                    <a:pt x="56" y="31"/>
                  </a:lnTo>
                  <a:lnTo>
                    <a:pt x="53" y="39"/>
                  </a:lnTo>
                  <a:lnTo>
                    <a:pt x="53" y="39"/>
                  </a:lnTo>
                  <a:lnTo>
                    <a:pt x="48" y="46"/>
                  </a:lnTo>
                  <a:lnTo>
                    <a:pt x="48" y="46"/>
                  </a:lnTo>
                  <a:lnTo>
                    <a:pt x="40" y="52"/>
                  </a:lnTo>
                  <a:lnTo>
                    <a:pt x="40"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1" name="Freeform 127">
              <a:extLst>
                <a:ext uri="{FF2B5EF4-FFF2-40B4-BE49-F238E27FC236}">
                  <a16:creationId xmlns="" xmlns:a16="http://schemas.microsoft.com/office/drawing/2014/main" id="{2D24EAF2-6C31-4D5A-ACEE-032D148FD5A3}"/>
                </a:ext>
              </a:extLst>
            </p:cNvPr>
            <p:cNvSpPr>
              <a:spLocks/>
            </p:cNvSpPr>
            <p:nvPr/>
          </p:nvSpPr>
          <p:spPr bwMode="auto">
            <a:xfrm>
              <a:off x="-6497638" y="908050"/>
              <a:ext cx="130175" cy="133350"/>
            </a:xfrm>
            <a:custGeom>
              <a:avLst/>
              <a:gdLst>
                <a:gd name="T0" fmla="*/ 49 w 82"/>
                <a:gd name="T1" fmla="*/ 5 h 84"/>
                <a:gd name="T2" fmla="*/ 46 w 82"/>
                <a:gd name="T3" fmla="*/ 0 h 84"/>
                <a:gd name="T4" fmla="*/ 0 w 82"/>
                <a:gd name="T5" fmla="*/ 46 h 84"/>
                <a:gd name="T6" fmla="*/ 6 w 82"/>
                <a:gd name="T7" fmla="*/ 54 h 84"/>
                <a:gd name="T8" fmla="*/ 34 w 82"/>
                <a:gd name="T9" fmla="*/ 24 h 84"/>
                <a:gd name="T10" fmla="*/ 34 w 82"/>
                <a:gd name="T11" fmla="*/ 24 h 84"/>
                <a:gd name="T12" fmla="*/ 36 w 82"/>
                <a:gd name="T13" fmla="*/ 23 h 84"/>
                <a:gd name="T14" fmla="*/ 36 w 82"/>
                <a:gd name="T15" fmla="*/ 23 h 84"/>
                <a:gd name="T16" fmla="*/ 39 w 82"/>
                <a:gd name="T17" fmla="*/ 21 h 84"/>
                <a:gd name="T18" fmla="*/ 31 w 82"/>
                <a:gd name="T19" fmla="*/ 75 h 84"/>
                <a:gd name="T20" fmla="*/ 31 w 82"/>
                <a:gd name="T21" fmla="*/ 75 h 84"/>
                <a:gd name="T22" fmla="*/ 31 w 82"/>
                <a:gd name="T23" fmla="*/ 77 h 84"/>
                <a:gd name="T24" fmla="*/ 31 w 82"/>
                <a:gd name="T25" fmla="*/ 77 h 84"/>
                <a:gd name="T26" fmla="*/ 33 w 82"/>
                <a:gd name="T27" fmla="*/ 79 h 84"/>
                <a:gd name="T28" fmla="*/ 36 w 82"/>
                <a:gd name="T29" fmla="*/ 84 h 84"/>
                <a:gd name="T30" fmla="*/ 82 w 82"/>
                <a:gd name="T31" fmla="*/ 37 h 84"/>
                <a:gd name="T32" fmla="*/ 75 w 82"/>
                <a:gd name="T33" fmla="*/ 29 h 84"/>
                <a:gd name="T34" fmla="*/ 47 w 82"/>
                <a:gd name="T35" fmla="*/ 57 h 84"/>
                <a:gd name="T36" fmla="*/ 47 w 82"/>
                <a:gd name="T37" fmla="*/ 57 h 84"/>
                <a:gd name="T38" fmla="*/ 46 w 82"/>
                <a:gd name="T39" fmla="*/ 60 h 84"/>
                <a:gd name="T40" fmla="*/ 46 w 82"/>
                <a:gd name="T41" fmla="*/ 60 h 84"/>
                <a:gd name="T42" fmla="*/ 42 w 82"/>
                <a:gd name="T43" fmla="*/ 62 h 84"/>
                <a:gd name="T44" fmla="*/ 51 w 82"/>
                <a:gd name="T45" fmla="*/ 8 h 84"/>
                <a:gd name="T46" fmla="*/ 51 w 82"/>
                <a:gd name="T47" fmla="*/ 8 h 84"/>
                <a:gd name="T48" fmla="*/ 51 w 82"/>
                <a:gd name="T49" fmla="*/ 8 h 84"/>
                <a:gd name="T50" fmla="*/ 51 w 82"/>
                <a:gd name="T51" fmla="*/ 8 h 84"/>
                <a:gd name="T52" fmla="*/ 51 w 82"/>
                <a:gd name="T53" fmla="*/ 6 h 84"/>
                <a:gd name="T54" fmla="*/ 51 w 82"/>
                <a:gd name="T55" fmla="*/ 6 h 84"/>
                <a:gd name="T56" fmla="*/ 51 w 82"/>
                <a:gd name="T57" fmla="*/ 5 h 84"/>
                <a:gd name="T58" fmla="*/ 51 w 82"/>
                <a:gd name="T59" fmla="*/ 5 h 84"/>
                <a:gd name="T60" fmla="*/ 49 w 82"/>
                <a:gd name="T61" fmla="*/ 5 h 84"/>
                <a:gd name="T62" fmla="*/ 49 w 82"/>
                <a:gd name="T63" fmla="*/ 5 h 84"/>
                <a:gd name="T64" fmla="*/ 49 w 82"/>
                <a:gd name="T65"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84">
                  <a:moveTo>
                    <a:pt x="49" y="5"/>
                  </a:moveTo>
                  <a:lnTo>
                    <a:pt x="46" y="0"/>
                  </a:lnTo>
                  <a:lnTo>
                    <a:pt x="0" y="46"/>
                  </a:lnTo>
                  <a:lnTo>
                    <a:pt x="6" y="54"/>
                  </a:lnTo>
                  <a:lnTo>
                    <a:pt x="34" y="24"/>
                  </a:lnTo>
                  <a:lnTo>
                    <a:pt x="34" y="24"/>
                  </a:lnTo>
                  <a:lnTo>
                    <a:pt x="36" y="23"/>
                  </a:lnTo>
                  <a:lnTo>
                    <a:pt x="36" y="23"/>
                  </a:lnTo>
                  <a:lnTo>
                    <a:pt x="39" y="21"/>
                  </a:lnTo>
                  <a:lnTo>
                    <a:pt x="31" y="75"/>
                  </a:lnTo>
                  <a:lnTo>
                    <a:pt x="31" y="75"/>
                  </a:lnTo>
                  <a:lnTo>
                    <a:pt x="31" y="77"/>
                  </a:lnTo>
                  <a:lnTo>
                    <a:pt x="31" y="77"/>
                  </a:lnTo>
                  <a:lnTo>
                    <a:pt x="33" y="79"/>
                  </a:lnTo>
                  <a:lnTo>
                    <a:pt x="36" y="84"/>
                  </a:lnTo>
                  <a:lnTo>
                    <a:pt x="82" y="37"/>
                  </a:lnTo>
                  <a:lnTo>
                    <a:pt x="75" y="29"/>
                  </a:lnTo>
                  <a:lnTo>
                    <a:pt x="47" y="57"/>
                  </a:lnTo>
                  <a:lnTo>
                    <a:pt x="47" y="57"/>
                  </a:lnTo>
                  <a:lnTo>
                    <a:pt x="46" y="60"/>
                  </a:lnTo>
                  <a:lnTo>
                    <a:pt x="46" y="60"/>
                  </a:lnTo>
                  <a:lnTo>
                    <a:pt x="42" y="62"/>
                  </a:lnTo>
                  <a:lnTo>
                    <a:pt x="51" y="8"/>
                  </a:lnTo>
                  <a:lnTo>
                    <a:pt x="51" y="8"/>
                  </a:lnTo>
                  <a:lnTo>
                    <a:pt x="51" y="8"/>
                  </a:lnTo>
                  <a:lnTo>
                    <a:pt x="51" y="8"/>
                  </a:lnTo>
                  <a:lnTo>
                    <a:pt x="51" y="6"/>
                  </a:lnTo>
                  <a:lnTo>
                    <a:pt x="51" y="6"/>
                  </a:lnTo>
                  <a:lnTo>
                    <a:pt x="51" y="5"/>
                  </a:lnTo>
                  <a:lnTo>
                    <a:pt x="51" y="5"/>
                  </a:lnTo>
                  <a:lnTo>
                    <a:pt x="49" y="5"/>
                  </a:lnTo>
                  <a:lnTo>
                    <a:pt x="49" y="5"/>
                  </a:lnTo>
                  <a:lnTo>
                    <a:pt x="49"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2" name="Freeform 128">
              <a:extLst>
                <a:ext uri="{FF2B5EF4-FFF2-40B4-BE49-F238E27FC236}">
                  <a16:creationId xmlns="" xmlns:a16="http://schemas.microsoft.com/office/drawing/2014/main" id="{F58366AC-3532-428A-9D45-94290C56B274}"/>
                </a:ext>
              </a:extLst>
            </p:cNvPr>
            <p:cNvSpPr>
              <a:spLocks/>
            </p:cNvSpPr>
            <p:nvPr/>
          </p:nvSpPr>
          <p:spPr bwMode="auto">
            <a:xfrm>
              <a:off x="-6423025" y="990600"/>
              <a:ext cx="103188" cy="92075"/>
            </a:xfrm>
            <a:custGeom>
              <a:avLst/>
              <a:gdLst>
                <a:gd name="T0" fmla="*/ 65 w 65"/>
                <a:gd name="T1" fmla="*/ 23 h 58"/>
                <a:gd name="T2" fmla="*/ 63 w 65"/>
                <a:gd name="T3" fmla="*/ 15 h 58"/>
                <a:gd name="T4" fmla="*/ 58 w 65"/>
                <a:gd name="T5" fmla="*/ 5 h 58"/>
                <a:gd name="T6" fmla="*/ 50 w 65"/>
                <a:gd name="T7" fmla="*/ 0 h 58"/>
                <a:gd name="T8" fmla="*/ 43 w 65"/>
                <a:gd name="T9" fmla="*/ 0 h 58"/>
                <a:gd name="T10" fmla="*/ 37 w 65"/>
                <a:gd name="T11" fmla="*/ 0 h 58"/>
                <a:gd name="T12" fmla="*/ 30 w 65"/>
                <a:gd name="T13" fmla="*/ 5 h 58"/>
                <a:gd name="T14" fmla="*/ 25 w 65"/>
                <a:gd name="T15" fmla="*/ 12 h 58"/>
                <a:gd name="T16" fmla="*/ 23 w 65"/>
                <a:gd name="T17" fmla="*/ 17 h 58"/>
                <a:gd name="T18" fmla="*/ 25 w 65"/>
                <a:gd name="T19" fmla="*/ 23 h 58"/>
                <a:gd name="T20" fmla="*/ 27 w 65"/>
                <a:gd name="T21" fmla="*/ 28 h 58"/>
                <a:gd name="T22" fmla="*/ 30 w 65"/>
                <a:gd name="T23" fmla="*/ 33 h 58"/>
                <a:gd name="T24" fmla="*/ 32 w 65"/>
                <a:gd name="T25" fmla="*/ 38 h 58"/>
                <a:gd name="T26" fmla="*/ 32 w 65"/>
                <a:gd name="T27" fmla="*/ 41 h 58"/>
                <a:gd name="T28" fmla="*/ 30 w 65"/>
                <a:gd name="T29" fmla="*/ 45 h 58"/>
                <a:gd name="T30" fmla="*/ 23 w 65"/>
                <a:gd name="T31" fmla="*/ 48 h 58"/>
                <a:gd name="T32" fmla="*/ 18 w 65"/>
                <a:gd name="T33" fmla="*/ 48 h 58"/>
                <a:gd name="T34" fmla="*/ 15 w 65"/>
                <a:gd name="T35" fmla="*/ 45 h 58"/>
                <a:gd name="T36" fmla="*/ 12 w 65"/>
                <a:gd name="T37" fmla="*/ 40 h 58"/>
                <a:gd name="T38" fmla="*/ 12 w 65"/>
                <a:gd name="T39" fmla="*/ 36 h 58"/>
                <a:gd name="T40" fmla="*/ 10 w 65"/>
                <a:gd name="T41" fmla="*/ 33 h 58"/>
                <a:gd name="T42" fmla="*/ 10 w 65"/>
                <a:gd name="T43" fmla="*/ 30 h 58"/>
                <a:gd name="T44" fmla="*/ 9 w 65"/>
                <a:gd name="T45" fmla="*/ 30 h 58"/>
                <a:gd name="T46" fmla="*/ 0 w 65"/>
                <a:gd name="T47" fmla="*/ 32 h 58"/>
                <a:gd name="T48" fmla="*/ 0 w 65"/>
                <a:gd name="T49" fmla="*/ 36 h 58"/>
                <a:gd name="T50" fmla="*/ 2 w 65"/>
                <a:gd name="T51" fmla="*/ 41 h 58"/>
                <a:gd name="T52" fmla="*/ 5 w 65"/>
                <a:gd name="T53" fmla="*/ 46 h 58"/>
                <a:gd name="T54" fmla="*/ 9 w 65"/>
                <a:gd name="T55" fmla="*/ 51 h 58"/>
                <a:gd name="T56" fmla="*/ 15 w 65"/>
                <a:gd name="T57" fmla="*/ 56 h 58"/>
                <a:gd name="T58" fmla="*/ 23 w 65"/>
                <a:gd name="T59" fmla="*/ 58 h 58"/>
                <a:gd name="T60" fmla="*/ 32 w 65"/>
                <a:gd name="T61" fmla="*/ 56 h 58"/>
                <a:gd name="T62" fmla="*/ 38 w 65"/>
                <a:gd name="T63" fmla="*/ 51 h 58"/>
                <a:gd name="T64" fmla="*/ 43 w 65"/>
                <a:gd name="T65" fmla="*/ 46 h 58"/>
                <a:gd name="T66" fmla="*/ 43 w 65"/>
                <a:gd name="T67" fmla="*/ 40 h 58"/>
                <a:gd name="T68" fmla="*/ 43 w 65"/>
                <a:gd name="T69" fmla="*/ 35 h 58"/>
                <a:gd name="T70" fmla="*/ 42 w 65"/>
                <a:gd name="T71" fmla="*/ 30 h 58"/>
                <a:gd name="T72" fmla="*/ 38 w 65"/>
                <a:gd name="T73" fmla="*/ 25 h 58"/>
                <a:gd name="T74" fmla="*/ 37 w 65"/>
                <a:gd name="T75" fmla="*/ 20 h 58"/>
                <a:gd name="T76" fmla="*/ 37 w 65"/>
                <a:gd name="T77" fmla="*/ 15 h 58"/>
                <a:gd name="T78" fmla="*/ 38 w 65"/>
                <a:gd name="T79" fmla="*/ 12 h 58"/>
                <a:gd name="T80" fmla="*/ 42 w 65"/>
                <a:gd name="T81" fmla="*/ 10 h 58"/>
                <a:gd name="T82" fmla="*/ 43 w 65"/>
                <a:gd name="T83" fmla="*/ 10 h 58"/>
                <a:gd name="T84" fmla="*/ 46 w 65"/>
                <a:gd name="T85" fmla="*/ 10 h 58"/>
                <a:gd name="T86" fmla="*/ 50 w 65"/>
                <a:gd name="T87" fmla="*/ 13 h 58"/>
                <a:gd name="T88" fmla="*/ 53 w 65"/>
                <a:gd name="T89" fmla="*/ 17 h 58"/>
                <a:gd name="T90" fmla="*/ 55 w 65"/>
                <a:gd name="T91" fmla="*/ 20 h 58"/>
                <a:gd name="T92" fmla="*/ 55 w 65"/>
                <a:gd name="T93" fmla="*/ 23 h 58"/>
                <a:gd name="T94" fmla="*/ 56 w 65"/>
                <a:gd name="T95" fmla="*/ 25 h 58"/>
                <a:gd name="T96" fmla="*/ 58 w 65"/>
                <a:gd name="T97" fmla="*/ 27 h 58"/>
                <a:gd name="T98" fmla="*/ 60 w 65"/>
                <a:gd name="T99" fmla="*/ 25 h 58"/>
                <a:gd name="T100" fmla="*/ 65 w 65"/>
                <a:gd name="T101" fmla="*/ 2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58">
                  <a:moveTo>
                    <a:pt x="65" y="23"/>
                  </a:moveTo>
                  <a:lnTo>
                    <a:pt x="65" y="23"/>
                  </a:lnTo>
                  <a:lnTo>
                    <a:pt x="63" y="15"/>
                  </a:lnTo>
                  <a:lnTo>
                    <a:pt x="63" y="15"/>
                  </a:lnTo>
                  <a:lnTo>
                    <a:pt x="58" y="5"/>
                  </a:lnTo>
                  <a:lnTo>
                    <a:pt x="58" y="5"/>
                  </a:lnTo>
                  <a:lnTo>
                    <a:pt x="50" y="0"/>
                  </a:lnTo>
                  <a:lnTo>
                    <a:pt x="50" y="0"/>
                  </a:lnTo>
                  <a:lnTo>
                    <a:pt x="43" y="0"/>
                  </a:lnTo>
                  <a:lnTo>
                    <a:pt x="43" y="0"/>
                  </a:lnTo>
                  <a:lnTo>
                    <a:pt x="37" y="0"/>
                  </a:lnTo>
                  <a:lnTo>
                    <a:pt x="37" y="0"/>
                  </a:lnTo>
                  <a:lnTo>
                    <a:pt x="30" y="5"/>
                  </a:lnTo>
                  <a:lnTo>
                    <a:pt x="30" y="5"/>
                  </a:lnTo>
                  <a:lnTo>
                    <a:pt x="25" y="12"/>
                  </a:lnTo>
                  <a:lnTo>
                    <a:pt x="25" y="12"/>
                  </a:lnTo>
                  <a:lnTo>
                    <a:pt x="23" y="17"/>
                  </a:lnTo>
                  <a:lnTo>
                    <a:pt x="23" y="17"/>
                  </a:lnTo>
                  <a:lnTo>
                    <a:pt x="25" y="23"/>
                  </a:lnTo>
                  <a:lnTo>
                    <a:pt x="25" y="23"/>
                  </a:lnTo>
                  <a:lnTo>
                    <a:pt x="27" y="28"/>
                  </a:lnTo>
                  <a:lnTo>
                    <a:pt x="27" y="28"/>
                  </a:lnTo>
                  <a:lnTo>
                    <a:pt x="30" y="33"/>
                  </a:lnTo>
                  <a:lnTo>
                    <a:pt x="30" y="33"/>
                  </a:lnTo>
                  <a:lnTo>
                    <a:pt x="32" y="38"/>
                  </a:lnTo>
                  <a:lnTo>
                    <a:pt x="32" y="38"/>
                  </a:lnTo>
                  <a:lnTo>
                    <a:pt x="32" y="41"/>
                  </a:lnTo>
                  <a:lnTo>
                    <a:pt x="32" y="41"/>
                  </a:lnTo>
                  <a:lnTo>
                    <a:pt x="30" y="45"/>
                  </a:lnTo>
                  <a:lnTo>
                    <a:pt x="30" y="45"/>
                  </a:lnTo>
                  <a:lnTo>
                    <a:pt x="27" y="48"/>
                  </a:lnTo>
                  <a:lnTo>
                    <a:pt x="23" y="48"/>
                  </a:lnTo>
                  <a:lnTo>
                    <a:pt x="23" y="48"/>
                  </a:lnTo>
                  <a:lnTo>
                    <a:pt x="18" y="48"/>
                  </a:lnTo>
                  <a:lnTo>
                    <a:pt x="15" y="45"/>
                  </a:lnTo>
                  <a:lnTo>
                    <a:pt x="15" y="45"/>
                  </a:lnTo>
                  <a:lnTo>
                    <a:pt x="12" y="40"/>
                  </a:lnTo>
                  <a:lnTo>
                    <a:pt x="12" y="40"/>
                  </a:lnTo>
                  <a:lnTo>
                    <a:pt x="12" y="36"/>
                  </a:lnTo>
                  <a:lnTo>
                    <a:pt x="12" y="36"/>
                  </a:lnTo>
                  <a:lnTo>
                    <a:pt x="10" y="33"/>
                  </a:lnTo>
                  <a:lnTo>
                    <a:pt x="10" y="33"/>
                  </a:lnTo>
                  <a:lnTo>
                    <a:pt x="10" y="30"/>
                  </a:lnTo>
                  <a:lnTo>
                    <a:pt x="10" y="30"/>
                  </a:lnTo>
                  <a:lnTo>
                    <a:pt x="9" y="30"/>
                  </a:lnTo>
                  <a:lnTo>
                    <a:pt x="9" y="30"/>
                  </a:lnTo>
                  <a:lnTo>
                    <a:pt x="7" y="30"/>
                  </a:lnTo>
                  <a:lnTo>
                    <a:pt x="0" y="32"/>
                  </a:lnTo>
                  <a:lnTo>
                    <a:pt x="0" y="32"/>
                  </a:lnTo>
                  <a:lnTo>
                    <a:pt x="0" y="36"/>
                  </a:lnTo>
                  <a:lnTo>
                    <a:pt x="0" y="36"/>
                  </a:lnTo>
                  <a:lnTo>
                    <a:pt x="2" y="41"/>
                  </a:lnTo>
                  <a:lnTo>
                    <a:pt x="2" y="41"/>
                  </a:lnTo>
                  <a:lnTo>
                    <a:pt x="5" y="46"/>
                  </a:lnTo>
                  <a:lnTo>
                    <a:pt x="5" y="46"/>
                  </a:lnTo>
                  <a:lnTo>
                    <a:pt x="9" y="51"/>
                  </a:lnTo>
                  <a:lnTo>
                    <a:pt x="9" y="51"/>
                  </a:lnTo>
                  <a:lnTo>
                    <a:pt x="15" y="56"/>
                  </a:lnTo>
                  <a:lnTo>
                    <a:pt x="15" y="56"/>
                  </a:lnTo>
                  <a:lnTo>
                    <a:pt x="23" y="58"/>
                  </a:lnTo>
                  <a:lnTo>
                    <a:pt x="23" y="58"/>
                  </a:lnTo>
                  <a:lnTo>
                    <a:pt x="32" y="56"/>
                  </a:lnTo>
                  <a:lnTo>
                    <a:pt x="32" y="56"/>
                  </a:lnTo>
                  <a:lnTo>
                    <a:pt x="38" y="51"/>
                  </a:lnTo>
                  <a:lnTo>
                    <a:pt x="38" y="51"/>
                  </a:lnTo>
                  <a:lnTo>
                    <a:pt x="43" y="46"/>
                  </a:lnTo>
                  <a:lnTo>
                    <a:pt x="43" y="46"/>
                  </a:lnTo>
                  <a:lnTo>
                    <a:pt x="43" y="40"/>
                  </a:lnTo>
                  <a:lnTo>
                    <a:pt x="43" y="40"/>
                  </a:lnTo>
                  <a:lnTo>
                    <a:pt x="43" y="35"/>
                  </a:lnTo>
                  <a:lnTo>
                    <a:pt x="43" y="35"/>
                  </a:lnTo>
                  <a:lnTo>
                    <a:pt x="42" y="30"/>
                  </a:lnTo>
                  <a:lnTo>
                    <a:pt x="42" y="30"/>
                  </a:lnTo>
                  <a:lnTo>
                    <a:pt x="38" y="25"/>
                  </a:lnTo>
                  <a:lnTo>
                    <a:pt x="38" y="25"/>
                  </a:lnTo>
                  <a:lnTo>
                    <a:pt x="37" y="20"/>
                  </a:lnTo>
                  <a:lnTo>
                    <a:pt x="37" y="20"/>
                  </a:lnTo>
                  <a:lnTo>
                    <a:pt x="37" y="15"/>
                  </a:lnTo>
                  <a:lnTo>
                    <a:pt x="37" y="15"/>
                  </a:lnTo>
                  <a:lnTo>
                    <a:pt x="38" y="12"/>
                  </a:lnTo>
                  <a:lnTo>
                    <a:pt x="38" y="12"/>
                  </a:lnTo>
                  <a:lnTo>
                    <a:pt x="42" y="10"/>
                  </a:lnTo>
                  <a:lnTo>
                    <a:pt x="42" y="10"/>
                  </a:lnTo>
                  <a:lnTo>
                    <a:pt x="43" y="10"/>
                  </a:lnTo>
                  <a:lnTo>
                    <a:pt x="43" y="10"/>
                  </a:lnTo>
                  <a:lnTo>
                    <a:pt x="46" y="10"/>
                  </a:lnTo>
                  <a:lnTo>
                    <a:pt x="46" y="10"/>
                  </a:lnTo>
                  <a:lnTo>
                    <a:pt x="50" y="13"/>
                  </a:lnTo>
                  <a:lnTo>
                    <a:pt x="50" y="13"/>
                  </a:lnTo>
                  <a:lnTo>
                    <a:pt x="53" y="17"/>
                  </a:lnTo>
                  <a:lnTo>
                    <a:pt x="53" y="17"/>
                  </a:lnTo>
                  <a:lnTo>
                    <a:pt x="55" y="20"/>
                  </a:lnTo>
                  <a:lnTo>
                    <a:pt x="55" y="20"/>
                  </a:lnTo>
                  <a:lnTo>
                    <a:pt x="55" y="23"/>
                  </a:lnTo>
                  <a:lnTo>
                    <a:pt x="55" y="23"/>
                  </a:lnTo>
                  <a:lnTo>
                    <a:pt x="56" y="25"/>
                  </a:lnTo>
                  <a:lnTo>
                    <a:pt x="56" y="25"/>
                  </a:lnTo>
                  <a:lnTo>
                    <a:pt x="58" y="27"/>
                  </a:lnTo>
                  <a:lnTo>
                    <a:pt x="58" y="27"/>
                  </a:lnTo>
                  <a:lnTo>
                    <a:pt x="60" y="25"/>
                  </a:lnTo>
                  <a:lnTo>
                    <a:pt x="65" y="23"/>
                  </a:lnTo>
                  <a:lnTo>
                    <a:pt x="65"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3" name="Freeform 129">
              <a:extLst>
                <a:ext uri="{FF2B5EF4-FFF2-40B4-BE49-F238E27FC236}">
                  <a16:creationId xmlns="" xmlns:a16="http://schemas.microsoft.com/office/drawing/2014/main" id="{391083DB-4909-40F5-B934-E4D5656D543D}"/>
                </a:ext>
              </a:extLst>
            </p:cNvPr>
            <p:cNvSpPr>
              <a:spLocks/>
            </p:cNvSpPr>
            <p:nvPr/>
          </p:nvSpPr>
          <p:spPr bwMode="auto">
            <a:xfrm>
              <a:off x="-6359525" y="1030288"/>
              <a:ext cx="114300" cy="117475"/>
            </a:xfrm>
            <a:custGeom>
              <a:avLst/>
              <a:gdLst>
                <a:gd name="T0" fmla="*/ 11 w 72"/>
                <a:gd name="T1" fmla="*/ 53 h 74"/>
                <a:gd name="T2" fmla="*/ 11 w 72"/>
                <a:gd name="T3" fmla="*/ 53 h 74"/>
                <a:gd name="T4" fmla="*/ 11 w 72"/>
                <a:gd name="T5" fmla="*/ 48 h 74"/>
                <a:gd name="T6" fmla="*/ 11 w 72"/>
                <a:gd name="T7" fmla="*/ 48 h 74"/>
                <a:gd name="T8" fmla="*/ 13 w 72"/>
                <a:gd name="T9" fmla="*/ 43 h 74"/>
                <a:gd name="T10" fmla="*/ 13 w 72"/>
                <a:gd name="T11" fmla="*/ 43 h 74"/>
                <a:gd name="T12" fmla="*/ 16 w 72"/>
                <a:gd name="T13" fmla="*/ 36 h 74"/>
                <a:gd name="T14" fmla="*/ 44 w 72"/>
                <a:gd name="T15" fmla="*/ 8 h 74"/>
                <a:gd name="T16" fmla="*/ 36 w 72"/>
                <a:gd name="T17" fmla="*/ 0 h 74"/>
                <a:gd name="T18" fmla="*/ 8 w 72"/>
                <a:gd name="T19" fmla="*/ 28 h 74"/>
                <a:gd name="T20" fmla="*/ 8 w 72"/>
                <a:gd name="T21" fmla="*/ 28 h 74"/>
                <a:gd name="T22" fmla="*/ 2 w 72"/>
                <a:gd name="T23" fmla="*/ 38 h 74"/>
                <a:gd name="T24" fmla="*/ 2 w 72"/>
                <a:gd name="T25" fmla="*/ 38 h 74"/>
                <a:gd name="T26" fmla="*/ 0 w 72"/>
                <a:gd name="T27" fmla="*/ 43 h 74"/>
                <a:gd name="T28" fmla="*/ 0 w 72"/>
                <a:gd name="T29" fmla="*/ 48 h 74"/>
                <a:gd name="T30" fmla="*/ 0 w 72"/>
                <a:gd name="T31" fmla="*/ 48 h 74"/>
                <a:gd name="T32" fmla="*/ 0 w 72"/>
                <a:gd name="T33" fmla="*/ 53 h 74"/>
                <a:gd name="T34" fmla="*/ 2 w 72"/>
                <a:gd name="T35" fmla="*/ 57 h 74"/>
                <a:gd name="T36" fmla="*/ 2 w 72"/>
                <a:gd name="T37" fmla="*/ 57 h 74"/>
                <a:gd name="T38" fmla="*/ 3 w 72"/>
                <a:gd name="T39" fmla="*/ 61 h 74"/>
                <a:gd name="T40" fmla="*/ 8 w 72"/>
                <a:gd name="T41" fmla="*/ 66 h 74"/>
                <a:gd name="T42" fmla="*/ 8 w 72"/>
                <a:gd name="T43" fmla="*/ 66 h 74"/>
                <a:gd name="T44" fmla="*/ 11 w 72"/>
                <a:gd name="T45" fmla="*/ 69 h 74"/>
                <a:gd name="T46" fmla="*/ 16 w 72"/>
                <a:gd name="T47" fmla="*/ 72 h 74"/>
                <a:gd name="T48" fmla="*/ 16 w 72"/>
                <a:gd name="T49" fmla="*/ 72 h 74"/>
                <a:gd name="T50" fmla="*/ 21 w 72"/>
                <a:gd name="T51" fmla="*/ 74 h 74"/>
                <a:gd name="T52" fmla="*/ 26 w 72"/>
                <a:gd name="T53" fmla="*/ 74 h 74"/>
                <a:gd name="T54" fmla="*/ 26 w 72"/>
                <a:gd name="T55" fmla="*/ 74 h 74"/>
                <a:gd name="T56" fmla="*/ 31 w 72"/>
                <a:gd name="T57" fmla="*/ 72 h 74"/>
                <a:gd name="T58" fmla="*/ 36 w 72"/>
                <a:gd name="T59" fmla="*/ 71 h 74"/>
                <a:gd name="T60" fmla="*/ 36 w 72"/>
                <a:gd name="T61" fmla="*/ 71 h 74"/>
                <a:gd name="T62" fmla="*/ 44 w 72"/>
                <a:gd name="T63" fmla="*/ 64 h 74"/>
                <a:gd name="T64" fmla="*/ 72 w 72"/>
                <a:gd name="T65" fmla="*/ 36 h 74"/>
                <a:gd name="T66" fmla="*/ 64 w 72"/>
                <a:gd name="T67" fmla="*/ 30 h 74"/>
                <a:gd name="T68" fmla="*/ 36 w 72"/>
                <a:gd name="T69" fmla="*/ 56 h 74"/>
                <a:gd name="T70" fmla="*/ 36 w 72"/>
                <a:gd name="T71" fmla="*/ 56 h 74"/>
                <a:gd name="T72" fmla="*/ 31 w 72"/>
                <a:gd name="T73" fmla="*/ 61 h 74"/>
                <a:gd name="T74" fmla="*/ 31 w 72"/>
                <a:gd name="T75" fmla="*/ 61 h 74"/>
                <a:gd name="T76" fmla="*/ 26 w 72"/>
                <a:gd name="T77" fmla="*/ 62 h 74"/>
                <a:gd name="T78" fmla="*/ 26 w 72"/>
                <a:gd name="T79" fmla="*/ 62 h 74"/>
                <a:gd name="T80" fmla="*/ 20 w 72"/>
                <a:gd name="T81" fmla="*/ 61 h 74"/>
                <a:gd name="T82" fmla="*/ 20 w 72"/>
                <a:gd name="T83" fmla="*/ 61 h 74"/>
                <a:gd name="T84" fmla="*/ 15 w 72"/>
                <a:gd name="T85" fmla="*/ 57 h 74"/>
                <a:gd name="T86" fmla="*/ 15 w 72"/>
                <a:gd name="T87" fmla="*/ 57 h 74"/>
                <a:gd name="T88" fmla="*/ 11 w 72"/>
                <a:gd name="T89" fmla="*/ 53 h 74"/>
                <a:gd name="T90" fmla="*/ 11 w 72"/>
                <a:gd name="T91"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2" h="74">
                  <a:moveTo>
                    <a:pt x="11" y="53"/>
                  </a:moveTo>
                  <a:lnTo>
                    <a:pt x="11" y="53"/>
                  </a:lnTo>
                  <a:lnTo>
                    <a:pt x="11" y="48"/>
                  </a:lnTo>
                  <a:lnTo>
                    <a:pt x="11" y="48"/>
                  </a:lnTo>
                  <a:lnTo>
                    <a:pt x="13" y="43"/>
                  </a:lnTo>
                  <a:lnTo>
                    <a:pt x="13" y="43"/>
                  </a:lnTo>
                  <a:lnTo>
                    <a:pt x="16" y="36"/>
                  </a:lnTo>
                  <a:lnTo>
                    <a:pt x="44" y="8"/>
                  </a:lnTo>
                  <a:lnTo>
                    <a:pt x="36" y="0"/>
                  </a:lnTo>
                  <a:lnTo>
                    <a:pt x="8" y="28"/>
                  </a:lnTo>
                  <a:lnTo>
                    <a:pt x="8" y="28"/>
                  </a:lnTo>
                  <a:lnTo>
                    <a:pt x="2" y="38"/>
                  </a:lnTo>
                  <a:lnTo>
                    <a:pt x="2" y="38"/>
                  </a:lnTo>
                  <a:lnTo>
                    <a:pt x="0" y="43"/>
                  </a:lnTo>
                  <a:lnTo>
                    <a:pt x="0" y="48"/>
                  </a:lnTo>
                  <a:lnTo>
                    <a:pt x="0" y="48"/>
                  </a:lnTo>
                  <a:lnTo>
                    <a:pt x="0" y="53"/>
                  </a:lnTo>
                  <a:lnTo>
                    <a:pt x="2" y="57"/>
                  </a:lnTo>
                  <a:lnTo>
                    <a:pt x="2" y="57"/>
                  </a:lnTo>
                  <a:lnTo>
                    <a:pt x="3" y="61"/>
                  </a:lnTo>
                  <a:lnTo>
                    <a:pt x="8" y="66"/>
                  </a:lnTo>
                  <a:lnTo>
                    <a:pt x="8" y="66"/>
                  </a:lnTo>
                  <a:lnTo>
                    <a:pt x="11" y="69"/>
                  </a:lnTo>
                  <a:lnTo>
                    <a:pt x="16" y="72"/>
                  </a:lnTo>
                  <a:lnTo>
                    <a:pt x="16" y="72"/>
                  </a:lnTo>
                  <a:lnTo>
                    <a:pt x="21" y="74"/>
                  </a:lnTo>
                  <a:lnTo>
                    <a:pt x="26" y="74"/>
                  </a:lnTo>
                  <a:lnTo>
                    <a:pt x="26" y="74"/>
                  </a:lnTo>
                  <a:lnTo>
                    <a:pt x="31" y="72"/>
                  </a:lnTo>
                  <a:lnTo>
                    <a:pt x="36" y="71"/>
                  </a:lnTo>
                  <a:lnTo>
                    <a:pt x="36" y="71"/>
                  </a:lnTo>
                  <a:lnTo>
                    <a:pt x="44" y="64"/>
                  </a:lnTo>
                  <a:lnTo>
                    <a:pt x="72" y="36"/>
                  </a:lnTo>
                  <a:lnTo>
                    <a:pt x="64" y="30"/>
                  </a:lnTo>
                  <a:lnTo>
                    <a:pt x="36" y="56"/>
                  </a:lnTo>
                  <a:lnTo>
                    <a:pt x="36" y="56"/>
                  </a:lnTo>
                  <a:lnTo>
                    <a:pt x="31" y="61"/>
                  </a:lnTo>
                  <a:lnTo>
                    <a:pt x="31" y="61"/>
                  </a:lnTo>
                  <a:lnTo>
                    <a:pt x="26" y="62"/>
                  </a:lnTo>
                  <a:lnTo>
                    <a:pt x="26" y="62"/>
                  </a:lnTo>
                  <a:lnTo>
                    <a:pt x="20" y="61"/>
                  </a:lnTo>
                  <a:lnTo>
                    <a:pt x="20" y="61"/>
                  </a:lnTo>
                  <a:lnTo>
                    <a:pt x="15" y="57"/>
                  </a:lnTo>
                  <a:lnTo>
                    <a:pt x="15" y="57"/>
                  </a:lnTo>
                  <a:lnTo>
                    <a:pt x="11" y="53"/>
                  </a:lnTo>
                  <a:lnTo>
                    <a:pt x="11"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4" name="Freeform 130">
              <a:extLst>
                <a:ext uri="{FF2B5EF4-FFF2-40B4-BE49-F238E27FC236}">
                  <a16:creationId xmlns="" xmlns:a16="http://schemas.microsoft.com/office/drawing/2014/main" id="{1F429DB6-B54F-452D-8779-EE5CCCE0A066}"/>
                </a:ext>
              </a:extLst>
            </p:cNvPr>
            <p:cNvSpPr>
              <a:spLocks/>
            </p:cNvSpPr>
            <p:nvPr/>
          </p:nvSpPr>
          <p:spPr bwMode="auto">
            <a:xfrm>
              <a:off x="-6305550" y="1103313"/>
              <a:ext cx="149225" cy="149225"/>
            </a:xfrm>
            <a:custGeom>
              <a:avLst/>
              <a:gdLst>
                <a:gd name="T0" fmla="*/ 41 w 94"/>
                <a:gd name="T1" fmla="*/ 48 h 94"/>
                <a:gd name="T2" fmla="*/ 55 w 94"/>
                <a:gd name="T3" fmla="*/ 10 h 94"/>
                <a:gd name="T4" fmla="*/ 55 w 94"/>
                <a:gd name="T5" fmla="*/ 10 h 94"/>
                <a:gd name="T6" fmla="*/ 55 w 94"/>
                <a:gd name="T7" fmla="*/ 8 h 94"/>
                <a:gd name="T8" fmla="*/ 55 w 94"/>
                <a:gd name="T9" fmla="*/ 8 h 94"/>
                <a:gd name="T10" fmla="*/ 55 w 94"/>
                <a:gd name="T11" fmla="*/ 7 h 94"/>
                <a:gd name="T12" fmla="*/ 55 w 94"/>
                <a:gd name="T13" fmla="*/ 7 h 94"/>
                <a:gd name="T14" fmla="*/ 53 w 94"/>
                <a:gd name="T15" fmla="*/ 7 h 94"/>
                <a:gd name="T16" fmla="*/ 53 w 94"/>
                <a:gd name="T17" fmla="*/ 7 h 94"/>
                <a:gd name="T18" fmla="*/ 53 w 94"/>
                <a:gd name="T19" fmla="*/ 5 h 94"/>
                <a:gd name="T20" fmla="*/ 46 w 94"/>
                <a:gd name="T21" fmla="*/ 0 h 94"/>
                <a:gd name="T22" fmla="*/ 0 w 94"/>
                <a:gd name="T23" fmla="*/ 46 h 94"/>
                <a:gd name="T24" fmla="*/ 7 w 94"/>
                <a:gd name="T25" fmla="*/ 53 h 94"/>
                <a:gd name="T26" fmla="*/ 38 w 94"/>
                <a:gd name="T27" fmla="*/ 23 h 94"/>
                <a:gd name="T28" fmla="*/ 38 w 94"/>
                <a:gd name="T29" fmla="*/ 23 h 94"/>
                <a:gd name="T30" fmla="*/ 40 w 94"/>
                <a:gd name="T31" fmla="*/ 21 h 94"/>
                <a:gd name="T32" fmla="*/ 40 w 94"/>
                <a:gd name="T33" fmla="*/ 21 h 94"/>
                <a:gd name="T34" fmla="*/ 41 w 94"/>
                <a:gd name="T35" fmla="*/ 18 h 94"/>
                <a:gd name="T36" fmla="*/ 28 w 94"/>
                <a:gd name="T37" fmla="*/ 59 h 94"/>
                <a:gd name="T38" fmla="*/ 28 w 94"/>
                <a:gd name="T39" fmla="*/ 59 h 94"/>
                <a:gd name="T40" fmla="*/ 28 w 94"/>
                <a:gd name="T41" fmla="*/ 61 h 94"/>
                <a:gd name="T42" fmla="*/ 28 w 94"/>
                <a:gd name="T43" fmla="*/ 61 h 94"/>
                <a:gd name="T44" fmla="*/ 28 w 94"/>
                <a:gd name="T45" fmla="*/ 62 h 94"/>
                <a:gd name="T46" fmla="*/ 30 w 94"/>
                <a:gd name="T47" fmla="*/ 64 h 94"/>
                <a:gd name="T48" fmla="*/ 30 w 94"/>
                <a:gd name="T49" fmla="*/ 64 h 94"/>
                <a:gd name="T50" fmla="*/ 33 w 94"/>
                <a:gd name="T51" fmla="*/ 66 h 94"/>
                <a:gd name="T52" fmla="*/ 33 w 94"/>
                <a:gd name="T53" fmla="*/ 66 h 94"/>
                <a:gd name="T54" fmla="*/ 35 w 94"/>
                <a:gd name="T55" fmla="*/ 66 h 94"/>
                <a:gd name="T56" fmla="*/ 74 w 94"/>
                <a:gd name="T57" fmla="*/ 53 h 94"/>
                <a:gd name="T58" fmla="*/ 74 w 94"/>
                <a:gd name="T59" fmla="*/ 53 h 94"/>
                <a:gd name="T60" fmla="*/ 73 w 94"/>
                <a:gd name="T61" fmla="*/ 54 h 94"/>
                <a:gd name="T62" fmla="*/ 73 w 94"/>
                <a:gd name="T63" fmla="*/ 54 h 94"/>
                <a:gd name="T64" fmla="*/ 71 w 94"/>
                <a:gd name="T65" fmla="*/ 56 h 94"/>
                <a:gd name="T66" fmla="*/ 40 w 94"/>
                <a:gd name="T67" fmla="*/ 85 h 94"/>
                <a:gd name="T68" fmla="*/ 48 w 94"/>
                <a:gd name="T69" fmla="*/ 94 h 94"/>
                <a:gd name="T70" fmla="*/ 94 w 94"/>
                <a:gd name="T71" fmla="*/ 46 h 94"/>
                <a:gd name="T72" fmla="*/ 88 w 94"/>
                <a:gd name="T73" fmla="*/ 41 h 94"/>
                <a:gd name="T74" fmla="*/ 88 w 94"/>
                <a:gd name="T75" fmla="*/ 41 h 94"/>
                <a:gd name="T76" fmla="*/ 88 w 94"/>
                <a:gd name="T77" fmla="*/ 39 h 94"/>
                <a:gd name="T78" fmla="*/ 88 w 94"/>
                <a:gd name="T79" fmla="*/ 39 h 94"/>
                <a:gd name="T80" fmla="*/ 86 w 94"/>
                <a:gd name="T81" fmla="*/ 39 h 94"/>
                <a:gd name="T82" fmla="*/ 86 w 94"/>
                <a:gd name="T83" fmla="*/ 39 h 94"/>
                <a:gd name="T84" fmla="*/ 86 w 94"/>
                <a:gd name="T85" fmla="*/ 39 h 94"/>
                <a:gd name="T86" fmla="*/ 86 w 94"/>
                <a:gd name="T87" fmla="*/ 39 h 94"/>
                <a:gd name="T88" fmla="*/ 84 w 94"/>
                <a:gd name="T89" fmla="*/ 39 h 94"/>
                <a:gd name="T90" fmla="*/ 45 w 94"/>
                <a:gd name="T91" fmla="*/ 53 h 94"/>
                <a:gd name="T92" fmla="*/ 45 w 94"/>
                <a:gd name="T93" fmla="*/ 53 h 94"/>
                <a:gd name="T94" fmla="*/ 41 w 94"/>
                <a:gd name="T95" fmla="*/ 53 h 94"/>
                <a:gd name="T96" fmla="*/ 41 w 94"/>
                <a:gd name="T97" fmla="*/ 53 h 94"/>
                <a:gd name="T98" fmla="*/ 38 w 94"/>
                <a:gd name="T99" fmla="*/ 54 h 94"/>
                <a:gd name="T100" fmla="*/ 38 w 94"/>
                <a:gd name="T101" fmla="*/ 54 h 94"/>
                <a:gd name="T102" fmla="*/ 40 w 94"/>
                <a:gd name="T103" fmla="*/ 51 h 94"/>
                <a:gd name="T104" fmla="*/ 40 w 94"/>
                <a:gd name="T105" fmla="*/ 51 h 94"/>
                <a:gd name="T106" fmla="*/ 41 w 94"/>
                <a:gd name="T107" fmla="*/ 48 h 94"/>
                <a:gd name="T108" fmla="*/ 41 w 94"/>
                <a:gd name="T109" fmla="*/ 48 h 94"/>
                <a:gd name="T110" fmla="*/ 41 w 94"/>
                <a:gd name="T111"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4" h="94">
                  <a:moveTo>
                    <a:pt x="41" y="48"/>
                  </a:moveTo>
                  <a:lnTo>
                    <a:pt x="55" y="10"/>
                  </a:lnTo>
                  <a:lnTo>
                    <a:pt x="55" y="10"/>
                  </a:lnTo>
                  <a:lnTo>
                    <a:pt x="55" y="8"/>
                  </a:lnTo>
                  <a:lnTo>
                    <a:pt x="55" y="8"/>
                  </a:lnTo>
                  <a:lnTo>
                    <a:pt x="55" y="7"/>
                  </a:lnTo>
                  <a:lnTo>
                    <a:pt x="55" y="7"/>
                  </a:lnTo>
                  <a:lnTo>
                    <a:pt x="53" y="7"/>
                  </a:lnTo>
                  <a:lnTo>
                    <a:pt x="53" y="7"/>
                  </a:lnTo>
                  <a:lnTo>
                    <a:pt x="53" y="5"/>
                  </a:lnTo>
                  <a:lnTo>
                    <a:pt x="46" y="0"/>
                  </a:lnTo>
                  <a:lnTo>
                    <a:pt x="0" y="46"/>
                  </a:lnTo>
                  <a:lnTo>
                    <a:pt x="7" y="53"/>
                  </a:lnTo>
                  <a:lnTo>
                    <a:pt x="38" y="23"/>
                  </a:lnTo>
                  <a:lnTo>
                    <a:pt x="38" y="23"/>
                  </a:lnTo>
                  <a:lnTo>
                    <a:pt x="40" y="21"/>
                  </a:lnTo>
                  <a:lnTo>
                    <a:pt x="40" y="21"/>
                  </a:lnTo>
                  <a:lnTo>
                    <a:pt x="41" y="18"/>
                  </a:lnTo>
                  <a:lnTo>
                    <a:pt x="28" y="59"/>
                  </a:lnTo>
                  <a:lnTo>
                    <a:pt x="28" y="59"/>
                  </a:lnTo>
                  <a:lnTo>
                    <a:pt x="28" y="61"/>
                  </a:lnTo>
                  <a:lnTo>
                    <a:pt x="28" y="61"/>
                  </a:lnTo>
                  <a:lnTo>
                    <a:pt x="28" y="62"/>
                  </a:lnTo>
                  <a:lnTo>
                    <a:pt x="30" y="64"/>
                  </a:lnTo>
                  <a:lnTo>
                    <a:pt x="30" y="64"/>
                  </a:lnTo>
                  <a:lnTo>
                    <a:pt x="33" y="66"/>
                  </a:lnTo>
                  <a:lnTo>
                    <a:pt x="33" y="66"/>
                  </a:lnTo>
                  <a:lnTo>
                    <a:pt x="35" y="66"/>
                  </a:lnTo>
                  <a:lnTo>
                    <a:pt x="74" y="53"/>
                  </a:lnTo>
                  <a:lnTo>
                    <a:pt x="74" y="53"/>
                  </a:lnTo>
                  <a:lnTo>
                    <a:pt x="73" y="54"/>
                  </a:lnTo>
                  <a:lnTo>
                    <a:pt x="73" y="54"/>
                  </a:lnTo>
                  <a:lnTo>
                    <a:pt x="71" y="56"/>
                  </a:lnTo>
                  <a:lnTo>
                    <a:pt x="40" y="85"/>
                  </a:lnTo>
                  <a:lnTo>
                    <a:pt x="48" y="94"/>
                  </a:lnTo>
                  <a:lnTo>
                    <a:pt x="94" y="46"/>
                  </a:lnTo>
                  <a:lnTo>
                    <a:pt x="88" y="41"/>
                  </a:lnTo>
                  <a:lnTo>
                    <a:pt x="88" y="41"/>
                  </a:lnTo>
                  <a:lnTo>
                    <a:pt x="88" y="39"/>
                  </a:lnTo>
                  <a:lnTo>
                    <a:pt x="88" y="39"/>
                  </a:lnTo>
                  <a:lnTo>
                    <a:pt x="86" y="39"/>
                  </a:lnTo>
                  <a:lnTo>
                    <a:pt x="86" y="39"/>
                  </a:lnTo>
                  <a:lnTo>
                    <a:pt x="86" y="39"/>
                  </a:lnTo>
                  <a:lnTo>
                    <a:pt x="86" y="39"/>
                  </a:lnTo>
                  <a:lnTo>
                    <a:pt x="84" y="39"/>
                  </a:lnTo>
                  <a:lnTo>
                    <a:pt x="45" y="53"/>
                  </a:lnTo>
                  <a:lnTo>
                    <a:pt x="45" y="53"/>
                  </a:lnTo>
                  <a:lnTo>
                    <a:pt x="41" y="53"/>
                  </a:lnTo>
                  <a:lnTo>
                    <a:pt x="41" y="53"/>
                  </a:lnTo>
                  <a:lnTo>
                    <a:pt x="38" y="54"/>
                  </a:lnTo>
                  <a:lnTo>
                    <a:pt x="38" y="54"/>
                  </a:lnTo>
                  <a:lnTo>
                    <a:pt x="40" y="51"/>
                  </a:lnTo>
                  <a:lnTo>
                    <a:pt x="40" y="51"/>
                  </a:lnTo>
                  <a:lnTo>
                    <a:pt x="41" y="48"/>
                  </a:lnTo>
                  <a:lnTo>
                    <a:pt x="41" y="48"/>
                  </a:lnTo>
                  <a:lnTo>
                    <a:pt x="41"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5" name="Freeform 131">
              <a:extLst>
                <a:ext uri="{FF2B5EF4-FFF2-40B4-BE49-F238E27FC236}">
                  <a16:creationId xmlns="" xmlns:a16="http://schemas.microsoft.com/office/drawing/2014/main" id="{F8C8D255-B85E-438F-86F5-39028A1B8129}"/>
                </a:ext>
              </a:extLst>
            </p:cNvPr>
            <p:cNvSpPr>
              <a:spLocks/>
            </p:cNvSpPr>
            <p:nvPr/>
          </p:nvSpPr>
          <p:spPr bwMode="auto">
            <a:xfrm>
              <a:off x="-6216650" y="1192213"/>
              <a:ext cx="117475" cy="117475"/>
            </a:xfrm>
            <a:custGeom>
              <a:avLst/>
              <a:gdLst>
                <a:gd name="T0" fmla="*/ 46 w 74"/>
                <a:gd name="T1" fmla="*/ 0 h 74"/>
                <a:gd name="T2" fmla="*/ 0 w 74"/>
                <a:gd name="T3" fmla="*/ 46 h 74"/>
                <a:gd name="T4" fmla="*/ 28 w 74"/>
                <a:gd name="T5" fmla="*/ 74 h 74"/>
                <a:gd name="T6" fmla="*/ 35 w 74"/>
                <a:gd name="T7" fmla="*/ 66 h 74"/>
                <a:gd name="T8" fmla="*/ 15 w 74"/>
                <a:gd name="T9" fmla="*/ 48 h 74"/>
                <a:gd name="T10" fmla="*/ 28 w 74"/>
                <a:gd name="T11" fmla="*/ 34 h 74"/>
                <a:gd name="T12" fmla="*/ 45 w 74"/>
                <a:gd name="T13" fmla="*/ 49 h 74"/>
                <a:gd name="T14" fmla="*/ 51 w 74"/>
                <a:gd name="T15" fmla="*/ 43 h 74"/>
                <a:gd name="T16" fmla="*/ 35 w 74"/>
                <a:gd name="T17" fmla="*/ 28 h 74"/>
                <a:gd name="T18" fmla="*/ 48 w 74"/>
                <a:gd name="T19" fmla="*/ 15 h 74"/>
                <a:gd name="T20" fmla="*/ 68 w 74"/>
                <a:gd name="T21" fmla="*/ 34 h 74"/>
                <a:gd name="T22" fmla="*/ 74 w 74"/>
                <a:gd name="T23" fmla="*/ 26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5" y="66"/>
                  </a:lnTo>
                  <a:lnTo>
                    <a:pt x="15" y="48"/>
                  </a:lnTo>
                  <a:lnTo>
                    <a:pt x="28" y="34"/>
                  </a:lnTo>
                  <a:lnTo>
                    <a:pt x="45" y="49"/>
                  </a:lnTo>
                  <a:lnTo>
                    <a:pt x="51" y="43"/>
                  </a:lnTo>
                  <a:lnTo>
                    <a:pt x="35" y="28"/>
                  </a:lnTo>
                  <a:lnTo>
                    <a:pt x="48" y="15"/>
                  </a:lnTo>
                  <a:lnTo>
                    <a:pt x="68" y="34"/>
                  </a:lnTo>
                  <a:lnTo>
                    <a:pt x="74" y="26"/>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6" name="Freeform 132">
              <a:extLst>
                <a:ext uri="{FF2B5EF4-FFF2-40B4-BE49-F238E27FC236}">
                  <a16:creationId xmlns="" xmlns:a16="http://schemas.microsoft.com/office/drawing/2014/main" id="{85BB8134-0BD0-4E3C-9A3D-8600116233F7}"/>
                </a:ext>
              </a:extLst>
            </p:cNvPr>
            <p:cNvSpPr>
              <a:spLocks noEditPoints="1"/>
            </p:cNvSpPr>
            <p:nvPr/>
          </p:nvSpPr>
          <p:spPr bwMode="auto">
            <a:xfrm>
              <a:off x="-6161088" y="1246188"/>
              <a:ext cx="109538" cy="128588"/>
            </a:xfrm>
            <a:custGeom>
              <a:avLst/>
              <a:gdLst>
                <a:gd name="T0" fmla="*/ 29 w 69"/>
                <a:gd name="T1" fmla="*/ 40 h 81"/>
                <a:gd name="T2" fmla="*/ 29 w 69"/>
                <a:gd name="T3" fmla="*/ 40 h 81"/>
                <a:gd name="T4" fmla="*/ 31 w 69"/>
                <a:gd name="T5" fmla="*/ 43 h 81"/>
                <a:gd name="T6" fmla="*/ 31 w 69"/>
                <a:gd name="T7" fmla="*/ 43 h 81"/>
                <a:gd name="T8" fmla="*/ 31 w 69"/>
                <a:gd name="T9" fmla="*/ 45 h 81"/>
                <a:gd name="T10" fmla="*/ 26 w 69"/>
                <a:gd name="T11" fmla="*/ 69 h 81"/>
                <a:gd name="T12" fmla="*/ 26 w 69"/>
                <a:gd name="T13" fmla="*/ 69 h 81"/>
                <a:gd name="T14" fmla="*/ 26 w 69"/>
                <a:gd name="T15" fmla="*/ 71 h 81"/>
                <a:gd name="T16" fmla="*/ 26 w 69"/>
                <a:gd name="T17" fmla="*/ 71 h 81"/>
                <a:gd name="T18" fmla="*/ 28 w 69"/>
                <a:gd name="T19" fmla="*/ 73 h 81"/>
                <a:gd name="T20" fmla="*/ 34 w 69"/>
                <a:gd name="T21" fmla="*/ 81 h 81"/>
                <a:gd name="T22" fmla="*/ 41 w 69"/>
                <a:gd name="T23" fmla="*/ 53 h 81"/>
                <a:gd name="T24" fmla="*/ 41 w 69"/>
                <a:gd name="T25" fmla="*/ 53 h 81"/>
                <a:gd name="T26" fmla="*/ 41 w 69"/>
                <a:gd name="T27" fmla="*/ 48 h 81"/>
                <a:gd name="T28" fmla="*/ 41 w 69"/>
                <a:gd name="T29" fmla="*/ 48 h 81"/>
                <a:gd name="T30" fmla="*/ 47 w 69"/>
                <a:gd name="T31" fmla="*/ 50 h 81"/>
                <a:gd name="T32" fmla="*/ 47 w 69"/>
                <a:gd name="T33" fmla="*/ 50 h 81"/>
                <a:gd name="T34" fmla="*/ 52 w 69"/>
                <a:gd name="T35" fmla="*/ 50 h 81"/>
                <a:gd name="T36" fmla="*/ 52 w 69"/>
                <a:gd name="T37" fmla="*/ 50 h 81"/>
                <a:gd name="T38" fmla="*/ 59 w 69"/>
                <a:gd name="T39" fmla="*/ 48 h 81"/>
                <a:gd name="T40" fmla="*/ 59 w 69"/>
                <a:gd name="T41" fmla="*/ 48 h 81"/>
                <a:gd name="T42" fmla="*/ 64 w 69"/>
                <a:gd name="T43" fmla="*/ 43 h 81"/>
                <a:gd name="T44" fmla="*/ 64 w 69"/>
                <a:gd name="T45" fmla="*/ 43 h 81"/>
                <a:gd name="T46" fmla="*/ 69 w 69"/>
                <a:gd name="T47" fmla="*/ 38 h 81"/>
                <a:gd name="T48" fmla="*/ 69 w 69"/>
                <a:gd name="T49" fmla="*/ 38 h 81"/>
                <a:gd name="T50" fmla="*/ 69 w 69"/>
                <a:gd name="T51" fmla="*/ 30 h 81"/>
                <a:gd name="T52" fmla="*/ 69 w 69"/>
                <a:gd name="T53" fmla="*/ 30 h 81"/>
                <a:gd name="T54" fmla="*/ 67 w 69"/>
                <a:gd name="T55" fmla="*/ 22 h 81"/>
                <a:gd name="T56" fmla="*/ 67 w 69"/>
                <a:gd name="T57" fmla="*/ 22 h 81"/>
                <a:gd name="T58" fmla="*/ 61 w 69"/>
                <a:gd name="T59" fmla="*/ 14 h 81"/>
                <a:gd name="T60" fmla="*/ 47 w 69"/>
                <a:gd name="T61" fmla="*/ 0 h 81"/>
                <a:gd name="T62" fmla="*/ 0 w 69"/>
                <a:gd name="T63" fmla="*/ 46 h 81"/>
                <a:gd name="T64" fmla="*/ 8 w 69"/>
                <a:gd name="T65" fmla="*/ 55 h 81"/>
                <a:gd name="T66" fmla="*/ 26 w 69"/>
                <a:gd name="T67" fmla="*/ 37 h 81"/>
                <a:gd name="T68" fmla="*/ 29 w 69"/>
                <a:gd name="T69" fmla="*/ 40 h 81"/>
                <a:gd name="T70" fmla="*/ 29 w 69"/>
                <a:gd name="T71" fmla="*/ 40 h 81"/>
                <a:gd name="T72" fmla="*/ 47 w 69"/>
                <a:gd name="T73" fmla="*/ 15 h 81"/>
                <a:gd name="T74" fmla="*/ 54 w 69"/>
                <a:gd name="T75" fmla="*/ 20 h 81"/>
                <a:gd name="T76" fmla="*/ 54 w 69"/>
                <a:gd name="T77" fmla="*/ 20 h 81"/>
                <a:gd name="T78" fmla="*/ 57 w 69"/>
                <a:gd name="T79" fmla="*/ 25 h 81"/>
                <a:gd name="T80" fmla="*/ 59 w 69"/>
                <a:gd name="T81" fmla="*/ 28 h 81"/>
                <a:gd name="T82" fmla="*/ 59 w 69"/>
                <a:gd name="T83" fmla="*/ 28 h 81"/>
                <a:gd name="T84" fmla="*/ 57 w 69"/>
                <a:gd name="T85" fmla="*/ 33 h 81"/>
                <a:gd name="T86" fmla="*/ 56 w 69"/>
                <a:gd name="T87" fmla="*/ 37 h 81"/>
                <a:gd name="T88" fmla="*/ 56 w 69"/>
                <a:gd name="T89" fmla="*/ 37 h 81"/>
                <a:gd name="T90" fmla="*/ 51 w 69"/>
                <a:gd name="T91" fmla="*/ 40 h 81"/>
                <a:gd name="T92" fmla="*/ 51 w 69"/>
                <a:gd name="T93" fmla="*/ 40 h 81"/>
                <a:gd name="T94" fmla="*/ 47 w 69"/>
                <a:gd name="T95" fmla="*/ 40 h 81"/>
                <a:gd name="T96" fmla="*/ 47 w 69"/>
                <a:gd name="T97" fmla="*/ 40 h 81"/>
                <a:gd name="T98" fmla="*/ 43 w 69"/>
                <a:gd name="T99" fmla="*/ 38 h 81"/>
                <a:gd name="T100" fmla="*/ 43 w 69"/>
                <a:gd name="T101" fmla="*/ 38 h 81"/>
                <a:gd name="T102" fmla="*/ 38 w 69"/>
                <a:gd name="T103" fmla="*/ 35 h 81"/>
                <a:gd name="T104" fmla="*/ 33 w 69"/>
                <a:gd name="T105" fmla="*/ 30 h 81"/>
                <a:gd name="T106" fmla="*/ 47 w 69"/>
                <a:gd name="T107" fmla="*/ 15 h 81"/>
                <a:gd name="T108" fmla="*/ 47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29" y="40"/>
                  </a:moveTo>
                  <a:lnTo>
                    <a:pt x="29" y="40"/>
                  </a:lnTo>
                  <a:lnTo>
                    <a:pt x="31" y="43"/>
                  </a:lnTo>
                  <a:lnTo>
                    <a:pt x="31" y="43"/>
                  </a:lnTo>
                  <a:lnTo>
                    <a:pt x="31" y="45"/>
                  </a:lnTo>
                  <a:lnTo>
                    <a:pt x="26" y="69"/>
                  </a:lnTo>
                  <a:lnTo>
                    <a:pt x="26" y="69"/>
                  </a:lnTo>
                  <a:lnTo>
                    <a:pt x="26" y="71"/>
                  </a:lnTo>
                  <a:lnTo>
                    <a:pt x="26" y="71"/>
                  </a:lnTo>
                  <a:lnTo>
                    <a:pt x="28" y="73"/>
                  </a:lnTo>
                  <a:lnTo>
                    <a:pt x="34" y="81"/>
                  </a:lnTo>
                  <a:lnTo>
                    <a:pt x="41" y="53"/>
                  </a:lnTo>
                  <a:lnTo>
                    <a:pt x="41" y="53"/>
                  </a:lnTo>
                  <a:lnTo>
                    <a:pt x="41" y="48"/>
                  </a:lnTo>
                  <a:lnTo>
                    <a:pt x="41" y="48"/>
                  </a:lnTo>
                  <a:lnTo>
                    <a:pt x="47" y="50"/>
                  </a:lnTo>
                  <a:lnTo>
                    <a:pt x="47" y="50"/>
                  </a:lnTo>
                  <a:lnTo>
                    <a:pt x="52" y="50"/>
                  </a:lnTo>
                  <a:lnTo>
                    <a:pt x="52" y="50"/>
                  </a:lnTo>
                  <a:lnTo>
                    <a:pt x="59" y="48"/>
                  </a:lnTo>
                  <a:lnTo>
                    <a:pt x="59" y="48"/>
                  </a:lnTo>
                  <a:lnTo>
                    <a:pt x="64" y="43"/>
                  </a:lnTo>
                  <a:lnTo>
                    <a:pt x="64" y="43"/>
                  </a:lnTo>
                  <a:lnTo>
                    <a:pt x="69" y="38"/>
                  </a:lnTo>
                  <a:lnTo>
                    <a:pt x="69" y="38"/>
                  </a:lnTo>
                  <a:lnTo>
                    <a:pt x="69" y="30"/>
                  </a:lnTo>
                  <a:lnTo>
                    <a:pt x="69" y="30"/>
                  </a:lnTo>
                  <a:lnTo>
                    <a:pt x="67" y="22"/>
                  </a:lnTo>
                  <a:lnTo>
                    <a:pt x="67" y="22"/>
                  </a:lnTo>
                  <a:lnTo>
                    <a:pt x="61" y="14"/>
                  </a:lnTo>
                  <a:lnTo>
                    <a:pt x="47" y="0"/>
                  </a:lnTo>
                  <a:lnTo>
                    <a:pt x="0" y="46"/>
                  </a:lnTo>
                  <a:lnTo>
                    <a:pt x="8" y="55"/>
                  </a:lnTo>
                  <a:lnTo>
                    <a:pt x="26" y="37"/>
                  </a:lnTo>
                  <a:lnTo>
                    <a:pt x="29" y="40"/>
                  </a:lnTo>
                  <a:lnTo>
                    <a:pt x="29" y="40"/>
                  </a:lnTo>
                  <a:close/>
                  <a:moveTo>
                    <a:pt x="47" y="15"/>
                  </a:moveTo>
                  <a:lnTo>
                    <a:pt x="54" y="20"/>
                  </a:lnTo>
                  <a:lnTo>
                    <a:pt x="54" y="20"/>
                  </a:lnTo>
                  <a:lnTo>
                    <a:pt x="57" y="25"/>
                  </a:lnTo>
                  <a:lnTo>
                    <a:pt x="59" y="28"/>
                  </a:lnTo>
                  <a:lnTo>
                    <a:pt x="59" y="28"/>
                  </a:lnTo>
                  <a:lnTo>
                    <a:pt x="57" y="33"/>
                  </a:lnTo>
                  <a:lnTo>
                    <a:pt x="56" y="37"/>
                  </a:lnTo>
                  <a:lnTo>
                    <a:pt x="56" y="37"/>
                  </a:lnTo>
                  <a:lnTo>
                    <a:pt x="51" y="40"/>
                  </a:lnTo>
                  <a:lnTo>
                    <a:pt x="51" y="40"/>
                  </a:lnTo>
                  <a:lnTo>
                    <a:pt x="47" y="40"/>
                  </a:lnTo>
                  <a:lnTo>
                    <a:pt x="47" y="40"/>
                  </a:lnTo>
                  <a:lnTo>
                    <a:pt x="43" y="38"/>
                  </a:lnTo>
                  <a:lnTo>
                    <a:pt x="43" y="38"/>
                  </a:lnTo>
                  <a:lnTo>
                    <a:pt x="38" y="35"/>
                  </a:lnTo>
                  <a:lnTo>
                    <a:pt x="33" y="30"/>
                  </a:lnTo>
                  <a:lnTo>
                    <a:pt x="47" y="15"/>
                  </a:lnTo>
                  <a:lnTo>
                    <a:pt x="47"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7" name="Freeform 133">
              <a:extLst>
                <a:ext uri="{FF2B5EF4-FFF2-40B4-BE49-F238E27FC236}">
                  <a16:creationId xmlns="" xmlns:a16="http://schemas.microsoft.com/office/drawing/2014/main" id="{5847F9FE-D595-43DF-8A95-75E838F44FD4}"/>
                </a:ext>
              </a:extLst>
            </p:cNvPr>
            <p:cNvSpPr>
              <a:spLocks noEditPoints="1"/>
            </p:cNvSpPr>
            <p:nvPr/>
          </p:nvSpPr>
          <p:spPr bwMode="auto">
            <a:xfrm>
              <a:off x="-6767513" y="893763"/>
              <a:ext cx="109538" cy="128588"/>
            </a:xfrm>
            <a:custGeom>
              <a:avLst/>
              <a:gdLst>
                <a:gd name="T0" fmla="*/ 32 w 69"/>
                <a:gd name="T1" fmla="*/ 40 h 81"/>
                <a:gd name="T2" fmla="*/ 32 w 69"/>
                <a:gd name="T3" fmla="*/ 40 h 81"/>
                <a:gd name="T4" fmla="*/ 32 w 69"/>
                <a:gd name="T5" fmla="*/ 42 h 81"/>
                <a:gd name="T6" fmla="*/ 32 w 69"/>
                <a:gd name="T7" fmla="*/ 42 h 81"/>
                <a:gd name="T8" fmla="*/ 32 w 69"/>
                <a:gd name="T9" fmla="*/ 45 h 81"/>
                <a:gd name="T10" fmla="*/ 27 w 69"/>
                <a:gd name="T11" fmla="*/ 68 h 81"/>
                <a:gd name="T12" fmla="*/ 27 w 69"/>
                <a:gd name="T13" fmla="*/ 68 h 81"/>
                <a:gd name="T14" fmla="*/ 27 w 69"/>
                <a:gd name="T15" fmla="*/ 71 h 81"/>
                <a:gd name="T16" fmla="*/ 27 w 69"/>
                <a:gd name="T17" fmla="*/ 71 h 81"/>
                <a:gd name="T18" fmla="*/ 28 w 69"/>
                <a:gd name="T19" fmla="*/ 73 h 81"/>
                <a:gd name="T20" fmla="*/ 35 w 69"/>
                <a:gd name="T21" fmla="*/ 81 h 81"/>
                <a:gd name="T22" fmla="*/ 42 w 69"/>
                <a:gd name="T23" fmla="*/ 53 h 81"/>
                <a:gd name="T24" fmla="*/ 42 w 69"/>
                <a:gd name="T25" fmla="*/ 53 h 81"/>
                <a:gd name="T26" fmla="*/ 42 w 69"/>
                <a:gd name="T27" fmla="*/ 46 h 81"/>
                <a:gd name="T28" fmla="*/ 42 w 69"/>
                <a:gd name="T29" fmla="*/ 46 h 81"/>
                <a:gd name="T30" fmla="*/ 48 w 69"/>
                <a:gd name="T31" fmla="*/ 50 h 81"/>
                <a:gd name="T32" fmla="*/ 48 w 69"/>
                <a:gd name="T33" fmla="*/ 50 h 81"/>
                <a:gd name="T34" fmla="*/ 53 w 69"/>
                <a:gd name="T35" fmla="*/ 50 h 81"/>
                <a:gd name="T36" fmla="*/ 53 w 69"/>
                <a:gd name="T37" fmla="*/ 50 h 81"/>
                <a:gd name="T38" fmla="*/ 60 w 69"/>
                <a:gd name="T39" fmla="*/ 46 h 81"/>
                <a:gd name="T40" fmla="*/ 60 w 69"/>
                <a:gd name="T41" fmla="*/ 46 h 81"/>
                <a:gd name="T42" fmla="*/ 65 w 69"/>
                <a:gd name="T43" fmla="*/ 43 h 81"/>
                <a:gd name="T44" fmla="*/ 65 w 69"/>
                <a:gd name="T45" fmla="*/ 43 h 81"/>
                <a:gd name="T46" fmla="*/ 69 w 69"/>
                <a:gd name="T47" fmla="*/ 37 h 81"/>
                <a:gd name="T48" fmla="*/ 69 w 69"/>
                <a:gd name="T49" fmla="*/ 37 h 81"/>
                <a:gd name="T50" fmla="*/ 69 w 69"/>
                <a:gd name="T51" fmla="*/ 30 h 81"/>
                <a:gd name="T52" fmla="*/ 69 w 69"/>
                <a:gd name="T53" fmla="*/ 30 h 81"/>
                <a:gd name="T54" fmla="*/ 68 w 69"/>
                <a:gd name="T55" fmla="*/ 22 h 81"/>
                <a:gd name="T56" fmla="*/ 68 w 69"/>
                <a:gd name="T57" fmla="*/ 22 h 81"/>
                <a:gd name="T58" fmla="*/ 61 w 69"/>
                <a:gd name="T59" fmla="*/ 14 h 81"/>
                <a:gd name="T60" fmla="*/ 48 w 69"/>
                <a:gd name="T61" fmla="*/ 0 h 81"/>
                <a:gd name="T62" fmla="*/ 0 w 69"/>
                <a:gd name="T63" fmla="*/ 46 h 81"/>
                <a:gd name="T64" fmla="*/ 9 w 69"/>
                <a:gd name="T65" fmla="*/ 55 h 81"/>
                <a:gd name="T66" fmla="*/ 27 w 69"/>
                <a:gd name="T67" fmla="*/ 37 h 81"/>
                <a:gd name="T68" fmla="*/ 32 w 69"/>
                <a:gd name="T69" fmla="*/ 40 h 81"/>
                <a:gd name="T70" fmla="*/ 32 w 69"/>
                <a:gd name="T71" fmla="*/ 40 h 81"/>
                <a:gd name="T72" fmla="*/ 50 w 69"/>
                <a:gd name="T73" fmla="*/ 15 h 81"/>
                <a:gd name="T74" fmla="*/ 55 w 69"/>
                <a:gd name="T75" fmla="*/ 20 h 81"/>
                <a:gd name="T76" fmla="*/ 55 w 69"/>
                <a:gd name="T77" fmla="*/ 20 h 81"/>
                <a:gd name="T78" fmla="*/ 58 w 69"/>
                <a:gd name="T79" fmla="*/ 25 h 81"/>
                <a:gd name="T80" fmla="*/ 60 w 69"/>
                <a:gd name="T81" fmla="*/ 28 h 81"/>
                <a:gd name="T82" fmla="*/ 60 w 69"/>
                <a:gd name="T83" fmla="*/ 28 h 81"/>
                <a:gd name="T84" fmla="*/ 58 w 69"/>
                <a:gd name="T85" fmla="*/ 32 h 81"/>
                <a:gd name="T86" fmla="*/ 56 w 69"/>
                <a:gd name="T87" fmla="*/ 37 h 81"/>
                <a:gd name="T88" fmla="*/ 56 w 69"/>
                <a:gd name="T89" fmla="*/ 37 h 81"/>
                <a:gd name="T90" fmla="*/ 51 w 69"/>
                <a:gd name="T91" fmla="*/ 38 h 81"/>
                <a:gd name="T92" fmla="*/ 51 w 69"/>
                <a:gd name="T93" fmla="*/ 38 h 81"/>
                <a:gd name="T94" fmla="*/ 48 w 69"/>
                <a:gd name="T95" fmla="*/ 40 h 81"/>
                <a:gd name="T96" fmla="*/ 48 w 69"/>
                <a:gd name="T97" fmla="*/ 40 h 81"/>
                <a:gd name="T98" fmla="*/ 43 w 69"/>
                <a:gd name="T99" fmla="*/ 38 h 81"/>
                <a:gd name="T100" fmla="*/ 43 w 69"/>
                <a:gd name="T101" fmla="*/ 38 h 81"/>
                <a:gd name="T102" fmla="*/ 38 w 69"/>
                <a:gd name="T103" fmla="*/ 35 h 81"/>
                <a:gd name="T104" fmla="*/ 33 w 69"/>
                <a:gd name="T105" fmla="*/ 30 h 81"/>
                <a:gd name="T106" fmla="*/ 50 w 69"/>
                <a:gd name="T107" fmla="*/ 15 h 81"/>
                <a:gd name="T108" fmla="*/ 50 w 69"/>
                <a:gd name="T109" fmla="*/ 1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81">
                  <a:moveTo>
                    <a:pt x="32" y="40"/>
                  </a:moveTo>
                  <a:lnTo>
                    <a:pt x="32" y="40"/>
                  </a:lnTo>
                  <a:lnTo>
                    <a:pt x="32" y="42"/>
                  </a:lnTo>
                  <a:lnTo>
                    <a:pt x="32" y="42"/>
                  </a:lnTo>
                  <a:lnTo>
                    <a:pt x="32" y="45"/>
                  </a:lnTo>
                  <a:lnTo>
                    <a:pt x="27" y="68"/>
                  </a:lnTo>
                  <a:lnTo>
                    <a:pt x="27" y="68"/>
                  </a:lnTo>
                  <a:lnTo>
                    <a:pt x="27" y="71"/>
                  </a:lnTo>
                  <a:lnTo>
                    <a:pt x="27" y="71"/>
                  </a:lnTo>
                  <a:lnTo>
                    <a:pt x="28" y="73"/>
                  </a:lnTo>
                  <a:lnTo>
                    <a:pt x="35" y="81"/>
                  </a:lnTo>
                  <a:lnTo>
                    <a:pt x="42" y="53"/>
                  </a:lnTo>
                  <a:lnTo>
                    <a:pt x="42" y="53"/>
                  </a:lnTo>
                  <a:lnTo>
                    <a:pt x="42" y="46"/>
                  </a:lnTo>
                  <a:lnTo>
                    <a:pt x="42" y="46"/>
                  </a:lnTo>
                  <a:lnTo>
                    <a:pt x="48" y="50"/>
                  </a:lnTo>
                  <a:lnTo>
                    <a:pt x="48" y="50"/>
                  </a:lnTo>
                  <a:lnTo>
                    <a:pt x="53" y="50"/>
                  </a:lnTo>
                  <a:lnTo>
                    <a:pt x="53" y="50"/>
                  </a:lnTo>
                  <a:lnTo>
                    <a:pt x="60" y="46"/>
                  </a:lnTo>
                  <a:lnTo>
                    <a:pt x="60" y="46"/>
                  </a:lnTo>
                  <a:lnTo>
                    <a:pt x="65" y="43"/>
                  </a:lnTo>
                  <a:lnTo>
                    <a:pt x="65" y="43"/>
                  </a:lnTo>
                  <a:lnTo>
                    <a:pt x="69" y="37"/>
                  </a:lnTo>
                  <a:lnTo>
                    <a:pt x="69" y="37"/>
                  </a:lnTo>
                  <a:lnTo>
                    <a:pt x="69" y="30"/>
                  </a:lnTo>
                  <a:lnTo>
                    <a:pt x="69" y="30"/>
                  </a:lnTo>
                  <a:lnTo>
                    <a:pt x="68" y="22"/>
                  </a:lnTo>
                  <a:lnTo>
                    <a:pt x="68" y="22"/>
                  </a:lnTo>
                  <a:lnTo>
                    <a:pt x="61" y="14"/>
                  </a:lnTo>
                  <a:lnTo>
                    <a:pt x="48" y="0"/>
                  </a:lnTo>
                  <a:lnTo>
                    <a:pt x="0" y="46"/>
                  </a:lnTo>
                  <a:lnTo>
                    <a:pt x="9" y="55"/>
                  </a:lnTo>
                  <a:lnTo>
                    <a:pt x="27" y="37"/>
                  </a:lnTo>
                  <a:lnTo>
                    <a:pt x="32" y="40"/>
                  </a:lnTo>
                  <a:lnTo>
                    <a:pt x="32" y="40"/>
                  </a:lnTo>
                  <a:close/>
                  <a:moveTo>
                    <a:pt x="50" y="15"/>
                  </a:moveTo>
                  <a:lnTo>
                    <a:pt x="55" y="20"/>
                  </a:lnTo>
                  <a:lnTo>
                    <a:pt x="55" y="20"/>
                  </a:lnTo>
                  <a:lnTo>
                    <a:pt x="58" y="25"/>
                  </a:lnTo>
                  <a:lnTo>
                    <a:pt x="60" y="28"/>
                  </a:lnTo>
                  <a:lnTo>
                    <a:pt x="60" y="28"/>
                  </a:lnTo>
                  <a:lnTo>
                    <a:pt x="58" y="32"/>
                  </a:lnTo>
                  <a:lnTo>
                    <a:pt x="56" y="37"/>
                  </a:lnTo>
                  <a:lnTo>
                    <a:pt x="56" y="37"/>
                  </a:lnTo>
                  <a:lnTo>
                    <a:pt x="51" y="38"/>
                  </a:lnTo>
                  <a:lnTo>
                    <a:pt x="51" y="38"/>
                  </a:lnTo>
                  <a:lnTo>
                    <a:pt x="48" y="40"/>
                  </a:lnTo>
                  <a:lnTo>
                    <a:pt x="48" y="40"/>
                  </a:lnTo>
                  <a:lnTo>
                    <a:pt x="43" y="38"/>
                  </a:lnTo>
                  <a:lnTo>
                    <a:pt x="43" y="38"/>
                  </a:lnTo>
                  <a:lnTo>
                    <a:pt x="38" y="35"/>
                  </a:lnTo>
                  <a:lnTo>
                    <a:pt x="33" y="30"/>
                  </a:lnTo>
                  <a:lnTo>
                    <a:pt x="50" y="15"/>
                  </a:lnTo>
                  <a:lnTo>
                    <a:pt x="5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8" name="Freeform 134">
              <a:extLst>
                <a:ext uri="{FF2B5EF4-FFF2-40B4-BE49-F238E27FC236}">
                  <a16:creationId xmlns="" xmlns:a16="http://schemas.microsoft.com/office/drawing/2014/main" id="{7EBDFF61-6600-483A-BE78-0ED3949DB867}"/>
                </a:ext>
              </a:extLst>
            </p:cNvPr>
            <p:cNvSpPr>
              <a:spLocks/>
            </p:cNvSpPr>
            <p:nvPr/>
          </p:nvSpPr>
          <p:spPr bwMode="auto">
            <a:xfrm>
              <a:off x="-6704013" y="957263"/>
              <a:ext cx="117475" cy="117475"/>
            </a:xfrm>
            <a:custGeom>
              <a:avLst/>
              <a:gdLst>
                <a:gd name="T0" fmla="*/ 48 w 74"/>
                <a:gd name="T1" fmla="*/ 0 h 74"/>
                <a:gd name="T2" fmla="*/ 0 w 74"/>
                <a:gd name="T3" fmla="*/ 46 h 74"/>
                <a:gd name="T4" fmla="*/ 28 w 74"/>
                <a:gd name="T5" fmla="*/ 74 h 74"/>
                <a:gd name="T6" fmla="*/ 34 w 74"/>
                <a:gd name="T7" fmla="*/ 66 h 74"/>
                <a:gd name="T8" fmla="*/ 16 w 74"/>
                <a:gd name="T9" fmla="*/ 48 h 74"/>
                <a:gd name="T10" fmla="*/ 29 w 74"/>
                <a:gd name="T11" fmla="*/ 34 h 74"/>
                <a:gd name="T12" fmla="*/ 44 w 74"/>
                <a:gd name="T13" fmla="*/ 49 h 74"/>
                <a:gd name="T14" fmla="*/ 51 w 74"/>
                <a:gd name="T15" fmla="*/ 43 h 74"/>
                <a:gd name="T16" fmla="*/ 36 w 74"/>
                <a:gd name="T17" fmla="*/ 28 h 74"/>
                <a:gd name="T18" fmla="*/ 48 w 74"/>
                <a:gd name="T19" fmla="*/ 15 h 74"/>
                <a:gd name="T20" fmla="*/ 67 w 74"/>
                <a:gd name="T21" fmla="*/ 34 h 74"/>
                <a:gd name="T22" fmla="*/ 74 w 74"/>
                <a:gd name="T23" fmla="*/ 26 h 74"/>
                <a:gd name="T24" fmla="*/ 48 w 74"/>
                <a:gd name="T25" fmla="*/ 0 h 74"/>
                <a:gd name="T26" fmla="*/ 48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8" y="0"/>
                  </a:moveTo>
                  <a:lnTo>
                    <a:pt x="0" y="46"/>
                  </a:lnTo>
                  <a:lnTo>
                    <a:pt x="28" y="74"/>
                  </a:lnTo>
                  <a:lnTo>
                    <a:pt x="34" y="66"/>
                  </a:lnTo>
                  <a:lnTo>
                    <a:pt x="16" y="48"/>
                  </a:lnTo>
                  <a:lnTo>
                    <a:pt x="29" y="34"/>
                  </a:lnTo>
                  <a:lnTo>
                    <a:pt x="44" y="49"/>
                  </a:lnTo>
                  <a:lnTo>
                    <a:pt x="51" y="43"/>
                  </a:lnTo>
                  <a:lnTo>
                    <a:pt x="36" y="28"/>
                  </a:lnTo>
                  <a:lnTo>
                    <a:pt x="48" y="15"/>
                  </a:lnTo>
                  <a:lnTo>
                    <a:pt x="67" y="34"/>
                  </a:lnTo>
                  <a:lnTo>
                    <a:pt x="74" y="26"/>
                  </a:lnTo>
                  <a:lnTo>
                    <a:pt x="48" y="0"/>
                  </a:lnTo>
                  <a:lnTo>
                    <a:pt x="4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39" name="Freeform 135">
              <a:extLst>
                <a:ext uri="{FF2B5EF4-FFF2-40B4-BE49-F238E27FC236}">
                  <a16:creationId xmlns="" xmlns:a16="http://schemas.microsoft.com/office/drawing/2014/main" id="{93D3977C-AD22-4629-8904-FD818D04FDC2}"/>
                </a:ext>
              </a:extLst>
            </p:cNvPr>
            <p:cNvSpPr>
              <a:spLocks/>
            </p:cNvSpPr>
            <p:nvPr/>
          </p:nvSpPr>
          <p:spPr bwMode="auto">
            <a:xfrm>
              <a:off x="-6643688" y="1019175"/>
              <a:ext cx="101600" cy="95250"/>
            </a:xfrm>
            <a:custGeom>
              <a:avLst/>
              <a:gdLst>
                <a:gd name="T0" fmla="*/ 64 w 64"/>
                <a:gd name="T1" fmla="*/ 25 h 60"/>
                <a:gd name="T2" fmla="*/ 62 w 64"/>
                <a:gd name="T3" fmla="*/ 15 h 60"/>
                <a:gd name="T4" fmla="*/ 57 w 64"/>
                <a:gd name="T5" fmla="*/ 7 h 60"/>
                <a:gd name="T6" fmla="*/ 49 w 64"/>
                <a:gd name="T7" fmla="*/ 2 h 60"/>
                <a:gd name="T8" fmla="*/ 42 w 64"/>
                <a:gd name="T9" fmla="*/ 0 h 60"/>
                <a:gd name="T10" fmla="*/ 34 w 64"/>
                <a:gd name="T11" fmla="*/ 2 h 60"/>
                <a:gd name="T12" fmla="*/ 29 w 64"/>
                <a:gd name="T13" fmla="*/ 5 h 60"/>
                <a:gd name="T14" fmla="*/ 24 w 64"/>
                <a:gd name="T15" fmla="*/ 12 h 60"/>
                <a:gd name="T16" fmla="*/ 23 w 64"/>
                <a:gd name="T17" fmla="*/ 18 h 60"/>
                <a:gd name="T18" fmla="*/ 24 w 64"/>
                <a:gd name="T19" fmla="*/ 23 h 60"/>
                <a:gd name="T20" fmla="*/ 26 w 64"/>
                <a:gd name="T21" fmla="*/ 28 h 60"/>
                <a:gd name="T22" fmla="*/ 29 w 64"/>
                <a:gd name="T23" fmla="*/ 33 h 60"/>
                <a:gd name="T24" fmla="*/ 31 w 64"/>
                <a:gd name="T25" fmla="*/ 38 h 60"/>
                <a:gd name="T26" fmla="*/ 31 w 64"/>
                <a:gd name="T27" fmla="*/ 43 h 60"/>
                <a:gd name="T28" fmla="*/ 29 w 64"/>
                <a:gd name="T29" fmla="*/ 46 h 60"/>
                <a:gd name="T30" fmla="*/ 23 w 64"/>
                <a:gd name="T31" fmla="*/ 50 h 60"/>
                <a:gd name="T32" fmla="*/ 18 w 64"/>
                <a:gd name="T33" fmla="*/ 48 h 60"/>
                <a:gd name="T34" fmla="*/ 14 w 64"/>
                <a:gd name="T35" fmla="*/ 46 h 60"/>
                <a:gd name="T36" fmla="*/ 11 w 64"/>
                <a:gd name="T37" fmla="*/ 41 h 60"/>
                <a:gd name="T38" fmla="*/ 10 w 64"/>
                <a:gd name="T39" fmla="*/ 37 h 60"/>
                <a:gd name="T40" fmla="*/ 10 w 64"/>
                <a:gd name="T41" fmla="*/ 33 h 60"/>
                <a:gd name="T42" fmla="*/ 10 w 64"/>
                <a:gd name="T43" fmla="*/ 32 h 60"/>
                <a:gd name="T44" fmla="*/ 8 w 64"/>
                <a:gd name="T45" fmla="*/ 30 h 60"/>
                <a:gd name="T46" fmla="*/ 0 w 64"/>
                <a:gd name="T47" fmla="*/ 32 h 60"/>
                <a:gd name="T48" fmla="*/ 0 w 64"/>
                <a:gd name="T49" fmla="*/ 38 h 60"/>
                <a:gd name="T50" fmla="*/ 1 w 64"/>
                <a:gd name="T51" fmla="*/ 43 h 60"/>
                <a:gd name="T52" fmla="*/ 5 w 64"/>
                <a:gd name="T53" fmla="*/ 48 h 60"/>
                <a:gd name="T54" fmla="*/ 8 w 64"/>
                <a:gd name="T55" fmla="*/ 53 h 60"/>
                <a:gd name="T56" fmla="*/ 14 w 64"/>
                <a:gd name="T57" fmla="*/ 58 h 60"/>
                <a:gd name="T58" fmla="*/ 23 w 64"/>
                <a:gd name="T59" fmla="*/ 60 h 60"/>
                <a:gd name="T60" fmla="*/ 31 w 64"/>
                <a:gd name="T61" fmla="*/ 58 h 60"/>
                <a:gd name="T62" fmla="*/ 37 w 64"/>
                <a:gd name="T63" fmla="*/ 53 h 60"/>
                <a:gd name="T64" fmla="*/ 42 w 64"/>
                <a:gd name="T65" fmla="*/ 46 h 60"/>
                <a:gd name="T66" fmla="*/ 42 w 64"/>
                <a:gd name="T67" fmla="*/ 41 h 60"/>
                <a:gd name="T68" fmla="*/ 42 w 64"/>
                <a:gd name="T69" fmla="*/ 37 h 60"/>
                <a:gd name="T70" fmla="*/ 41 w 64"/>
                <a:gd name="T71" fmla="*/ 30 h 60"/>
                <a:gd name="T72" fmla="*/ 37 w 64"/>
                <a:gd name="T73" fmla="*/ 25 h 60"/>
                <a:gd name="T74" fmla="*/ 36 w 64"/>
                <a:gd name="T75" fmla="*/ 22 h 60"/>
                <a:gd name="T76" fmla="*/ 36 w 64"/>
                <a:gd name="T77" fmla="*/ 17 h 60"/>
                <a:gd name="T78" fmla="*/ 37 w 64"/>
                <a:gd name="T79" fmla="*/ 14 h 60"/>
                <a:gd name="T80" fmla="*/ 39 w 64"/>
                <a:gd name="T81" fmla="*/ 12 h 60"/>
                <a:gd name="T82" fmla="*/ 42 w 64"/>
                <a:gd name="T83" fmla="*/ 10 h 60"/>
                <a:gd name="T84" fmla="*/ 46 w 64"/>
                <a:gd name="T85" fmla="*/ 12 h 60"/>
                <a:gd name="T86" fmla="*/ 49 w 64"/>
                <a:gd name="T87" fmla="*/ 14 h 60"/>
                <a:gd name="T88" fmla="*/ 52 w 64"/>
                <a:gd name="T89" fmla="*/ 18 h 60"/>
                <a:gd name="T90" fmla="*/ 54 w 64"/>
                <a:gd name="T91" fmla="*/ 22 h 60"/>
                <a:gd name="T92" fmla="*/ 54 w 64"/>
                <a:gd name="T93" fmla="*/ 25 h 60"/>
                <a:gd name="T94" fmla="*/ 56 w 64"/>
                <a:gd name="T95" fmla="*/ 27 h 60"/>
                <a:gd name="T96" fmla="*/ 57 w 64"/>
                <a:gd name="T97" fmla="*/ 27 h 60"/>
                <a:gd name="T98" fmla="*/ 59 w 64"/>
                <a:gd name="T99" fmla="*/ 27 h 60"/>
                <a:gd name="T100" fmla="*/ 64 w 64"/>
                <a:gd name="T101" fmla="*/ 25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60">
                  <a:moveTo>
                    <a:pt x="64" y="25"/>
                  </a:moveTo>
                  <a:lnTo>
                    <a:pt x="64" y="25"/>
                  </a:lnTo>
                  <a:lnTo>
                    <a:pt x="62" y="15"/>
                  </a:lnTo>
                  <a:lnTo>
                    <a:pt x="62" y="15"/>
                  </a:lnTo>
                  <a:lnTo>
                    <a:pt x="57" y="7"/>
                  </a:lnTo>
                  <a:lnTo>
                    <a:pt x="57" y="7"/>
                  </a:lnTo>
                  <a:lnTo>
                    <a:pt x="49" y="2"/>
                  </a:lnTo>
                  <a:lnTo>
                    <a:pt x="49" y="2"/>
                  </a:lnTo>
                  <a:lnTo>
                    <a:pt x="42" y="0"/>
                  </a:lnTo>
                  <a:lnTo>
                    <a:pt x="42" y="0"/>
                  </a:lnTo>
                  <a:lnTo>
                    <a:pt x="34" y="2"/>
                  </a:lnTo>
                  <a:lnTo>
                    <a:pt x="34" y="2"/>
                  </a:lnTo>
                  <a:lnTo>
                    <a:pt x="29" y="5"/>
                  </a:lnTo>
                  <a:lnTo>
                    <a:pt x="29" y="5"/>
                  </a:lnTo>
                  <a:lnTo>
                    <a:pt x="24" y="12"/>
                  </a:lnTo>
                  <a:lnTo>
                    <a:pt x="24" y="12"/>
                  </a:lnTo>
                  <a:lnTo>
                    <a:pt x="23" y="18"/>
                  </a:lnTo>
                  <a:lnTo>
                    <a:pt x="23" y="18"/>
                  </a:lnTo>
                  <a:lnTo>
                    <a:pt x="24" y="23"/>
                  </a:lnTo>
                  <a:lnTo>
                    <a:pt x="24" y="23"/>
                  </a:lnTo>
                  <a:lnTo>
                    <a:pt x="26" y="28"/>
                  </a:lnTo>
                  <a:lnTo>
                    <a:pt x="26" y="28"/>
                  </a:lnTo>
                  <a:lnTo>
                    <a:pt x="29" y="33"/>
                  </a:lnTo>
                  <a:lnTo>
                    <a:pt x="29" y="33"/>
                  </a:lnTo>
                  <a:lnTo>
                    <a:pt x="31" y="38"/>
                  </a:lnTo>
                  <a:lnTo>
                    <a:pt x="31" y="38"/>
                  </a:lnTo>
                  <a:lnTo>
                    <a:pt x="31" y="43"/>
                  </a:lnTo>
                  <a:lnTo>
                    <a:pt x="31" y="43"/>
                  </a:lnTo>
                  <a:lnTo>
                    <a:pt x="29" y="46"/>
                  </a:lnTo>
                  <a:lnTo>
                    <a:pt x="29" y="46"/>
                  </a:lnTo>
                  <a:lnTo>
                    <a:pt x="26" y="50"/>
                  </a:lnTo>
                  <a:lnTo>
                    <a:pt x="23" y="50"/>
                  </a:lnTo>
                  <a:lnTo>
                    <a:pt x="23" y="50"/>
                  </a:lnTo>
                  <a:lnTo>
                    <a:pt x="18" y="48"/>
                  </a:lnTo>
                  <a:lnTo>
                    <a:pt x="14" y="46"/>
                  </a:lnTo>
                  <a:lnTo>
                    <a:pt x="14" y="46"/>
                  </a:lnTo>
                  <a:lnTo>
                    <a:pt x="11" y="41"/>
                  </a:lnTo>
                  <a:lnTo>
                    <a:pt x="11" y="41"/>
                  </a:lnTo>
                  <a:lnTo>
                    <a:pt x="10" y="37"/>
                  </a:lnTo>
                  <a:lnTo>
                    <a:pt x="10" y="37"/>
                  </a:lnTo>
                  <a:lnTo>
                    <a:pt x="10" y="33"/>
                  </a:lnTo>
                  <a:lnTo>
                    <a:pt x="10" y="33"/>
                  </a:lnTo>
                  <a:lnTo>
                    <a:pt x="10" y="32"/>
                  </a:lnTo>
                  <a:lnTo>
                    <a:pt x="10" y="32"/>
                  </a:lnTo>
                  <a:lnTo>
                    <a:pt x="8" y="30"/>
                  </a:lnTo>
                  <a:lnTo>
                    <a:pt x="8" y="30"/>
                  </a:lnTo>
                  <a:lnTo>
                    <a:pt x="6" y="30"/>
                  </a:lnTo>
                  <a:lnTo>
                    <a:pt x="0" y="32"/>
                  </a:lnTo>
                  <a:lnTo>
                    <a:pt x="0" y="32"/>
                  </a:lnTo>
                  <a:lnTo>
                    <a:pt x="0" y="38"/>
                  </a:lnTo>
                  <a:lnTo>
                    <a:pt x="0" y="38"/>
                  </a:lnTo>
                  <a:lnTo>
                    <a:pt x="1" y="43"/>
                  </a:lnTo>
                  <a:lnTo>
                    <a:pt x="1" y="43"/>
                  </a:lnTo>
                  <a:lnTo>
                    <a:pt x="5" y="48"/>
                  </a:lnTo>
                  <a:lnTo>
                    <a:pt x="5" y="48"/>
                  </a:lnTo>
                  <a:lnTo>
                    <a:pt x="8" y="53"/>
                  </a:lnTo>
                  <a:lnTo>
                    <a:pt x="8" y="53"/>
                  </a:lnTo>
                  <a:lnTo>
                    <a:pt x="14" y="58"/>
                  </a:lnTo>
                  <a:lnTo>
                    <a:pt x="14" y="58"/>
                  </a:lnTo>
                  <a:lnTo>
                    <a:pt x="23" y="60"/>
                  </a:lnTo>
                  <a:lnTo>
                    <a:pt x="23" y="60"/>
                  </a:lnTo>
                  <a:lnTo>
                    <a:pt x="31" y="58"/>
                  </a:lnTo>
                  <a:lnTo>
                    <a:pt x="31" y="58"/>
                  </a:lnTo>
                  <a:lnTo>
                    <a:pt x="37" y="53"/>
                  </a:lnTo>
                  <a:lnTo>
                    <a:pt x="37" y="53"/>
                  </a:lnTo>
                  <a:lnTo>
                    <a:pt x="42" y="46"/>
                  </a:lnTo>
                  <a:lnTo>
                    <a:pt x="42" y="46"/>
                  </a:lnTo>
                  <a:lnTo>
                    <a:pt x="42" y="41"/>
                  </a:lnTo>
                  <a:lnTo>
                    <a:pt x="42" y="41"/>
                  </a:lnTo>
                  <a:lnTo>
                    <a:pt x="42" y="37"/>
                  </a:lnTo>
                  <a:lnTo>
                    <a:pt x="42" y="37"/>
                  </a:lnTo>
                  <a:lnTo>
                    <a:pt x="41" y="30"/>
                  </a:lnTo>
                  <a:lnTo>
                    <a:pt x="41" y="30"/>
                  </a:lnTo>
                  <a:lnTo>
                    <a:pt x="37" y="25"/>
                  </a:lnTo>
                  <a:lnTo>
                    <a:pt x="37" y="25"/>
                  </a:lnTo>
                  <a:lnTo>
                    <a:pt x="36" y="22"/>
                  </a:lnTo>
                  <a:lnTo>
                    <a:pt x="36" y="22"/>
                  </a:lnTo>
                  <a:lnTo>
                    <a:pt x="36" y="17"/>
                  </a:lnTo>
                  <a:lnTo>
                    <a:pt x="36" y="17"/>
                  </a:lnTo>
                  <a:lnTo>
                    <a:pt x="37" y="14"/>
                  </a:lnTo>
                  <a:lnTo>
                    <a:pt x="37" y="14"/>
                  </a:lnTo>
                  <a:lnTo>
                    <a:pt x="39" y="12"/>
                  </a:lnTo>
                  <a:lnTo>
                    <a:pt x="39" y="12"/>
                  </a:lnTo>
                  <a:lnTo>
                    <a:pt x="42" y="10"/>
                  </a:lnTo>
                  <a:lnTo>
                    <a:pt x="42" y="10"/>
                  </a:lnTo>
                  <a:lnTo>
                    <a:pt x="46" y="12"/>
                  </a:lnTo>
                  <a:lnTo>
                    <a:pt x="46" y="12"/>
                  </a:lnTo>
                  <a:lnTo>
                    <a:pt x="49" y="14"/>
                  </a:lnTo>
                  <a:lnTo>
                    <a:pt x="49" y="14"/>
                  </a:lnTo>
                  <a:lnTo>
                    <a:pt x="52" y="18"/>
                  </a:lnTo>
                  <a:lnTo>
                    <a:pt x="52" y="18"/>
                  </a:lnTo>
                  <a:lnTo>
                    <a:pt x="54" y="22"/>
                  </a:lnTo>
                  <a:lnTo>
                    <a:pt x="54" y="22"/>
                  </a:lnTo>
                  <a:lnTo>
                    <a:pt x="54" y="25"/>
                  </a:lnTo>
                  <a:lnTo>
                    <a:pt x="54" y="25"/>
                  </a:lnTo>
                  <a:lnTo>
                    <a:pt x="56" y="27"/>
                  </a:lnTo>
                  <a:lnTo>
                    <a:pt x="56" y="27"/>
                  </a:lnTo>
                  <a:lnTo>
                    <a:pt x="57" y="27"/>
                  </a:lnTo>
                  <a:lnTo>
                    <a:pt x="57" y="27"/>
                  </a:lnTo>
                  <a:lnTo>
                    <a:pt x="59" y="27"/>
                  </a:lnTo>
                  <a:lnTo>
                    <a:pt x="64" y="25"/>
                  </a:lnTo>
                  <a:lnTo>
                    <a:pt x="6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0" name="Freeform 136">
              <a:extLst>
                <a:ext uri="{FF2B5EF4-FFF2-40B4-BE49-F238E27FC236}">
                  <a16:creationId xmlns="" xmlns:a16="http://schemas.microsoft.com/office/drawing/2014/main" id="{E14A4CFD-8815-401F-8818-A20592B2BC2D}"/>
                </a:ext>
              </a:extLst>
            </p:cNvPr>
            <p:cNvSpPr>
              <a:spLocks noEditPoints="1"/>
            </p:cNvSpPr>
            <p:nvPr/>
          </p:nvSpPr>
          <p:spPr bwMode="auto">
            <a:xfrm>
              <a:off x="-6597650" y="1063625"/>
              <a:ext cx="109538" cy="87313"/>
            </a:xfrm>
            <a:custGeom>
              <a:avLst/>
              <a:gdLst>
                <a:gd name="T0" fmla="*/ 32 w 69"/>
                <a:gd name="T1" fmla="*/ 43 h 55"/>
                <a:gd name="T2" fmla="*/ 32 w 69"/>
                <a:gd name="T3" fmla="*/ 43 h 55"/>
                <a:gd name="T4" fmla="*/ 40 w 69"/>
                <a:gd name="T5" fmla="*/ 50 h 55"/>
                <a:gd name="T6" fmla="*/ 40 w 69"/>
                <a:gd name="T7" fmla="*/ 50 h 55"/>
                <a:gd name="T8" fmla="*/ 48 w 69"/>
                <a:gd name="T9" fmla="*/ 53 h 55"/>
                <a:gd name="T10" fmla="*/ 48 w 69"/>
                <a:gd name="T11" fmla="*/ 53 h 55"/>
                <a:gd name="T12" fmla="*/ 56 w 69"/>
                <a:gd name="T13" fmla="*/ 51 h 55"/>
                <a:gd name="T14" fmla="*/ 56 w 69"/>
                <a:gd name="T15" fmla="*/ 51 h 55"/>
                <a:gd name="T16" fmla="*/ 63 w 69"/>
                <a:gd name="T17" fmla="*/ 46 h 55"/>
                <a:gd name="T18" fmla="*/ 63 w 69"/>
                <a:gd name="T19" fmla="*/ 46 h 55"/>
                <a:gd name="T20" fmla="*/ 69 w 69"/>
                <a:gd name="T21" fmla="*/ 38 h 55"/>
                <a:gd name="T22" fmla="*/ 69 w 69"/>
                <a:gd name="T23" fmla="*/ 38 h 55"/>
                <a:gd name="T24" fmla="*/ 69 w 69"/>
                <a:gd name="T25" fmla="*/ 32 h 55"/>
                <a:gd name="T26" fmla="*/ 69 w 69"/>
                <a:gd name="T27" fmla="*/ 32 h 55"/>
                <a:gd name="T28" fmla="*/ 68 w 69"/>
                <a:gd name="T29" fmla="*/ 22 h 55"/>
                <a:gd name="T30" fmla="*/ 68 w 69"/>
                <a:gd name="T31" fmla="*/ 22 h 55"/>
                <a:gd name="T32" fmla="*/ 61 w 69"/>
                <a:gd name="T33" fmla="*/ 13 h 55"/>
                <a:gd name="T34" fmla="*/ 48 w 69"/>
                <a:gd name="T35" fmla="*/ 0 h 55"/>
                <a:gd name="T36" fmla="*/ 0 w 69"/>
                <a:gd name="T37" fmla="*/ 46 h 55"/>
                <a:gd name="T38" fmla="*/ 8 w 69"/>
                <a:gd name="T39" fmla="*/ 55 h 55"/>
                <a:gd name="T40" fmla="*/ 25 w 69"/>
                <a:gd name="T41" fmla="*/ 38 h 55"/>
                <a:gd name="T42" fmla="*/ 32 w 69"/>
                <a:gd name="T43" fmla="*/ 43 h 55"/>
                <a:gd name="T44" fmla="*/ 32 w 69"/>
                <a:gd name="T45" fmla="*/ 43 h 55"/>
                <a:gd name="T46" fmla="*/ 48 w 69"/>
                <a:gd name="T47" fmla="*/ 15 h 55"/>
                <a:gd name="T48" fmla="*/ 55 w 69"/>
                <a:gd name="T49" fmla="*/ 20 h 55"/>
                <a:gd name="T50" fmla="*/ 55 w 69"/>
                <a:gd name="T51" fmla="*/ 20 h 55"/>
                <a:gd name="T52" fmla="*/ 58 w 69"/>
                <a:gd name="T53" fmla="*/ 25 h 55"/>
                <a:gd name="T54" fmla="*/ 58 w 69"/>
                <a:gd name="T55" fmla="*/ 25 h 55"/>
                <a:gd name="T56" fmla="*/ 59 w 69"/>
                <a:gd name="T57" fmla="*/ 30 h 55"/>
                <a:gd name="T58" fmla="*/ 59 w 69"/>
                <a:gd name="T59" fmla="*/ 30 h 55"/>
                <a:gd name="T60" fmla="*/ 58 w 69"/>
                <a:gd name="T61" fmla="*/ 33 h 55"/>
                <a:gd name="T62" fmla="*/ 58 w 69"/>
                <a:gd name="T63" fmla="*/ 33 h 55"/>
                <a:gd name="T64" fmla="*/ 56 w 69"/>
                <a:gd name="T65" fmla="*/ 38 h 55"/>
                <a:gd name="T66" fmla="*/ 56 w 69"/>
                <a:gd name="T67" fmla="*/ 38 h 55"/>
                <a:gd name="T68" fmla="*/ 51 w 69"/>
                <a:gd name="T69" fmla="*/ 40 h 55"/>
                <a:gd name="T70" fmla="*/ 51 w 69"/>
                <a:gd name="T71" fmla="*/ 40 h 55"/>
                <a:gd name="T72" fmla="*/ 46 w 69"/>
                <a:gd name="T73" fmla="*/ 41 h 55"/>
                <a:gd name="T74" fmla="*/ 46 w 69"/>
                <a:gd name="T75" fmla="*/ 41 h 55"/>
                <a:gd name="T76" fmla="*/ 43 w 69"/>
                <a:gd name="T77" fmla="*/ 40 h 55"/>
                <a:gd name="T78" fmla="*/ 43 w 69"/>
                <a:gd name="T79" fmla="*/ 40 h 55"/>
                <a:gd name="T80" fmla="*/ 38 w 69"/>
                <a:gd name="T81" fmla="*/ 36 h 55"/>
                <a:gd name="T82" fmla="*/ 32 w 69"/>
                <a:gd name="T83" fmla="*/ 32 h 55"/>
                <a:gd name="T84" fmla="*/ 48 w 69"/>
                <a:gd name="T85" fmla="*/ 15 h 55"/>
                <a:gd name="T86" fmla="*/ 48 w 69"/>
                <a:gd name="T87" fmla="*/ 1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 h="55">
                  <a:moveTo>
                    <a:pt x="32" y="43"/>
                  </a:moveTo>
                  <a:lnTo>
                    <a:pt x="32" y="43"/>
                  </a:lnTo>
                  <a:lnTo>
                    <a:pt x="40" y="50"/>
                  </a:lnTo>
                  <a:lnTo>
                    <a:pt x="40" y="50"/>
                  </a:lnTo>
                  <a:lnTo>
                    <a:pt x="48" y="53"/>
                  </a:lnTo>
                  <a:lnTo>
                    <a:pt x="48" y="53"/>
                  </a:lnTo>
                  <a:lnTo>
                    <a:pt x="56" y="51"/>
                  </a:lnTo>
                  <a:lnTo>
                    <a:pt x="56" y="51"/>
                  </a:lnTo>
                  <a:lnTo>
                    <a:pt x="63" y="46"/>
                  </a:lnTo>
                  <a:lnTo>
                    <a:pt x="63" y="46"/>
                  </a:lnTo>
                  <a:lnTo>
                    <a:pt x="69" y="38"/>
                  </a:lnTo>
                  <a:lnTo>
                    <a:pt x="69" y="38"/>
                  </a:lnTo>
                  <a:lnTo>
                    <a:pt x="69" y="32"/>
                  </a:lnTo>
                  <a:lnTo>
                    <a:pt x="69" y="32"/>
                  </a:lnTo>
                  <a:lnTo>
                    <a:pt x="68" y="22"/>
                  </a:lnTo>
                  <a:lnTo>
                    <a:pt x="68" y="22"/>
                  </a:lnTo>
                  <a:lnTo>
                    <a:pt x="61" y="13"/>
                  </a:lnTo>
                  <a:lnTo>
                    <a:pt x="48" y="0"/>
                  </a:lnTo>
                  <a:lnTo>
                    <a:pt x="0" y="46"/>
                  </a:lnTo>
                  <a:lnTo>
                    <a:pt x="8" y="55"/>
                  </a:lnTo>
                  <a:lnTo>
                    <a:pt x="25" y="38"/>
                  </a:lnTo>
                  <a:lnTo>
                    <a:pt x="32" y="43"/>
                  </a:lnTo>
                  <a:lnTo>
                    <a:pt x="32" y="43"/>
                  </a:lnTo>
                  <a:close/>
                  <a:moveTo>
                    <a:pt x="48" y="15"/>
                  </a:moveTo>
                  <a:lnTo>
                    <a:pt x="55" y="20"/>
                  </a:lnTo>
                  <a:lnTo>
                    <a:pt x="55" y="20"/>
                  </a:lnTo>
                  <a:lnTo>
                    <a:pt x="58" y="25"/>
                  </a:lnTo>
                  <a:lnTo>
                    <a:pt x="58" y="25"/>
                  </a:lnTo>
                  <a:lnTo>
                    <a:pt x="59" y="30"/>
                  </a:lnTo>
                  <a:lnTo>
                    <a:pt x="59" y="30"/>
                  </a:lnTo>
                  <a:lnTo>
                    <a:pt x="58" y="33"/>
                  </a:lnTo>
                  <a:lnTo>
                    <a:pt x="58" y="33"/>
                  </a:lnTo>
                  <a:lnTo>
                    <a:pt x="56" y="38"/>
                  </a:lnTo>
                  <a:lnTo>
                    <a:pt x="56" y="38"/>
                  </a:lnTo>
                  <a:lnTo>
                    <a:pt x="51" y="40"/>
                  </a:lnTo>
                  <a:lnTo>
                    <a:pt x="51" y="40"/>
                  </a:lnTo>
                  <a:lnTo>
                    <a:pt x="46" y="41"/>
                  </a:lnTo>
                  <a:lnTo>
                    <a:pt x="46" y="41"/>
                  </a:lnTo>
                  <a:lnTo>
                    <a:pt x="43" y="40"/>
                  </a:lnTo>
                  <a:lnTo>
                    <a:pt x="43" y="40"/>
                  </a:lnTo>
                  <a:lnTo>
                    <a:pt x="38" y="36"/>
                  </a:lnTo>
                  <a:lnTo>
                    <a:pt x="32" y="32"/>
                  </a:lnTo>
                  <a:lnTo>
                    <a:pt x="48" y="15"/>
                  </a:lnTo>
                  <a:lnTo>
                    <a:pt x="48"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1" name="Freeform 137">
              <a:extLst>
                <a:ext uri="{FF2B5EF4-FFF2-40B4-BE49-F238E27FC236}">
                  <a16:creationId xmlns="" xmlns:a16="http://schemas.microsoft.com/office/drawing/2014/main" id="{EE865DBA-2227-4AFE-872D-DCD96125178F}"/>
                </a:ext>
              </a:extLst>
            </p:cNvPr>
            <p:cNvSpPr>
              <a:spLocks noEditPoints="1"/>
            </p:cNvSpPr>
            <p:nvPr/>
          </p:nvSpPr>
          <p:spPr bwMode="auto">
            <a:xfrm>
              <a:off x="-6521450" y="1136650"/>
              <a:ext cx="104775" cy="107950"/>
            </a:xfrm>
            <a:custGeom>
              <a:avLst/>
              <a:gdLst>
                <a:gd name="T0" fmla="*/ 62 w 66"/>
                <a:gd name="T1" fmla="*/ 45 h 68"/>
                <a:gd name="T2" fmla="*/ 66 w 66"/>
                <a:gd name="T3" fmla="*/ 33 h 68"/>
                <a:gd name="T4" fmla="*/ 66 w 66"/>
                <a:gd name="T5" fmla="*/ 27 h 68"/>
                <a:gd name="T6" fmla="*/ 64 w 66"/>
                <a:gd name="T7" fmla="*/ 22 h 68"/>
                <a:gd name="T8" fmla="*/ 57 w 66"/>
                <a:gd name="T9" fmla="*/ 10 h 68"/>
                <a:gd name="T10" fmla="*/ 53 w 66"/>
                <a:gd name="T11" fmla="*/ 5 h 68"/>
                <a:gd name="T12" fmla="*/ 46 w 66"/>
                <a:gd name="T13" fmla="*/ 4 h 68"/>
                <a:gd name="T14" fmla="*/ 34 w 66"/>
                <a:gd name="T15" fmla="*/ 0 h 68"/>
                <a:gd name="T16" fmla="*/ 28 w 66"/>
                <a:gd name="T17" fmla="*/ 2 h 68"/>
                <a:gd name="T18" fmla="*/ 21 w 66"/>
                <a:gd name="T19" fmla="*/ 4 h 68"/>
                <a:gd name="T20" fmla="*/ 11 w 66"/>
                <a:gd name="T21" fmla="*/ 12 h 68"/>
                <a:gd name="T22" fmla="*/ 7 w 66"/>
                <a:gd name="T23" fmla="*/ 17 h 68"/>
                <a:gd name="T24" fmla="*/ 3 w 66"/>
                <a:gd name="T25" fmla="*/ 23 h 68"/>
                <a:gd name="T26" fmla="*/ 0 w 66"/>
                <a:gd name="T27" fmla="*/ 35 h 68"/>
                <a:gd name="T28" fmla="*/ 0 w 66"/>
                <a:gd name="T29" fmla="*/ 41 h 68"/>
                <a:gd name="T30" fmla="*/ 2 w 66"/>
                <a:gd name="T31" fmla="*/ 46 h 68"/>
                <a:gd name="T32" fmla="*/ 10 w 66"/>
                <a:gd name="T33" fmla="*/ 58 h 68"/>
                <a:gd name="T34" fmla="*/ 15 w 66"/>
                <a:gd name="T35" fmla="*/ 63 h 68"/>
                <a:gd name="T36" fmla="*/ 20 w 66"/>
                <a:gd name="T37" fmla="*/ 64 h 68"/>
                <a:gd name="T38" fmla="*/ 33 w 66"/>
                <a:gd name="T39" fmla="*/ 68 h 68"/>
                <a:gd name="T40" fmla="*/ 38 w 66"/>
                <a:gd name="T41" fmla="*/ 66 h 68"/>
                <a:gd name="T42" fmla="*/ 44 w 66"/>
                <a:gd name="T43" fmla="*/ 64 h 68"/>
                <a:gd name="T44" fmla="*/ 56 w 66"/>
                <a:gd name="T45" fmla="*/ 56 h 68"/>
                <a:gd name="T46" fmla="*/ 59 w 66"/>
                <a:gd name="T47" fmla="*/ 51 h 68"/>
                <a:gd name="T48" fmla="*/ 62 w 66"/>
                <a:gd name="T49" fmla="*/ 45 h 68"/>
                <a:gd name="T50" fmla="*/ 39 w 66"/>
                <a:gd name="T51" fmla="*/ 53 h 68"/>
                <a:gd name="T52" fmla="*/ 31 w 66"/>
                <a:gd name="T53" fmla="*/ 56 h 68"/>
                <a:gd name="T54" fmla="*/ 25 w 66"/>
                <a:gd name="T55" fmla="*/ 55 h 68"/>
                <a:gd name="T56" fmla="*/ 16 w 66"/>
                <a:gd name="T57" fmla="*/ 50 h 68"/>
                <a:gd name="T58" fmla="*/ 13 w 66"/>
                <a:gd name="T59" fmla="*/ 43 h 68"/>
                <a:gd name="T60" fmla="*/ 11 w 66"/>
                <a:gd name="T61" fmla="*/ 36 h 68"/>
                <a:gd name="T62" fmla="*/ 13 w 66"/>
                <a:gd name="T63" fmla="*/ 28 h 68"/>
                <a:gd name="T64" fmla="*/ 20 w 66"/>
                <a:gd name="T65" fmla="*/ 20 h 68"/>
                <a:gd name="T66" fmla="*/ 28 w 66"/>
                <a:gd name="T67" fmla="*/ 13 h 68"/>
                <a:gd name="T68" fmla="*/ 34 w 66"/>
                <a:gd name="T69" fmla="*/ 12 h 68"/>
                <a:gd name="T70" fmla="*/ 43 w 66"/>
                <a:gd name="T71" fmla="*/ 13 h 68"/>
                <a:gd name="T72" fmla="*/ 49 w 66"/>
                <a:gd name="T73" fmla="*/ 18 h 68"/>
                <a:gd name="T74" fmla="*/ 54 w 66"/>
                <a:gd name="T75" fmla="*/ 25 h 68"/>
                <a:gd name="T76" fmla="*/ 56 w 66"/>
                <a:gd name="T77" fmla="*/ 32 h 68"/>
                <a:gd name="T78" fmla="*/ 53 w 66"/>
                <a:gd name="T79" fmla="*/ 40 h 68"/>
                <a:gd name="T80" fmla="*/ 48 w 66"/>
                <a:gd name="T81" fmla="*/ 48 h 68"/>
                <a:gd name="T82" fmla="*/ 39 w 66"/>
                <a:gd name="T83" fmla="*/ 5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68">
                  <a:moveTo>
                    <a:pt x="62" y="45"/>
                  </a:moveTo>
                  <a:lnTo>
                    <a:pt x="62" y="45"/>
                  </a:lnTo>
                  <a:lnTo>
                    <a:pt x="66" y="40"/>
                  </a:lnTo>
                  <a:lnTo>
                    <a:pt x="66" y="33"/>
                  </a:lnTo>
                  <a:lnTo>
                    <a:pt x="66" y="33"/>
                  </a:lnTo>
                  <a:lnTo>
                    <a:pt x="66" y="27"/>
                  </a:lnTo>
                  <a:lnTo>
                    <a:pt x="64" y="22"/>
                  </a:lnTo>
                  <a:lnTo>
                    <a:pt x="64" y="22"/>
                  </a:lnTo>
                  <a:lnTo>
                    <a:pt x="61" y="15"/>
                  </a:lnTo>
                  <a:lnTo>
                    <a:pt x="57" y="10"/>
                  </a:lnTo>
                  <a:lnTo>
                    <a:pt x="57" y="10"/>
                  </a:lnTo>
                  <a:lnTo>
                    <a:pt x="53" y="5"/>
                  </a:lnTo>
                  <a:lnTo>
                    <a:pt x="46" y="4"/>
                  </a:lnTo>
                  <a:lnTo>
                    <a:pt x="46" y="4"/>
                  </a:lnTo>
                  <a:lnTo>
                    <a:pt x="39" y="2"/>
                  </a:lnTo>
                  <a:lnTo>
                    <a:pt x="34" y="0"/>
                  </a:lnTo>
                  <a:lnTo>
                    <a:pt x="34" y="0"/>
                  </a:lnTo>
                  <a:lnTo>
                    <a:pt x="28" y="2"/>
                  </a:lnTo>
                  <a:lnTo>
                    <a:pt x="21" y="4"/>
                  </a:lnTo>
                  <a:lnTo>
                    <a:pt x="21" y="4"/>
                  </a:lnTo>
                  <a:lnTo>
                    <a:pt x="16" y="7"/>
                  </a:lnTo>
                  <a:lnTo>
                    <a:pt x="11" y="12"/>
                  </a:lnTo>
                  <a:lnTo>
                    <a:pt x="11" y="12"/>
                  </a:lnTo>
                  <a:lnTo>
                    <a:pt x="7" y="17"/>
                  </a:lnTo>
                  <a:lnTo>
                    <a:pt x="3" y="23"/>
                  </a:lnTo>
                  <a:lnTo>
                    <a:pt x="3" y="23"/>
                  </a:lnTo>
                  <a:lnTo>
                    <a:pt x="2" y="28"/>
                  </a:lnTo>
                  <a:lnTo>
                    <a:pt x="0" y="35"/>
                  </a:lnTo>
                  <a:lnTo>
                    <a:pt x="0" y="35"/>
                  </a:lnTo>
                  <a:lnTo>
                    <a:pt x="0" y="41"/>
                  </a:lnTo>
                  <a:lnTo>
                    <a:pt x="2" y="46"/>
                  </a:lnTo>
                  <a:lnTo>
                    <a:pt x="2" y="46"/>
                  </a:lnTo>
                  <a:lnTo>
                    <a:pt x="5" y="53"/>
                  </a:lnTo>
                  <a:lnTo>
                    <a:pt x="10" y="58"/>
                  </a:lnTo>
                  <a:lnTo>
                    <a:pt x="10" y="58"/>
                  </a:lnTo>
                  <a:lnTo>
                    <a:pt x="15" y="63"/>
                  </a:lnTo>
                  <a:lnTo>
                    <a:pt x="20" y="64"/>
                  </a:lnTo>
                  <a:lnTo>
                    <a:pt x="20" y="64"/>
                  </a:lnTo>
                  <a:lnTo>
                    <a:pt x="26" y="66"/>
                  </a:lnTo>
                  <a:lnTo>
                    <a:pt x="33" y="68"/>
                  </a:lnTo>
                  <a:lnTo>
                    <a:pt x="33" y="68"/>
                  </a:lnTo>
                  <a:lnTo>
                    <a:pt x="38" y="66"/>
                  </a:lnTo>
                  <a:lnTo>
                    <a:pt x="44" y="64"/>
                  </a:lnTo>
                  <a:lnTo>
                    <a:pt x="44" y="64"/>
                  </a:lnTo>
                  <a:lnTo>
                    <a:pt x="51" y="61"/>
                  </a:lnTo>
                  <a:lnTo>
                    <a:pt x="56" y="56"/>
                  </a:lnTo>
                  <a:lnTo>
                    <a:pt x="56" y="56"/>
                  </a:lnTo>
                  <a:lnTo>
                    <a:pt x="59" y="51"/>
                  </a:lnTo>
                  <a:lnTo>
                    <a:pt x="62" y="45"/>
                  </a:lnTo>
                  <a:lnTo>
                    <a:pt x="62" y="45"/>
                  </a:lnTo>
                  <a:close/>
                  <a:moveTo>
                    <a:pt x="39" y="53"/>
                  </a:moveTo>
                  <a:lnTo>
                    <a:pt x="39" y="53"/>
                  </a:lnTo>
                  <a:lnTo>
                    <a:pt x="31" y="56"/>
                  </a:lnTo>
                  <a:lnTo>
                    <a:pt x="31" y="56"/>
                  </a:lnTo>
                  <a:lnTo>
                    <a:pt x="25" y="55"/>
                  </a:lnTo>
                  <a:lnTo>
                    <a:pt x="25" y="55"/>
                  </a:lnTo>
                  <a:lnTo>
                    <a:pt x="16" y="50"/>
                  </a:lnTo>
                  <a:lnTo>
                    <a:pt x="16" y="50"/>
                  </a:lnTo>
                  <a:lnTo>
                    <a:pt x="13" y="43"/>
                  </a:lnTo>
                  <a:lnTo>
                    <a:pt x="13" y="43"/>
                  </a:lnTo>
                  <a:lnTo>
                    <a:pt x="11" y="36"/>
                  </a:lnTo>
                  <a:lnTo>
                    <a:pt x="11" y="36"/>
                  </a:lnTo>
                  <a:lnTo>
                    <a:pt x="13" y="28"/>
                  </a:lnTo>
                  <a:lnTo>
                    <a:pt x="13" y="28"/>
                  </a:lnTo>
                  <a:lnTo>
                    <a:pt x="20" y="20"/>
                  </a:lnTo>
                  <a:lnTo>
                    <a:pt x="20" y="20"/>
                  </a:lnTo>
                  <a:lnTo>
                    <a:pt x="28" y="13"/>
                  </a:lnTo>
                  <a:lnTo>
                    <a:pt x="28" y="13"/>
                  </a:lnTo>
                  <a:lnTo>
                    <a:pt x="34" y="12"/>
                  </a:lnTo>
                  <a:lnTo>
                    <a:pt x="34" y="12"/>
                  </a:lnTo>
                  <a:lnTo>
                    <a:pt x="43" y="13"/>
                  </a:lnTo>
                  <a:lnTo>
                    <a:pt x="43" y="13"/>
                  </a:lnTo>
                  <a:lnTo>
                    <a:pt x="49" y="18"/>
                  </a:lnTo>
                  <a:lnTo>
                    <a:pt x="49" y="18"/>
                  </a:lnTo>
                  <a:lnTo>
                    <a:pt x="54" y="25"/>
                  </a:lnTo>
                  <a:lnTo>
                    <a:pt x="54" y="25"/>
                  </a:lnTo>
                  <a:lnTo>
                    <a:pt x="56" y="32"/>
                  </a:lnTo>
                  <a:lnTo>
                    <a:pt x="56" y="32"/>
                  </a:lnTo>
                  <a:lnTo>
                    <a:pt x="53" y="40"/>
                  </a:lnTo>
                  <a:lnTo>
                    <a:pt x="53" y="40"/>
                  </a:lnTo>
                  <a:lnTo>
                    <a:pt x="48" y="48"/>
                  </a:lnTo>
                  <a:lnTo>
                    <a:pt x="48" y="48"/>
                  </a:lnTo>
                  <a:lnTo>
                    <a:pt x="39" y="53"/>
                  </a:lnTo>
                  <a:lnTo>
                    <a:pt x="39"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2" name="Freeform 138">
              <a:extLst>
                <a:ext uri="{FF2B5EF4-FFF2-40B4-BE49-F238E27FC236}">
                  <a16:creationId xmlns="" xmlns:a16="http://schemas.microsoft.com/office/drawing/2014/main" id="{F8BFD7A3-CF86-4C3D-BD5E-8929EB3F8349}"/>
                </a:ext>
              </a:extLst>
            </p:cNvPr>
            <p:cNvSpPr>
              <a:spLocks/>
            </p:cNvSpPr>
            <p:nvPr/>
          </p:nvSpPr>
          <p:spPr bwMode="auto">
            <a:xfrm>
              <a:off x="-6459538" y="1200150"/>
              <a:ext cx="131763" cy="130175"/>
            </a:xfrm>
            <a:custGeom>
              <a:avLst/>
              <a:gdLst>
                <a:gd name="T0" fmla="*/ 50 w 83"/>
                <a:gd name="T1" fmla="*/ 3 h 82"/>
                <a:gd name="T2" fmla="*/ 46 w 83"/>
                <a:gd name="T3" fmla="*/ 0 h 82"/>
                <a:gd name="T4" fmla="*/ 0 w 83"/>
                <a:gd name="T5" fmla="*/ 46 h 82"/>
                <a:gd name="T6" fmla="*/ 7 w 83"/>
                <a:gd name="T7" fmla="*/ 52 h 82"/>
                <a:gd name="T8" fmla="*/ 35 w 83"/>
                <a:gd name="T9" fmla="*/ 24 h 82"/>
                <a:gd name="T10" fmla="*/ 35 w 83"/>
                <a:gd name="T11" fmla="*/ 24 h 82"/>
                <a:gd name="T12" fmla="*/ 37 w 83"/>
                <a:gd name="T13" fmla="*/ 23 h 82"/>
                <a:gd name="T14" fmla="*/ 37 w 83"/>
                <a:gd name="T15" fmla="*/ 23 h 82"/>
                <a:gd name="T16" fmla="*/ 38 w 83"/>
                <a:gd name="T17" fmla="*/ 21 h 82"/>
                <a:gd name="T18" fmla="*/ 32 w 83"/>
                <a:gd name="T19" fmla="*/ 74 h 82"/>
                <a:gd name="T20" fmla="*/ 32 w 83"/>
                <a:gd name="T21" fmla="*/ 74 h 82"/>
                <a:gd name="T22" fmla="*/ 32 w 83"/>
                <a:gd name="T23" fmla="*/ 77 h 82"/>
                <a:gd name="T24" fmla="*/ 32 w 83"/>
                <a:gd name="T25" fmla="*/ 77 h 82"/>
                <a:gd name="T26" fmla="*/ 32 w 83"/>
                <a:gd name="T27" fmla="*/ 79 h 82"/>
                <a:gd name="T28" fmla="*/ 37 w 83"/>
                <a:gd name="T29" fmla="*/ 82 h 82"/>
                <a:gd name="T30" fmla="*/ 83 w 83"/>
                <a:gd name="T31" fmla="*/ 36 h 82"/>
                <a:gd name="T32" fmla="*/ 76 w 83"/>
                <a:gd name="T33" fmla="*/ 29 h 82"/>
                <a:gd name="T34" fmla="*/ 48 w 83"/>
                <a:gd name="T35" fmla="*/ 57 h 82"/>
                <a:gd name="T36" fmla="*/ 48 w 83"/>
                <a:gd name="T37" fmla="*/ 57 h 82"/>
                <a:gd name="T38" fmla="*/ 45 w 83"/>
                <a:gd name="T39" fmla="*/ 59 h 82"/>
                <a:gd name="T40" fmla="*/ 45 w 83"/>
                <a:gd name="T41" fmla="*/ 59 h 82"/>
                <a:gd name="T42" fmla="*/ 43 w 83"/>
                <a:gd name="T43" fmla="*/ 62 h 82"/>
                <a:gd name="T44" fmla="*/ 51 w 83"/>
                <a:gd name="T45" fmla="*/ 8 h 82"/>
                <a:gd name="T46" fmla="*/ 51 w 83"/>
                <a:gd name="T47" fmla="*/ 8 h 82"/>
                <a:gd name="T48" fmla="*/ 51 w 83"/>
                <a:gd name="T49" fmla="*/ 6 h 82"/>
                <a:gd name="T50" fmla="*/ 51 w 83"/>
                <a:gd name="T51" fmla="*/ 6 h 82"/>
                <a:gd name="T52" fmla="*/ 51 w 83"/>
                <a:gd name="T53" fmla="*/ 5 h 82"/>
                <a:gd name="T54" fmla="*/ 51 w 83"/>
                <a:gd name="T55" fmla="*/ 5 h 82"/>
                <a:gd name="T56" fmla="*/ 51 w 83"/>
                <a:gd name="T57" fmla="*/ 5 h 82"/>
                <a:gd name="T58" fmla="*/ 51 w 83"/>
                <a:gd name="T59" fmla="*/ 5 h 82"/>
                <a:gd name="T60" fmla="*/ 50 w 83"/>
                <a:gd name="T61" fmla="*/ 3 h 82"/>
                <a:gd name="T62" fmla="*/ 50 w 83"/>
                <a:gd name="T63" fmla="*/ 3 h 82"/>
                <a:gd name="T64" fmla="*/ 50 w 83"/>
                <a:gd name="T65" fmla="*/ 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3" h="82">
                  <a:moveTo>
                    <a:pt x="50" y="3"/>
                  </a:moveTo>
                  <a:lnTo>
                    <a:pt x="46" y="0"/>
                  </a:lnTo>
                  <a:lnTo>
                    <a:pt x="0" y="46"/>
                  </a:lnTo>
                  <a:lnTo>
                    <a:pt x="7" y="52"/>
                  </a:lnTo>
                  <a:lnTo>
                    <a:pt x="35" y="24"/>
                  </a:lnTo>
                  <a:lnTo>
                    <a:pt x="35" y="24"/>
                  </a:lnTo>
                  <a:lnTo>
                    <a:pt x="37" y="23"/>
                  </a:lnTo>
                  <a:lnTo>
                    <a:pt x="37" y="23"/>
                  </a:lnTo>
                  <a:lnTo>
                    <a:pt x="38" y="21"/>
                  </a:lnTo>
                  <a:lnTo>
                    <a:pt x="32" y="74"/>
                  </a:lnTo>
                  <a:lnTo>
                    <a:pt x="32" y="74"/>
                  </a:lnTo>
                  <a:lnTo>
                    <a:pt x="32" y="77"/>
                  </a:lnTo>
                  <a:lnTo>
                    <a:pt x="32" y="77"/>
                  </a:lnTo>
                  <a:lnTo>
                    <a:pt x="32" y="79"/>
                  </a:lnTo>
                  <a:lnTo>
                    <a:pt x="37" y="82"/>
                  </a:lnTo>
                  <a:lnTo>
                    <a:pt x="83" y="36"/>
                  </a:lnTo>
                  <a:lnTo>
                    <a:pt x="76" y="29"/>
                  </a:lnTo>
                  <a:lnTo>
                    <a:pt x="48" y="57"/>
                  </a:lnTo>
                  <a:lnTo>
                    <a:pt x="48" y="57"/>
                  </a:lnTo>
                  <a:lnTo>
                    <a:pt x="45" y="59"/>
                  </a:lnTo>
                  <a:lnTo>
                    <a:pt x="45" y="59"/>
                  </a:lnTo>
                  <a:lnTo>
                    <a:pt x="43" y="62"/>
                  </a:lnTo>
                  <a:lnTo>
                    <a:pt x="51" y="8"/>
                  </a:lnTo>
                  <a:lnTo>
                    <a:pt x="51" y="8"/>
                  </a:lnTo>
                  <a:lnTo>
                    <a:pt x="51" y="6"/>
                  </a:lnTo>
                  <a:lnTo>
                    <a:pt x="51" y="6"/>
                  </a:lnTo>
                  <a:lnTo>
                    <a:pt x="51" y="5"/>
                  </a:lnTo>
                  <a:lnTo>
                    <a:pt x="51" y="5"/>
                  </a:lnTo>
                  <a:lnTo>
                    <a:pt x="51" y="5"/>
                  </a:lnTo>
                  <a:lnTo>
                    <a:pt x="51" y="5"/>
                  </a:lnTo>
                  <a:lnTo>
                    <a:pt x="50" y="3"/>
                  </a:lnTo>
                  <a:lnTo>
                    <a:pt x="50" y="3"/>
                  </a:lnTo>
                  <a:lnTo>
                    <a:pt x="5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3" name="Freeform 139">
              <a:extLst>
                <a:ext uri="{FF2B5EF4-FFF2-40B4-BE49-F238E27FC236}">
                  <a16:creationId xmlns="" xmlns:a16="http://schemas.microsoft.com/office/drawing/2014/main" id="{A90D63D6-3E1B-420D-872F-0F4779D09629}"/>
                </a:ext>
              </a:extLst>
            </p:cNvPr>
            <p:cNvSpPr>
              <a:spLocks/>
            </p:cNvSpPr>
            <p:nvPr/>
          </p:nvSpPr>
          <p:spPr bwMode="auto">
            <a:xfrm>
              <a:off x="-6383338" y="1281113"/>
              <a:ext cx="101600" cy="93663"/>
            </a:xfrm>
            <a:custGeom>
              <a:avLst/>
              <a:gdLst>
                <a:gd name="T0" fmla="*/ 64 w 64"/>
                <a:gd name="T1" fmla="*/ 24 h 59"/>
                <a:gd name="T2" fmla="*/ 63 w 64"/>
                <a:gd name="T3" fmla="*/ 15 h 59"/>
                <a:gd name="T4" fmla="*/ 58 w 64"/>
                <a:gd name="T5" fmla="*/ 6 h 59"/>
                <a:gd name="T6" fmla="*/ 49 w 64"/>
                <a:gd name="T7" fmla="*/ 1 h 59"/>
                <a:gd name="T8" fmla="*/ 43 w 64"/>
                <a:gd name="T9" fmla="*/ 0 h 59"/>
                <a:gd name="T10" fmla="*/ 35 w 64"/>
                <a:gd name="T11" fmla="*/ 1 h 59"/>
                <a:gd name="T12" fmla="*/ 30 w 64"/>
                <a:gd name="T13" fmla="*/ 5 h 59"/>
                <a:gd name="T14" fmla="*/ 25 w 64"/>
                <a:gd name="T15" fmla="*/ 11 h 59"/>
                <a:gd name="T16" fmla="*/ 23 w 64"/>
                <a:gd name="T17" fmla="*/ 18 h 59"/>
                <a:gd name="T18" fmla="*/ 25 w 64"/>
                <a:gd name="T19" fmla="*/ 23 h 59"/>
                <a:gd name="T20" fmla="*/ 26 w 64"/>
                <a:gd name="T21" fmla="*/ 28 h 59"/>
                <a:gd name="T22" fmla="*/ 30 w 64"/>
                <a:gd name="T23" fmla="*/ 33 h 59"/>
                <a:gd name="T24" fmla="*/ 31 w 64"/>
                <a:gd name="T25" fmla="*/ 38 h 59"/>
                <a:gd name="T26" fmla="*/ 31 w 64"/>
                <a:gd name="T27" fmla="*/ 42 h 59"/>
                <a:gd name="T28" fmla="*/ 30 w 64"/>
                <a:gd name="T29" fmla="*/ 46 h 59"/>
                <a:gd name="T30" fmla="*/ 23 w 64"/>
                <a:gd name="T31" fmla="*/ 49 h 59"/>
                <a:gd name="T32" fmla="*/ 18 w 64"/>
                <a:gd name="T33" fmla="*/ 47 h 59"/>
                <a:gd name="T34" fmla="*/ 15 w 64"/>
                <a:gd name="T35" fmla="*/ 46 h 59"/>
                <a:gd name="T36" fmla="*/ 12 w 64"/>
                <a:gd name="T37" fmla="*/ 41 h 59"/>
                <a:gd name="T38" fmla="*/ 10 w 64"/>
                <a:gd name="T39" fmla="*/ 36 h 59"/>
                <a:gd name="T40" fmla="*/ 10 w 64"/>
                <a:gd name="T41" fmla="*/ 33 h 59"/>
                <a:gd name="T42" fmla="*/ 8 w 64"/>
                <a:gd name="T43" fmla="*/ 31 h 59"/>
                <a:gd name="T44" fmla="*/ 8 w 64"/>
                <a:gd name="T45" fmla="*/ 29 h 59"/>
                <a:gd name="T46" fmla="*/ 0 w 64"/>
                <a:gd name="T47" fmla="*/ 31 h 59"/>
                <a:gd name="T48" fmla="*/ 0 w 64"/>
                <a:gd name="T49" fmla="*/ 38 h 59"/>
                <a:gd name="T50" fmla="*/ 2 w 64"/>
                <a:gd name="T51" fmla="*/ 42 h 59"/>
                <a:gd name="T52" fmla="*/ 3 w 64"/>
                <a:gd name="T53" fmla="*/ 47 h 59"/>
                <a:gd name="T54" fmla="*/ 8 w 64"/>
                <a:gd name="T55" fmla="*/ 52 h 59"/>
                <a:gd name="T56" fmla="*/ 15 w 64"/>
                <a:gd name="T57" fmla="*/ 57 h 59"/>
                <a:gd name="T58" fmla="*/ 23 w 64"/>
                <a:gd name="T59" fmla="*/ 59 h 59"/>
                <a:gd name="T60" fmla="*/ 31 w 64"/>
                <a:gd name="T61" fmla="*/ 57 h 59"/>
                <a:gd name="T62" fmla="*/ 38 w 64"/>
                <a:gd name="T63" fmla="*/ 52 h 59"/>
                <a:gd name="T64" fmla="*/ 43 w 64"/>
                <a:gd name="T65" fmla="*/ 46 h 59"/>
                <a:gd name="T66" fmla="*/ 43 w 64"/>
                <a:gd name="T67" fmla="*/ 41 h 59"/>
                <a:gd name="T68" fmla="*/ 43 w 64"/>
                <a:gd name="T69" fmla="*/ 36 h 59"/>
                <a:gd name="T70" fmla="*/ 40 w 64"/>
                <a:gd name="T71" fmla="*/ 29 h 59"/>
                <a:gd name="T72" fmla="*/ 38 w 64"/>
                <a:gd name="T73" fmla="*/ 24 h 59"/>
                <a:gd name="T74" fmla="*/ 36 w 64"/>
                <a:gd name="T75" fmla="*/ 19 h 59"/>
                <a:gd name="T76" fmla="*/ 36 w 64"/>
                <a:gd name="T77" fmla="*/ 16 h 59"/>
                <a:gd name="T78" fmla="*/ 38 w 64"/>
                <a:gd name="T79" fmla="*/ 13 h 59"/>
                <a:gd name="T80" fmla="*/ 40 w 64"/>
                <a:gd name="T81" fmla="*/ 11 h 59"/>
                <a:gd name="T82" fmla="*/ 43 w 64"/>
                <a:gd name="T83" fmla="*/ 10 h 59"/>
                <a:gd name="T84" fmla="*/ 46 w 64"/>
                <a:gd name="T85" fmla="*/ 11 h 59"/>
                <a:gd name="T86" fmla="*/ 49 w 64"/>
                <a:gd name="T87" fmla="*/ 13 h 59"/>
                <a:gd name="T88" fmla="*/ 53 w 64"/>
                <a:gd name="T89" fmla="*/ 18 h 59"/>
                <a:gd name="T90" fmla="*/ 54 w 64"/>
                <a:gd name="T91" fmla="*/ 21 h 59"/>
                <a:gd name="T92" fmla="*/ 54 w 64"/>
                <a:gd name="T93" fmla="*/ 23 h 59"/>
                <a:gd name="T94" fmla="*/ 56 w 64"/>
                <a:gd name="T95" fmla="*/ 26 h 59"/>
                <a:gd name="T96" fmla="*/ 58 w 64"/>
                <a:gd name="T97" fmla="*/ 26 h 59"/>
                <a:gd name="T98" fmla="*/ 59 w 64"/>
                <a:gd name="T99" fmla="*/ 26 h 59"/>
                <a:gd name="T100" fmla="*/ 64 w 64"/>
                <a:gd name="T101" fmla="*/ 2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 h="59">
                  <a:moveTo>
                    <a:pt x="64" y="24"/>
                  </a:moveTo>
                  <a:lnTo>
                    <a:pt x="64" y="24"/>
                  </a:lnTo>
                  <a:lnTo>
                    <a:pt x="63" y="15"/>
                  </a:lnTo>
                  <a:lnTo>
                    <a:pt x="63" y="15"/>
                  </a:lnTo>
                  <a:lnTo>
                    <a:pt x="58" y="6"/>
                  </a:lnTo>
                  <a:lnTo>
                    <a:pt x="58" y="6"/>
                  </a:lnTo>
                  <a:lnTo>
                    <a:pt x="49" y="1"/>
                  </a:lnTo>
                  <a:lnTo>
                    <a:pt x="49" y="1"/>
                  </a:lnTo>
                  <a:lnTo>
                    <a:pt x="43" y="0"/>
                  </a:lnTo>
                  <a:lnTo>
                    <a:pt x="43" y="0"/>
                  </a:lnTo>
                  <a:lnTo>
                    <a:pt x="35" y="1"/>
                  </a:lnTo>
                  <a:lnTo>
                    <a:pt x="35" y="1"/>
                  </a:lnTo>
                  <a:lnTo>
                    <a:pt x="30" y="5"/>
                  </a:lnTo>
                  <a:lnTo>
                    <a:pt x="30" y="5"/>
                  </a:lnTo>
                  <a:lnTo>
                    <a:pt x="25" y="11"/>
                  </a:lnTo>
                  <a:lnTo>
                    <a:pt x="25" y="11"/>
                  </a:lnTo>
                  <a:lnTo>
                    <a:pt x="23" y="18"/>
                  </a:lnTo>
                  <a:lnTo>
                    <a:pt x="23" y="18"/>
                  </a:lnTo>
                  <a:lnTo>
                    <a:pt x="25" y="23"/>
                  </a:lnTo>
                  <a:lnTo>
                    <a:pt x="25" y="23"/>
                  </a:lnTo>
                  <a:lnTo>
                    <a:pt x="26" y="28"/>
                  </a:lnTo>
                  <a:lnTo>
                    <a:pt x="26" y="28"/>
                  </a:lnTo>
                  <a:lnTo>
                    <a:pt x="30" y="33"/>
                  </a:lnTo>
                  <a:lnTo>
                    <a:pt x="30" y="33"/>
                  </a:lnTo>
                  <a:lnTo>
                    <a:pt x="31" y="38"/>
                  </a:lnTo>
                  <a:lnTo>
                    <a:pt x="31" y="38"/>
                  </a:lnTo>
                  <a:lnTo>
                    <a:pt x="31" y="42"/>
                  </a:lnTo>
                  <a:lnTo>
                    <a:pt x="31" y="42"/>
                  </a:lnTo>
                  <a:lnTo>
                    <a:pt x="30" y="46"/>
                  </a:lnTo>
                  <a:lnTo>
                    <a:pt x="30" y="46"/>
                  </a:lnTo>
                  <a:lnTo>
                    <a:pt x="26" y="47"/>
                  </a:lnTo>
                  <a:lnTo>
                    <a:pt x="23" y="49"/>
                  </a:lnTo>
                  <a:lnTo>
                    <a:pt x="23" y="49"/>
                  </a:lnTo>
                  <a:lnTo>
                    <a:pt x="18" y="47"/>
                  </a:lnTo>
                  <a:lnTo>
                    <a:pt x="15" y="46"/>
                  </a:lnTo>
                  <a:lnTo>
                    <a:pt x="15" y="46"/>
                  </a:lnTo>
                  <a:lnTo>
                    <a:pt x="12" y="41"/>
                  </a:lnTo>
                  <a:lnTo>
                    <a:pt x="12" y="41"/>
                  </a:lnTo>
                  <a:lnTo>
                    <a:pt x="10" y="36"/>
                  </a:lnTo>
                  <a:lnTo>
                    <a:pt x="10" y="36"/>
                  </a:lnTo>
                  <a:lnTo>
                    <a:pt x="10" y="33"/>
                  </a:lnTo>
                  <a:lnTo>
                    <a:pt x="10" y="33"/>
                  </a:lnTo>
                  <a:lnTo>
                    <a:pt x="8" y="31"/>
                  </a:lnTo>
                  <a:lnTo>
                    <a:pt x="8" y="31"/>
                  </a:lnTo>
                  <a:lnTo>
                    <a:pt x="8" y="29"/>
                  </a:lnTo>
                  <a:lnTo>
                    <a:pt x="8" y="29"/>
                  </a:lnTo>
                  <a:lnTo>
                    <a:pt x="7" y="29"/>
                  </a:lnTo>
                  <a:lnTo>
                    <a:pt x="0" y="31"/>
                  </a:lnTo>
                  <a:lnTo>
                    <a:pt x="0" y="31"/>
                  </a:lnTo>
                  <a:lnTo>
                    <a:pt x="0" y="38"/>
                  </a:lnTo>
                  <a:lnTo>
                    <a:pt x="0" y="38"/>
                  </a:lnTo>
                  <a:lnTo>
                    <a:pt x="2" y="42"/>
                  </a:lnTo>
                  <a:lnTo>
                    <a:pt x="2" y="42"/>
                  </a:lnTo>
                  <a:lnTo>
                    <a:pt x="3" y="47"/>
                  </a:lnTo>
                  <a:lnTo>
                    <a:pt x="3" y="47"/>
                  </a:lnTo>
                  <a:lnTo>
                    <a:pt x="8" y="52"/>
                  </a:lnTo>
                  <a:lnTo>
                    <a:pt x="8" y="52"/>
                  </a:lnTo>
                  <a:lnTo>
                    <a:pt x="15" y="57"/>
                  </a:lnTo>
                  <a:lnTo>
                    <a:pt x="15" y="57"/>
                  </a:lnTo>
                  <a:lnTo>
                    <a:pt x="23" y="59"/>
                  </a:lnTo>
                  <a:lnTo>
                    <a:pt x="23" y="59"/>
                  </a:lnTo>
                  <a:lnTo>
                    <a:pt x="31" y="57"/>
                  </a:lnTo>
                  <a:lnTo>
                    <a:pt x="31" y="57"/>
                  </a:lnTo>
                  <a:lnTo>
                    <a:pt x="38" y="52"/>
                  </a:lnTo>
                  <a:lnTo>
                    <a:pt x="38" y="52"/>
                  </a:lnTo>
                  <a:lnTo>
                    <a:pt x="43" y="46"/>
                  </a:lnTo>
                  <a:lnTo>
                    <a:pt x="43" y="46"/>
                  </a:lnTo>
                  <a:lnTo>
                    <a:pt x="43" y="41"/>
                  </a:lnTo>
                  <a:lnTo>
                    <a:pt x="43" y="41"/>
                  </a:lnTo>
                  <a:lnTo>
                    <a:pt x="43" y="36"/>
                  </a:lnTo>
                  <a:lnTo>
                    <a:pt x="43" y="36"/>
                  </a:lnTo>
                  <a:lnTo>
                    <a:pt x="40" y="29"/>
                  </a:lnTo>
                  <a:lnTo>
                    <a:pt x="40" y="29"/>
                  </a:lnTo>
                  <a:lnTo>
                    <a:pt x="38" y="24"/>
                  </a:lnTo>
                  <a:lnTo>
                    <a:pt x="38" y="24"/>
                  </a:lnTo>
                  <a:lnTo>
                    <a:pt x="36" y="19"/>
                  </a:lnTo>
                  <a:lnTo>
                    <a:pt x="36" y="19"/>
                  </a:lnTo>
                  <a:lnTo>
                    <a:pt x="36" y="16"/>
                  </a:lnTo>
                  <a:lnTo>
                    <a:pt x="36" y="16"/>
                  </a:lnTo>
                  <a:lnTo>
                    <a:pt x="38" y="13"/>
                  </a:lnTo>
                  <a:lnTo>
                    <a:pt x="38" y="13"/>
                  </a:lnTo>
                  <a:lnTo>
                    <a:pt x="40" y="11"/>
                  </a:lnTo>
                  <a:lnTo>
                    <a:pt x="40" y="11"/>
                  </a:lnTo>
                  <a:lnTo>
                    <a:pt x="43" y="10"/>
                  </a:lnTo>
                  <a:lnTo>
                    <a:pt x="43" y="10"/>
                  </a:lnTo>
                  <a:lnTo>
                    <a:pt x="46" y="11"/>
                  </a:lnTo>
                  <a:lnTo>
                    <a:pt x="46" y="11"/>
                  </a:lnTo>
                  <a:lnTo>
                    <a:pt x="49" y="13"/>
                  </a:lnTo>
                  <a:lnTo>
                    <a:pt x="49" y="13"/>
                  </a:lnTo>
                  <a:lnTo>
                    <a:pt x="53" y="18"/>
                  </a:lnTo>
                  <a:lnTo>
                    <a:pt x="53" y="18"/>
                  </a:lnTo>
                  <a:lnTo>
                    <a:pt x="54" y="21"/>
                  </a:lnTo>
                  <a:lnTo>
                    <a:pt x="54" y="21"/>
                  </a:lnTo>
                  <a:lnTo>
                    <a:pt x="54" y="23"/>
                  </a:lnTo>
                  <a:lnTo>
                    <a:pt x="54" y="23"/>
                  </a:lnTo>
                  <a:lnTo>
                    <a:pt x="56" y="26"/>
                  </a:lnTo>
                  <a:lnTo>
                    <a:pt x="56" y="26"/>
                  </a:lnTo>
                  <a:lnTo>
                    <a:pt x="58" y="26"/>
                  </a:lnTo>
                  <a:lnTo>
                    <a:pt x="58" y="26"/>
                  </a:lnTo>
                  <a:lnTo>
                    <a:pt x="59" y="26"/>
                  </a:lnTo>
                  <a:lnTo>
                    <a:pt x="64" y="24"/>
                  </a:lnTo>
                  <a:lnTo>
                    <a:pt x="6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4" name="Freeform 140">
              <a:extLst>
                <a:ext uri="{FF2B5EF4-FFF2-40B4-BE49-F238E27FC236}">
                  <a16:creationId xmlns="" xmlns:a16="http://schemas.microsoft.com/office/drawing/2014/main" id="{B1024F2C-A7B4-4B9B-9FA3-37148E4AAD61}"/>
                </a:ext>
              </a:extLst>
            </p:cNvPr>
            <p:cNvSpPr>
              <a:spLocks/>
            </p:cNvSpPr>
            <p:nvPr/>
          </p:nvSpPr>
          <p:spPr bwMode="auto">
            <a:xfrm>
              <a:off x="-6335713" y="1322388"/>
              <a:ext cx="117475" cy="117475"/>
            </a:xfrm>
            <a:custGeom>
              <a:avLst/>
              <a:gdLst>
                <a:gd name="T0" fmla="*/ 46 w 74"/>
                <a:gd name="T1" fmla="*/ 0 h 74"/>
                <a:gd name="T2" fmla="*/ 0 w 74"/>
                <a:gd name="T3" fmla="*/ 46 h 74"/>
                <a:gd name="T4" fmla="*/ 28 w 74"/>
                <a:gd name="T5" fmla="*/ 74 h 74"/>
                <a:gd name="T6" fmla="*/ 34 w 74"/>
                <a:gd name="T7" fmla="*/ 67 h 74"/>
                <a:gd name="T8" fmla="*/ 14 w 74"/>
                <a:gd name="T9" fmla="*/ 48 h 74"/>
                <a:gd name="T10" fmla="*/ 28 w 74"/>
                <a:gd name="T11" fmla="*/ 35 h 74"/>
                <a:gd name="T12" fmla="*/ 42 w 74"/>
                <a:gd name="T13" fmla="*/ 51 h 74"/>
                <a:gd name="T14" fmla="*/ 51 w 74"/>
                <a:gd name="T15" fmla="*/ 44 h 74"/>
                <a:gd name="T16" fmla="*/ 34 w 74"/>
                <a:gd name="T17" fmla="*/ 28 h 74"/>
                <a:gd name="T18" fmla="*/ 47 w 74"/>
                <a:gd name="T19" fmla="*/ 15 h 74"/>
                <a:gd name="T20" fmla="*/ 67 w 74"/>
                <a:gd name="T21" fmla="*/ 35 h 74"/>
                <a:gd name="T22" fmla="*/ 74 w 74"/>
                <a:gd name="T23" fmla="*/ 28 h 74"/>
                <a:gd name="T24" fmla="*/ 46 w 74"/>
                <a:gd name="T25" fmla="*/ 0 h 74"/>
                <a:gd name="T26" fmla="*/ 46 w 74"/>
                <a:gd name="T27"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 h="74">
                  <a:moveTo>
                    <a:pt x="46" y="0"/>
                  </a:moveTo>
                  <a:lnTo>
                    <a:pt x="0" y="46"/>
                  </a:lnTo>
                  <a:lnTo>
                    <a:pt x="28" y="74"/>
                  </a:lnTo>
                  <a:lnTo>
                    <a:pt x="34" y="67"/>
                  </a:lnTo>
                  <a:lnTo>
                    <a:pt x="14" y="48"/>
                  </a:lnTo>
                  <a:lnTo>
                    <a:pt x="28" y="35"/>
                  </a:lnTo>
                  <a:lnTo>
                    <a:pt x="42" y="51"/>
                  </a:lnTo>
                  <a:lnTo>
                    <a:pt x="51" y="44"/>
                  </a:lnTo>
                  <a:lnTo>
                    <a:pt x="34" y="28"/>
                  </a:lnTo>
                  <a:lnTo>
                    <a:pt x="47" y="15"/>
                  </a:lnTo>
                  <a:lnTo>
                    <a:pt x="67" y="35"/>
                  </a:lnTo>
                  <a:lnTo>
                    <a:pt x="74" y="28"/>
                  </a:lnTo>
                  <a:lnTo>
                    <a:pt x="46" y="0"/>
                  </a:lnTo>
                  <a:lnTo>
                    <a:pt x="4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145" name="Rectangle 154">
              <a:extLst>
                <a:ext uri="{FF2B5EF4-FFF2-40B4-BE49-F238E27FC236}">
                  <a16:creationId xmlns="" xmlns:a16="http://schemas.microsoft.com/office/drawing/2014/main" id="{B098B439-B1E3-404D-AB82-F5875D414A45}"/>
                </a:ext>
              </a:extLst>
            </p:cNvPr>
            <p:cNvSpPr>
              <a:spLocks noChangeArrowheads="1"/>
            </p:cNvSpPr>
            <p:nvPr/>
          </p:nvSpPr>
          <p:spPr bwMode="auto">
            <a:xfrm>
              <a:off x="-9366250" y="1854200"/>
              <a:ext cx="3822700" cy="22240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pic>
          <p:nvPicPr>
            <p:cNvPr id="146" name="Imagen 145">
              <a:extLst>
                <a:ext uri="{FF2B5EF4-FFF2-40B4-BE49-F238E27FC236}">
                  <a16:creationId xmlns="" xmlns:a16="http://schemas.microsoft.com/office/drawing/2014/main" id="{66B518EA-7167-48C4-AA65-C2394E7445AB}"/>
                </a:ext>
              </a:extLst>
            </p:cNvPr>
            <p:cNvPicPr>
              <a:picLocks noChangeAspect="1"/>
            </p:cNvPicPr>
            <p:nvPr/>
          </p:nvPicPr>
          <p:blipFill rotWithShape="1">
            <a:blip r:embed="rId4">
              <a:extLst>
                <a:ext uri="{28A0092B-C50C-407E-A947-70E740481C1C}">
                  <a14:useLocalDpi xmlns:a14="http://schemas.microsoft.com/office/drawing/2010/main" val="0"/>
                </a:ext>
              </a:extLst>
            </a:blip>
            <a:srcRect l="13481" t="10809" r="14470" b="17451"/>
            <a:stretch/>
          </p:blipFill>
          <p:spPr>
            <a:xfrm>
              <a:off x="-8933802" y="2047178"/>
              <a:ext cx="2957804" cy="1838132"/>
            </a:xfrm>
            <a:prstGeom prst="rect">
              <a:avLst/>
            </a:prstGeom>
          </p:spPr>
        </p:pic>
      </p:grpSp>
      <p:sp>
        <p:nvSpPr>
          <p:cNvPr id="147" name="Rectángulo 4">
            <a:extLst>
              <a:ext uri="{FF2B5EF4-FFF2-40B4-BE49-F238E27FC236}">
                <a16:creationId xmlns="" xmlns:a16="http://schemas.microsoft.com/office/drawing/2014/main" id="{4A70FB04-7516-4AAA-A4A6-FFC10F705A7A}"/>
              </a:ext>
            </a:extLst>
          </p:cNvPr>
          <p:cNvSpPr/>
          <p:nvPr userDrawn="1"/>
        </p:nvSpPr>
        <p:spPr>
          <a:xfrm>
            <a:off x="2" y="1007212"/>
            <a:ext cx="1043177" cy="642027"/>
          </a:xfrm>
          <a:custGeom>
            <a:avLst/>
            <a:gdLst>
              <a:gd name="connsiteX0" fmla="*/ 0 w 1043177"/>
              <a:gd name="connsiteY0" fmla="*/ 0 h 642027"/>
              <a:gd name="connsiteX1" fmla="*/ 1043177 w 1043177"/>
              <a:gd name="connsiteY1" fmla="*/ 0 h 642027"/>
              <a:gd name="connsiteX2" fmla="*/ 1043177 w 1043177"/>
              <a:gd name="connsiteY2" fmla="*/ 642027 h 642027"/>
              <a:gd name="connsiteX3" fmla="*/ 0 w 1043177"/>
              <a:gd name="connsiteY3" fmla="*/ 642027 h 642027"/>
              <a:gd name="connsiteX4" fmla="*/ 0 w 1043177"/>
              <a:gd name="connsiteY4" fmla="*/ 0 h 642027"/>
              <a:gd name="connsiteX0" fmla="*/ 0 w 1043177"/>
              <a:gd name="connsiteY0" fmla="*/ 0 h 642027"/>
              <a:gd name="connsiteX1" fmla="*/ 1043177 w 1043177"/>
              <a:gd name="connsiteY1" fmla="*/ 0 h 642027"/>
              <a:gd name="connsiteX2" fmla="*/ 1043177 w 1043177"/>
              <a:gd name="connsiteY2" fmla="*/ 642027 h 642027"/>
              <a:gd name="connsiteX3" fmla="*/ 0 w 1043177"/>
              <a:gd name="connsiteY3" fmla="*/ 642027 h 642027"/>
              <a:gd name="connsiteX4" fmla="*/ 0 w 1043177"/>
              <a:gd name="connsiteY4" fmla="*/ 0 h 642027"/>
              <a:gd name="connsiteX0" fmla="*/ 0 w 1043177"/>
              <a:gd name="connsiteY0" fmla="*/ 0 h 642027"/>
              <a:gd name="connsiteX1" fmla="*/ 1043177 w 1043177"/>
              <a:gd name="connsiteY1" fmla="*/ 0 h 642027"/>
              <a:gd name="connsiteX2" fmla="*/ 1043177 w 1043177"/>
              <a:gd name="connsiteY2" fmla="*/ 642027 h 642027"/>
              <a:gd name="connsiteX3" fmla="*/ 0 w 1043177"/>
              <a:gd name="connsiteY3" fmla="*/ 642027 h 642027"/>
              <a:gd name="connsiteX4" fmla="*/ 0 w 1043177"/>
              <a:gd name="connsiteY4" fmla="*/ 0 h 642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3177" h="642027">
                <a:moveTo>
                  <a:pt x="0" y="0"/>
                </a:moveTo>
                <a:lnTo>
                  <a:pt x="1043177" y="0"/>
                </a:lnTo>
                <a:cubicBezTo>
                  <a:pt x="881252" y="166384"/>
                  <a:pt x="608202" y="348643"/>
                  <a:pt x="1043177" y="642027"/>
                </a:cubicBezTo>
                <a:lnTo>
                  <a:pt x="0" y="642027"/>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grpSp>
        <p:nvGrpSpPr>
          <p:cNvPr id="148" name="Grupo 147">
            <a:extLst>
              <a:ext uri="{FF2B5EF4-FFF2-40B4-BE49-F238E27FC236}">
                <a16:creationId xmlns="" xmlns:a16="http://schemas.microsoft.com/office/drawing/2014/main" id="{321D8250-5DE0-474A-ACB6-8113A51E0911}"/>
              </a:ext>
            </a:extLst>
          </p:cNvPr>
          <p:cNvGrpSpPr>
            <a:grpSpLocks noChangeAspect="1"/>
          </p:cNvGrpSpPr>
          <p:nvPr userDrawn="1"/>
        </p:nvGrpSpPr>
        <p:grpSpPr>
          <a:xfrm>
            <a:off x="749282" y="1007212"/>
            <a:ext cx="2168399" cy="642027"/>
            <a:chOff x="749280" y="1007208"/>
            <a:chExt cx="2168398" cy="642027"/>
          </a:xfrm>
        </p:grpSpPr>
        <p:grpSp>
          <p:nvGrpSpPr>
            <p:cNvPr id="149" name="Grupo 148">
              <a:extLst>
                <a:ext uri="{FF2B5EF4-FFF2-40B4-BE49-F238E27FC236}">
                  <a16:creationId xmlns="" xmlns:a16="http://schemas.microsoft.com/office/drawing/2014/main" id="{9BCB2D21-B553-49A2-8DDC-66C8E27241FE}"/>
                </a:ext>
              </a:extLst>
            </p:cNvPr>
            <p:cNvGrpSpPr/>
            <p:nvPr/>
          </p:nvGrpSpPr>
          <p:grpSpPr>
            <a:xfrm>
              <a:off x="749280" y="1007208"/>
              <a:ext cx="642060" cy="642027"/>
              <a:chOff x="749280" y="1007208"/>
              <a:chExt cx="642060" cy="642027"/>
            </a:xfrm>
          </p:grpSpPr>
          <p:sp>
            <p:nvSpPr>
              <p:cNvPr id="187" name="Forma libre: forma 186">
                <a:extLst>
                  <a:ext uri="{FF2B5EF4-FFF2-40B4-BE49-F238E27FC236}">
                    <a16:creationId xmlns="" xmlns:a16="http://schemas.microsoft.com/office/drawing/2014/main" id="{36686A88-2D8E-4926-B04A-1361E0755C63}"/>
                  </a:ext>
                </a:extLst>
              </p:cNvPr>
              <p:cNvSpPr>
                <a:spLocks noChangeAspect="1"/>
              </p:cNvSpPr>
              <p:nvPr/>
            </p:nvSpPr>
            <p:spPr>
              <a:xfrm>
                <a:off x="880214" y="1100137"/>
                <a:ext cx="383935" cy="383381"/>
              </a:xfrm>
              <a:custGeom>
                <a:avLst/>
                <a:gdLst>
                  <a:gd name="connsiteX0" fmla="*/ 998729 w 2046741"/>
                  <a:gd name="connsiteY0" fmla="*/ 0 h 2043782"/>
                  <a:gd name="connsiteX1" fmla="*/ 1088953 w 2046741"/>
                  <a:gd name="connsiteY1" fmla="*/ 54810 h 2043782"/>
                  <a:gd name="connsiteX2" fmla="*/ 2039188 w 2046741"/>
                  <a:gd name="connsiteY2" fmla="*/ 1640109 h 2043782"/>
                  <a:gd name="connsiteX3" fmla="*/ 2046741 w 2046741"/>
                  <a:gd name="connsiteY3" fmla="*/ 1789687 h 2043782"/>
                  <a:gd name="connsiteX4" fmla="*/ 2008519 w 2046741"/>
                  <a:gd name="connsiteY4" fmla="*/ 1811202 h 2043782"/>
                  <a:gd name="connsiteX5" fmla="*/ 1027481 w 2046741"/>
                  <a:gd name="connsiteY5" fmla="*/ 2043782 h 2043782"/>
                  <a:gd name="connsiteX6" fmla="*/ 178615 w 2046741"/>
                  <a:gd name="connsiteY6" fmla="*/ 1872413 h 2043782"/>
                  <a:gd name="connsiteX7" fmla="*/ 0 w 2046741"/>
                  <a:gd name="connsiteY7" fmla="*/ 1786374 h 2043782"/>
                  <a:gd name="connsiteX8" fmla="*/ 8907 w 2046741"/>
                  <a:gd name="connsiteY8" fmla="*/ 1609978 h 2043782"/>
                  <a:gd name="connsiteX9" fmla="*/ 863169 w 2046741"/>
                  <a:gd name="connsiteY9" fmla="*/ 93357 h 2043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46741" h="2043782">
                    <a:moveTo>
                      <a:pt x="998729" y="0"/>
                    </a:moveTo>
                    <a:lnTo>
                      <a:pt x="1088953" y="54810"/>
                    </a:lnTo>
                    <a:cubicBezTo>
                      <a:pt x="1611040" y="407507"/>
                      <a:pt x="1972181" y="980333"/>
                      <a:pt x="2039188" y="1640109"/>
                    </a:cubicBezTo>
                    <a:lnTo>
                      <a:pt x="2046741" y="1789687"/>
                    </a:lnTo>
                    <a:lnTo>
                      <a:pt x="2008519" y="1811202"/>
                    </a:lnTo>
                    <a:cubicBezTo>
                      <a:pt x="1713624" y="1959983"/>
                      <a:pt x="1380339" y="2043782"/>
                      <a:pt x="1027481" y="2043782"/>
                    </a:cubicBezTo>
                    <a:cubicBezTo>
                      <a:pt x="726375" y="2043782"/>
                      <a:pt x="439522" y="1982762"/>
                      <a:pt x="178615" y="1872413"/>
                    </a:cubicBezTo>
                    <a:lnTo>
                      <a:pt x="0" y="1786374"/>
                    </a:lnTo>
                    <a:lnTo>
                      <a:pt x="8907" y="1609978"/>
                    </a:lnTo>
                    <a:cubicBezTo>
                      <a:pt x="71727" y="991438"/>
                      <a:pt x="393062" y="449319"/>
                      <a:pt x="863169" y="93357"/>
                    </a:cubicBezTo>
                    <a:close/>
                  </a:path>
                </a:pathLst>
              </a:cu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grpSp>
            <p:nvGrpSpPr>
              <p:cNvPr id="188" name="Grupo 187">
                <a:extLst>
                  <a:ext uri="{FF2B5EF4-FFF2-40B4-BE49-F238E27FC236}">
                    <a16:creationId xmlns="" xmlns:a16="http://schemas.microsoft.com/office/drawing/2014/main" id="{36E3D6FC-0912-4878-A32C-7D1C75CAF386}"/>
                  </a:ext>
                </a:extLst>
              </p:cNvPr>
              <p:cNvGrpSpPr>
                <a:grpSpLocks noChangeAspect="1"/>
              </p:cNvGrpSpPr>
              <p:nvPr/>
            </p:nvGrpSpPr>
            <p:grpSpPr>
              <a:xfrm>
                <a:off x="749280" y="1007208"/>
                <a:ext cx="642060" cy="642027"/>
                <a:chOff x="869351" y="1606308"/>
                <a:chExt cx="3435351" cy="3435177"/>
              </a:xfrm>
            </p:grpSpPr>
            <p:sp>
              <p:nvSpPr>
                <p:cNvPr id="189" name="Forma libre: forma 17">
                  <a:extLst>
                    <a:ext uri="{FF2B5EF4-FFF2-40B4-BE49-F238E27FC236}">
                      <a16:creationId xmlns="" xmlns:a16="http://schemas.microsoft.com/office/drawing/2014/main" id="{333F3289-05AC-4BB2-B820-3597BC97731C}"/>
                    </a:ext>
                  </a:extLst>
                </p:cNvPr>
                <p:cNvSpPr>
                  <a:spLocks noChangeAspect="1"/>
                </p:cNvSpPr>
                <p:nvPr/>
              </p:nvSpPr>
              <p:spPr>
                <a:xfrm>
                  <a:off x="869533" y="3327479"/>
                  <a:ext cx="2747248" cy="1714006"/>
                </a:xfrm>
                <a:custGeom>
                  <a:avLst/>
                  <a:gdLst>
                    <a:gd name="connsiteX0" fmla="*/ 0 w 2747248"/>
                    <a:gd name="connsiteY0" fmla="*/ 0 h 1714007"/>
                    <a:gd name="connsiteX1" fmla="*/ 41472 w 2747248"/>
                    <a:gd name="connsiteY1" fmla="*/ 55457 h 1714007"/>
                    <a:gd name="connsiteX2" fmla="*/ 1724283 w 2747248"/>
                    <a:gd name="connsiteY2" fmla="*/ 849025 h 1714007"/>
                    <a:gd name="connsiteX3" fmla="*/ 2669751 w 2747248"/>
                    <a:gd name="connsiteY3" fmla="*/ 633986 h 1714007"/>
                    <a:gd name="connsiteX4" fmla="*/ 2743464 w 2747248"/>
                    <a:gd name="connsiteY4" fmla="*/ 593374 h 1714007"/>
                    <a:gd name="connsiteX5" fmla="*/ 2747248 w 2747248"/>
                    <a:gd name="connsiteY5" fmla="*/ 668314 h 1714007"/>
                    <a:gd name="connsiteX6" fmla="*/ 2649204 w 2747248"/>
                    <a:gd name="connsiteY6" fmla="*/ 1316785 h 1714007"/>
                    <a:gd name="connsiteX7" fmla="*/ 2591795 w 2747248"/>
                    <a:gd name="connsiteY7" fmla="*/ 1473630 h 1714007"/>
                    <a:gd name="connsiteX8" fmla="*/ 2490194 w 2747248"/>
                    <a:gd name="connsiteY8" fmla="*/ 1530819 h 1714007"/>
                    <a:gd name="connsiteX9" fmla="*/ 1717494 w 2747248"/>
                    <a:gd name="connsiteY9" fmla="*/ 1714007 h 1714007"/>
                    <a:gd name="connsiteX10" fmla="*/ 8687 w 2747248"/>
                    <a:gd name="connsiteY10" fmla="*/ 172033 h 1714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47248" h="1714007">
                      <a:moveTo>
                        <a:pt x="0" y="0"/>
                      </a:moveTo>
                      <a:lnTo>
                        <a:pt x="41472" y="55457"/>
                      </a:lnTo>
                      <a:cubicBezTo>
                        <a:pt x="441463" y="540109"/>
                        <a:pt x="1046795" y="849025"/>
                        <a:pt x="1724283" y="849025"/>
                      </a:cubicBezTo>
                      <a:cubicBezTo>
                        <a:pt x="2063027" y="849025"/>
                        <a:pt x="2383732" y="771796"/>
                        <a:pt x="2669751" y="633986"/>
                      </a:cubicBezTo>
                      <a:lnTo>
                        <a:pt x="2743464" y="593374"/>
                      </a:lnTo>
                      <a:lnTo>
                        <a:pt x="2747248" y="668314"/>
                      </a:lnTo>
                      <a:cubicBezTo>
                        <a:pt x="2747248" y="894132"/>
                        <a:pt x="2712922" y="1111933"/>
                        <a:pt x="2649204" y="1316785"/>
                      </a:cubicBezTo>
                      <a:lnTo>
                        <a:pt x="2591795" y="1473630"/>
                      </a:lnTo>
                      <a:lnTo>
                        <a:pt x="2490194" y="1530819"/>
                      </a:lnTo>
                      <a:cubicBezTo>
                        <a:pt x="2257925" y="1648004"/>
                        <a:pt x="1995418" y="1714007"/>
                        <a:pt x="1717494" y="1714007"/>
                      </a:cubicBezTo>
                      <a:cubicBezTo>
                        <a:pt x="828139" y="1714007"/>
                        <a:pt x="96650" y="1038137"/>
                        <a:pt x="8687" y="172033"/>
                      </a:cubicBezTo>
                      <a:close/>
                    </a:path>
                  </a:pathLst>
                </a:custGeom>
                <a:gradFill>
                  <a:gsLst>
                    <a:gs pos="19000">
                      <a:srgbClr val="564188"/>
                    </a:gs>
                    <a:gs pos="38000">
                      <a:srgbClr val="5769AE"/>
                    </a:gs>
                    <a:gs pos="68000">
                      <a:srgbClr val="4C9CD7"/>
                    </a:gs>
                    <a:gs pos="92000">
                      <a:srgbClr val="60C6EE"/>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0" name="Forma libre: forma 18">
                  <a:extLst>
                    <a:ext uri="{FF2B5EF4-FFF2-40B4-BE49-F238E27FC236}">
                      <a16:creationId xmlns="" xmlns:a16="http://schemas.microsoft.com/office/drawing/2014/main" id="{B1B39BB0-0CF0-4E2C-8D3D-734CAD9464F9}"/>
                    </a:ext>
                  </a:extLst>
                </p:cNvPr>
                <p:cNvSpPr>
                  <a:spLocks noChangeAspect="1"/>
                </p:cNvSpPr>
                <p:nvPr/>
              </p:nvSpPr>
              <p:spPr>
                <a:xfrm>
                  <a:off x="869351" y="1606308"/>
                  <a:ext cx="2536850" cy="2312649"/>
                </a:xfrm>
                <a:custGeom>
                  <a:avLst/>
                  <a:gdLst>
                    <a:gd name="connsiteX0" fmla="*/ 1717675 w 2536851"/>
                    <a:gd name="connsiteY0" fmla="*/ 0 h 2312648"/>
                    <a:gd name="connsiteX1" fmla="*/ 2536421 w 2536851"/>
                    <a:gd name="connsiteY1" fmla="*/ 207304 h 2312648"/>
                    <a:gd name="connsiteX2" fmla="*/ 2536851 w 2536851"/>
                    <a:gd name="connsiteY2" fmla="*/ 207564 h 2312648"/>
                    <a:gd name="connsiteX3" fmla="*/ 2435924 w 2536851"/>
                    <a:gd name="connsiteY3" fmla="*/ 222967 h 2312648"/>
                    <a:gd name="connsiteX4" fmla="*/ 703269 w 2536851"/>
                    <a:gd name="connsiteY4" fmla="*/ 2163931 h 2312648"/>
                    <a:gd name="connsiteX5" fmla="*/ 696696 w 2536851"/>
                    <a:gd name="connsiteY5" fmla="*/ 2312648 h 2312648"/>
                    <a:gd name="connsiteX6" fmla="*/ 684964 w 2536851"/>
                    <a:gd name="connsiteY6" fmla="*/ 2306997 h 2312648"/>
                    <a:gd name="connsiteX7" fmla="*/ 41652 w 2536851"/>
                    <a:gd name="connsiteY7" fmla="*/ 1776626 h 2312648"/>
                    <a:gd name="connsiteX8" fmla="*/ 230 w 2536851"/>
                    <a:gd name="connsiteY8" fmla="*/ 1721236 h 2312648"/>
                    <a:gd name="connsiteX9" fmla="*/ 0 w 2536851"/>
                    <a:gd name="connsiteY9" fmla="*/ 1717588 h 2312648"/>
                    <a:gd name="connsiteX10" fmla="*/ 1717675 w 2536851"/>
                    <a:gd name="connsiteY10" fmla="*/ 0 h 231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36851" h="2312648">
                      <a:moveTo>
                        <a:pt x="1717675" y="0"/>
                      </a:moveTo>
                      <a:cubicBezTo>
                        <a:pt x="2014127" y="0"/>
                        <a:pt x="2293038" y="75097"/>
                        <a:pt x="2536421" y="207304"/>
                      </a:cubicBezTo>
                      <a:lnTo>
                        <a:pt x="2536851" y="207564"/>
                      </a:lnTo>
                      <a:lnTo>
                        <a:pt x="2435924" y="222967"/>
                      </a:lnTo>
                      <a:cubicBezTo>
                        <a:pt x="1504280" y="413599"/>
                        <a:pt x="789035" y="1198273"/>
                        <a:pt x="703269" y="2163931"/>
                      </a:cubicBezTo>
                      <a:lnTo>
                        <a:pt x="696696" y="2312648"/>
                      </a:lnTo>
                      <a:lnTo>
                        <a:pt x="684964" y="2306997"/>
                      </a:lnTo>
                      <a:cubicBezTo>
                        <a:pt x="437761" y="2172714"/>
                        <a:pt x="219426" y="1992027"/>
                        <a:pt x="41652" y="1776626"/>
                      </a:cubicBezTo>
                      <a:lnTo>
                        <a:pt x="230" y="1721236"/>
                      </a:lnTo>
                      <a:lnTo>
                        <a:pt x="0" y="1717588"/>
                      </a:lnTo>
                      <a:cubicBezTo>
                        <a:pt x="0" y="768990"/>
                        <a:pt x="769029" y="0"/>
                        <a:pt x="1717675" y="0"/>
                      </a:cubicBezTo>
                      <a:close/>
                    </a:path>
                  </a:pathLst>
                </a:custGeom>
                <a:gradFill>
                  <a:gsLst>
                    <a:gs pos="22000">
                      <a:srgbClr val="0E9C92"/>
                    </a:gs>
                    <a:gs pos="45000">
                      <a:srgbClr val="3AB8B7"/>
                    </a:gs>
                    <a:gs pos="75000">
                      <a:srgbClr val="50BFD3"/>
                    </a:gs>
                    <a:gs pos="100000">
                      <a:srgbClr val="62C3DF"/>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1" name="Forma libre: forma 19">
                  <a:extLst>
                    <a:ext uri="{FF2B5EF4-FFF2-40B4-BE49-F238E27FC236}">
                      <a16:creationId xmlns="" xmlns:a16="http://schemas.microsoft.com/office/drawing/2014/main" id="{F4EE1FC3-8016-428F-858C-8C417DE0B394}"/>
                    </a:ext>
                  </a:extLst>
                </p:cNvPr>
                <p:cNvSpPr>
                  <a:spLocks noChangeAspect="1"/>
                </p:cNvSpPr>
                <p:nvPr/>
              </p:nvSpPr>
              <p:spPr>
                <a:xfrm>
                  <a:off x="2567968" y="1813870"/>
                  <a:ext cx="1736734" cy="2986365"/>
                </a:xfrm>
                <a:custGeom>
                  <a:avLst/>
                  <a:gdLst>
                    <a:gd name="connsiteX0" fmla="*/ 838232 w 1736731"/>
                    <a:gd name="connsiteY0" fmla="*/ 0 h 2986366"/>
                    <a:gd name="connsiteX1" fmla="*/ 979425 w 1736731"/>
                    <a:gd name="connsiteY1" fmla="*/ 85773 h 2986366"/>
                    <a:gd name="connsiteX2" fmla="*/ 1736731 w 1736731"/>
                    <a:gd name="connsiteY2" fmla="*/ 1510024 h 2986366"/>
                    <a:gd name="connsiteX3" fmla="*/ 979425 w 1736731"/>
                    <a:gd name="connsiteY3" fmla="*/ 2934275 h 2986366"/>
                    <a:gd name="connsiteX4" fmla="*/ 893676 w 1736731"/>
                    <a:gd name="connsiteY4" fmla="*/ 2986366 h 2986366"/>
                    <a:gd name="connsiteX5" fmla="*/ 950767 w 1736731"/>
                    <a:gd name="connsiteY5" fmla="*/ 2830391 h 2986366"/>
                    <a:gd name="connsiteX6" fmla="*/ 1048811 w 1736731"/>
                    <a:gd name="connsiteY6" fmla="*/ 2181920 h 2986366"/>
                    <a:gd name="connsiteX7" fmla="*/ 151731 w 1736731"/>
                    <a:gd name="connsiteY7" fmla="*/ 418882 h 2986366"/>
                    <a:gd name="connsiteX8" fmla="*/ 0 w 1736731"/>
                    <a:gd name="connsiteY8" fmla="*/ 317712 h 2986366"/>
                    <a:gd name="connsiteX9" fmla="*/ 137313 w 1736731"/>
                    <a:gd name="connsiteY9" fmla="*/ 234297 h 2986366"/>
                    <a:gd name="connsiteX10" fmla="*/ 737305 w 1736731"/>
                    <a:gd name="connsiteY10" fmla="*/ 15403 h 2986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36731" h="2986366">
                      <a:moveTo>
                        <a:pt x="838232" y="0"/>
                      </a:moveTo>
                      <a:lnTo>
                        <a:pt x="979425" y="85773"/>
                      </a:lnTo>
                      <a:cubicBezTo>
                        <a:pt x="1436329" y="394436"/>
                        <a:pt x="1736731" y="917150"/>
                        <a:pt x="1736731" y="1510024"/>
                      </a:cubicBezTo>
                      <a:cubicBezTo>
                        <a:pt x="1736731" y="2102898"/>
                        <a:pt x="1436329" y="2625612"/>
                        <a:pt x="979425" y="2934275"/>
                      </a:cubicBezTo>
                      <a:lnTo>
                        <a:pt x="893676" y="2986366"/>
                      </a:lnTo>
                      <a:lnTo>
                        <a:pt x="950767" y="2830391"/>
                      </a:lnTo>
                      <a:cubicBezTo>
                        <a:pt x="1014485" y="2625539"/>
                        <a:pt x="1048811" y="2407738"/>
                        <a:pt x="1048811" y="2181920"/>
                      </a:cubicBezTo>
                      <a:cubicBezTo>
                        <a:pt x="1048811" y="1457421"/>
                        <a:pt x="695483" y="815442"/>
                        <a:pt x="151731" y="418882"/>
                      </a:cubicBezTo>
                      <a:lnTo>
                        <a:pt x="0" y="317712"/>
                      </a:lnTo>
                      <a:lnTo>
                        <a:pt x="137313" y="234297"/>
                      </a:lnTo>
                      <a:cubicBezTo>
                        <a:pt x="322716" y="133585"/>
                        <a:pt x="524357" y="58976"/>
                        <a:pt x="737305" y="15403"/>
                      </a:cubicBezTo>
                      <a:close/>
                    </a:path>
                  </a:pathLst>
                </a:custGeom>
                <a:gradFill>
                  <a:gsLst>
                    <a:gs pos="22000">
                      <a:srgbClr val="E8641D"/>
                    </a:gs>
                    <a:gs pos="45000">
                      <a:srgbClr val="F5992C"/>
                    </a:gs>
                    <a:gs pos="74000">
                      <a:srgbClr val="FBC141"/>
                    </a:gs>
                    <a:gs pos="100000">
                      <a:srgbClr val="FFCD39"/>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92" name="Forma libre: forma 22">
                  <a:extLst>
                    <a:ext uri="{FF2B5EF4-FFF2-40B4-BE49-F238E27FC236}">
                      <a16:creationId xmlns="" xmlns:a16="http://schemas.microsoft.com/office/drawing/2014/main" id="{A9C40E54-6F17-47E1-A590-C8F0CE97211A}"/>
                    </a:ext>
                  </a:extLst>
                </p:cNvPr>
                <p:cNvSpPr>
                  <a:spLocks noChangeAspect="1"/>
                </p:cNvSpPr>
                <p:nvPr/>
              </p:nvSpPr>
              <p:spPr>
                <a:xfrm>
                  <a:off x="2567968" y="1812142"/>
                  <a:ext cx="844696" cy="430150"/>
                </a:xfrm>
                <a:custGeom>
                  <a:avLst/>
                  <a:gdLst>
                    <a:gd name="connsiteX0" fmla="*/ 838232 w 844697"/>
                    <a:gd name="connsiteY0" fmla="*/ 0 h 430150"/>
                    <a:gd name="connsiteX1" fmla="*/ 844697 w 844697"/>
                    <a:gd name="connsiteY1" fmla="*/ 3927 h 430150"/>
                    <a:gd name="connsiteX2" fmla="*/ 724174 w 844697"/>
                    <a:gd name="connsiteY2" fmla="*/ 48037 h 430150"/>
                    <a:gd name="connsiteX3" fmla="*/ 178191 w 844697"/>
                    <a:gd name="connsiteY3" fmla="*/ 416130 h 430150"/>
                    <a:gd name="connsiteX4" fmla="*/ 165449 w 844697"/>
                    <a:gd name="connsiteY4" fmla="*/ 430150 h 430150"/>
                    <a:gd name="connsiteX5" fmla="*/ 151731 w 844697"/>
                    <a:gd name="connsiteY5" fmla="*/ 418882 h 430150"/>
                    <a:gd name="connsiteX6" fmla="*/ 0 w 844697"/>
                    <a:gd name="connsiteY6" fmla="*/ 317712 h 430150"/>
                    <a:gd name="connsiteX7" fmla="*/ 137313 w 844697"/>
                    <a:gd name="connsiteY7" fmla="*/ 234297 h 430150"/>
                    <a:gd name="connsiteX8" fmla="*/ 737305 w 844697"/>
                    <a:gd name="connsiteY8" fmla="*/ 15403 h 430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697" h="430150">
                      <a:moveTo>
                        <a:pt x="838232" y="0"/>
                      </a:moveTo>
                      <a:lnTo>
                        <a:pt x="844697" y="3927"/>
                      </a:lnTo>
                      <a:lnTo>
                        <a:pt x="724174" y="48037"/>
                      </a:lnTo>
                      <a:cubicBezTo>
                        <a:pt x="518674" y="134951"/>
                        <a:pt x="333610" y="260719"/>
                        <a:pt x="178191" y="416130"/>
                      </a:cubicBezTo>
                      <a:lnTo>
                        <a:pt x="165449" y="430150"/>
                      </a:lnTo>
                      <a:lnTo>
                        <a:pt x="151731" y="418882"/>
                      </a:lnTo>
                      <a:lnTo>
                        <a:pt x="0" y="317712"/>
                      </a:lnTo>
                      <a:lnTo>
                        <a:pt x="137313" y="234297"/>
                      </a:lnTo>
                      <a:cubicBezTo>
                        <a:pt x="322716" y="133585"/>
                        <a:pt x="524357" y="58976"/>
                        <a:pt x="737305" y="15403"/>
                      </a:cubicBezTo>
                      <a:close/>
                    </a:path>
                  </a:pathLst>
                </a:cu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93" name="Forma libre: forma 23">
                  <a:extLst>
                    <a:ext uri="{FF2B5EF4-FFF2-40B4-BE49-F238E27FC236}">
                      <a16:creationId xmlns="" xmlns:a16="http://schemas.microsoft.com/office/drawing/2014/main" id="{387F8756-93A4-477F-8EFB-375FFAA54BC6}"/>
                    </a:ext>
                  </a:extLst>
                </p:cNvPr>
                <p:cNvSpPr>
                  <a:spLocks noChangeAspect="1"/>
                </p:cNvSpPr>
                <p:nvPr/>
              </p:nvSpPr>
              <p:spPr>
                <a:xfrm>
                  <a:off x="875435" y="3340047"/>
                  <a:ext cx="701404" cy="578910"/>
                </a:xfrm>
                <a:custGeom>
                  <a:avLst/>
                  <a:gdLst>
                    <a:gd name="connsiteX0" fmla="*/ 0 w 701406"/>
                    <a:gd name="connsiteY0" fmla="*/ 0 h 578908"/>
                    <a:gd name="connsiteX1" fmla="*/ 96111 w 701406"/>
                    <a:gd name="connsiteY1" fmla="*/ 79792 h 578908"/>
                    <a:gd name="connsiteX2" fmla="*/ 651659 w 701406"/>
                    <a:gd name="connsiteY2" fmla="*/ 359140 h 578908"/>
                    <a:gd name="connsiteX3" fmla="*/ 701406 w 701406"/>
                    <a:gd name="connsiteY3" fmla="*/ 371108 h 578908"/>
                    <a:gd name="connsiteX4" fmla="*/ 693689 w 701406"/>
                    <a:gd name="connsiteY4" fmla="*/ 430191 h 578908"/>
                    <a:gd name="connsiteX5" fmla="*/ 687116 w 701406"/>
                    <a:gd name="connsiteY5" fmla="*/ 578908 h 578908"/>
                    <a:gd name="connsiteX6" fmla="*/ 675384 w 701406"/>
                    <a:gd name="connsiteY6" fmla="*/ 573257 h 578908"/>
                    <a:gd name="connsiteX7" fmla="*/ 32072 w 701406"/>
                    <a:gd name="connsiteY7" fmla="*/ 42886 h 578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01406" h="578908">
                      <a:moveTo>
                        <a:pt x="0" y="0"/>
                      </a:moveTo>
                      <a:lnTo>
                        <a:pt x="96111" y="79792"/>
                      </a:lnTo>
                      <a:cubicBezTo>
                        <a:pt x="260677" y="204400"/>
                        <a:pt x="448389" y="300046"/>
                        <a:pt x="651659" y="359140"/>
                      </a:cubicBezTo>
                      <a:lnTo>
                        <a:pt x="701406" y="371108"/>
                      </a:lnTo>
                      <a:lnTo>
                        <a:pt x="693689" y="430191"/>
                      </a:lnTo>
                      <a:lnTo>
                        <a:pt x="687116" y="578908"/>
                      </a:lnTo>
                      <a:lnTo>
                        <a:pt x="675384" y="573257"/>
                      </a:lnTo>
                      <a:cubicBezTo>
                        <a:pt x="428181" y="438974"/>
                        <a:pt x="209846" y="258287"/>
                        <a:pt x="32072" y="42886"/>
                      </a:cubicBezTo>
                      <a:close/>
                    </a:path>
                  </a:pathLst>
                </a:cu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4" name="Forma libre: forma 24">
                  <a:extLst>
                    <a:ext uri="{FF2B5EF4-FFF2-40B4-BE49-F238E27FC236}">
                      <a16:creationId xmlns="" xmlns:a16="http://schemas.microsoft.com/office/drawing/2014/main" id="{523BA6FC-E388-466D-B1AC-2EF5CAE34B0F}"/>
                    </a:ext>
                  </a:extLst>
                </p:cNvPr>
                <p:cNvSpPr>
                  <a:spLocks noChangeAspect="1"/>
                </p:cNvSpPr>
                <p:nvPr/>
              </p:nvSpPr>
              <p:spPr>
                <a:xfrm>
                  <a:off x="3420486" y="3920851"/>
                  <a:ext cx="195074" cy="882504"/>
                </a:xfrm>
                <a:custGeom>
                  <a:avLst/>
                  <a:gdLst>
                    <a:gd name="connsiteX0" fmla="*/ 191293 w 195077"/>
                    <a:gd name="connsiteY0" fmla="*/ 0 h 882506"/>
                    <a:gd name="connsiteX1" fmla="*/ 195077 w 195077"/>
                    <a:gd name="connsiteY1" fmla="*/ 74940 h 882506"/>
                    <a:gd name="connsiteX2" fmla="*/ 97033 w 195077"/>
                    <a:gd name="connsiteY2" fmla="*/ 723411 h 882506"/>
                    <a:gd name="connsiteX3" fmla="*/ 39624 w 195077"/>
                    <a:gd name="connsiteY3" fmla="*/ 880256 h 882506"/>
                    <a:gd name="connsiteX4" fmla="*/ 35627 w 195077"/>
                    <a:gd name="connsiteY4" fmla="*/ 882506 h 882506"/>
                    <a:gd name="connsiteX5" fmla="*/ 54807 w 195077"/>
                    <a:gd name="connsiteY5" fmla="*/ 782268 h 882506"/>
                    <a:gd name="connsiteX6" fmla="*/ 68607 w 195077"/>
                    <a:gd name="connsiteY6" fmla="*/ 563510 h 882506"/>
                    <a:gd name="connsiteX7" fmla="*/ 14530 w 195077"/>
                    <a:gd name="connsiteY7" fmla="*/ 134258 h 882506"/>
                    <a:gd name="connsiteX8" fmla="*/ 0 w 195077"/>
                    <a:gd name="connsiteY8" fmla="*/ 89474 h 882506"/>
                    <a:gd name="connsiteX9" fmla="*/ 117580 w 195077"/>
                    <a:gd name="connsiteY9" fmla="*/ 40612 h 88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5077" h="882506">
                      <a:moveTo>
                        <a:pt x="191293" y="0"/>
                      </a:moveTo>
                      <a:lnTo>
                        <a:pt x="195077" y="74940"/>
                      </a:lnTo>
                      <a:cubicBezTo>
                        <a:pt x="195077" y="300758"/>
                        <a:pt x="160751" y="518559"/>
                        <a:pt x="97033" y="723411"/>
                      </a:cubicBezTo>
                      <a:lnTo>
                        <a:pt x="39624" y="880256"/>
                      </a:lnTo>
                      <a:lnTo>
                        <a:pt x="35627" y="882506"/>
                      </a:lnTo>
                      <a:lnTo>
                        <a:pt x="54807" y="782268"/>
                      </a:lnTo>
                      <a:cubicBezTo>
                        <a:pt x="63913" y="710632"/>
                        <a:pt x="68607" y="637619"/>
                        <a:pt x="68607" y="563510"/>
                      </a:cubicBezTo>
                      <a:cubicBezTo>
                        <a:pt x="68607" y="415292"/>
                        <a:pt x="49832" y="271458"/>
                        <a:pt x="14530" y="134258"/>
                      </a:cubicBezTo>
                      <a:lnTo>
                        <a:pt x="0" y="89474"/>
                      </a:lnTo>
                      <a:lnTo>
                        <a:pt x="117580" y="40612"/>
                      </a:lnTo>
                      <a:close/>
                    </a:path>
                  </a:pathLst>
                </a:cu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5" name="Forma libre: forma 25">
                  <a:extLst>
                    <a:ext uri="{FF2B5EF4-FFF2-40B4-BE49-F238E27FC236}">
                      <a16:creationId xmlns="" xmlns:a16="http://schemas.microsoft.com/office/drawing/2014/main" id="{77C80BE6-8C62-4441-A4B6-DA480E2877F8}"/>
                    </a:ext>
                  </a:extLst>
                </p:cNvPr>
                <p:cNvSpPr>
                  <a:spLocks noChangeAspect="1"/>
                </p:cNvSpPr>
                <p:nvPr/>
              </p:nvSpPr>
              <p:spPr>
                <a:xfrm>
                  <a:off x="2567968" y="2117170"/>
                  <a:ext cx="807585" cy="881744"/>
                </a:xfrm>
                <a:custGeom>
                  <a:avLst/>
                  <a:gdLst>
                    <a:gd name="connsiteX0" fmla="*/ 27738 w 807585"/>
                    <a:gd name="connsiteY0" fmla="*/ 0 h 881742"/>
                    <a:gd name="connsiteX1" fmla="*/ 168931 w 807585"/>
                    <a:gd name="connsiteY1" fmla="*/ 85773 h 881742"/>
                    <a:gd name="connsiteX2" fmla="*/ 807094 w 807585"/>
                    <a:gd name="connsiteY2" fmla="*/ 880228 h 881742"/>
                    <a:gd name="connsiteX3" fmla="*/ 807585 w 807585"/>
                    <a:gd name="connsiteY3" fmla="*/ 881742 h 881742"/>
                    <a:gd name="connsiteX4" fmla="*/ 804178 w 807585"/>
                    <a:gd name="connsiteY4" fmla="*/ 874127 h 881742"/>
                    <a:gd name="connsiteX5" fmla="*/ 151731 w 807585"/>
                    <a:gd name="connsiteY5" fmla="*/ 115585 h 881742"/>
                    <a:gd name="connsiteX6" fmla="*/ 0 w 807585"/>
                    <a:gd name="connsiteY6" fmla="*/ 14415 h 881742"/>
                    <a:gd name="connsiteX7" fmla="*/ 22384 w 807585"/>
                    <a:gd name="connsiteY7" fmla="*/ 817 h 881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585" h="881742">
                      <a:moveTo>
                        <a:pt x="27738" y="0"/>
                      </a:moveTo>
                      <a:lnTo>
                        <a:pt x="168931" y="85773"/>
                      </a:lnTo>
                      <a:cubicBezTo>
                        <a:pt x="454496" y="278687"/>
                        <a:pt x="678928" y="555216"/>
                        <a:pt x="807094" y="880228"/>
                      </a:cubicBezTo>
                      <a:lnTo>
                        <a:pt x="807585" y="881742"/>
                      </a:lnTo>
                      <a:lnTo>
                        <a:pt x="804178" y="874127"/>
                      </a:lnTo>
                      <a:cubicBezTo>
                        <a:pt x="647877" y="573500"/>
                        <a:pt x="423607" y="313865"/>
                        <a:pt x="151731" y="115585"/>
                      </a:cubicBezTo>
                      <a:lnTo>
                        <a:pt x="0" y="14415"/>
                      </a:lnTo>
                      <a:lnTo>
                        <a:pt x="22384" y="817"/>
                      </a:lnTo>
                      <a:close/>
                    </a:path>
                  </a:pathLst>
                </a:cu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6" name="Forma libre: forma 26">
                  <a:extLst>
                    <a:ext uri="{FF2B5EF4-FFF2-40B4-BE49-F238E27FC236}">
                      <a16:creationId xmlns="" xmlns:a16="http://schemas.microsoft.com/office/drawing/2014/main" id="{5386059E-EFC7-4C8B-BAF9-9A475404FF5D}"/>
                    </a:ext>
                  </a:extLst>
                </p:cNvPr>
                <p:cNvSpPr>
                  <a:spLocks noChangeAspect="1"/>
                </p:cNvSpPr>
                <p:nvPr/>
              </p:nvSpPr>
              <p:spPr>
                <a:xfrm>
                  <a:off x="1525800" y="2875039"/>
                  <a:ext cx="331946" cy="1043918"/>
                </a:xfrm>
                <a:custGeom>
                  <a:avLst/>
                  <a:gdLst>
                    <a:gd name="connsiteX0" fmla="*/ 331946 w 331946"/>
                    <a:gd name="connsiteY0" fmla="*/ 0 h 1043917"/>
                    <a:gd name="connsiteX1" fmla="*/ 299036 w 331946"/>
                    <a:gd name="connsiteY1" fmla="*/ 55524 h 1043917"/>
                    <a:gd name="connsiteX2" fmla="*/ 46819 w 331946"/>
                    <a:gd name="connsiteY2" fmla="*/ 895200 h 1043917"/>
                    <a:gd name="connsiteX3" fmla="*/ 40246 w 331946"/>
                    <a:gd name="connsiteY3" fmla="*/ 1043917 h 1043917"/>
                    <a:gd name="connsiteX4" fmla="*/ 28514 w 331946"/>
                    <a:gd name="connsiteY4" fmla="*/ 1038266 h 1043917"/>
                    <a:gd name="connsiteX5" fmla="*/ 7779 w 331946"/>
                    <a:gd name="connsiteY5" fmla="*/ 1025670 h 1043917"/>
                    <a:gd name="connsiteX6" fmla="*/ 230 w 331946"/>
                    <a:gd name="connsiteY6" fmla="*/ 1015575 h 1043917"/>
                    <a:gd name="connsiteX7" fmla="*/ 0 w 331946"/>
                    <a:gd name="connsiteY7" fmla="*/ 1011927 h 1043917"/>
                    <a:gd name="connsiteX8" fmla="*/ 293352 w 331946"/>
                    <a:gd name="connsiteY8" fmla="*/ 51607 h 1043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946" h="1043917">
                      <a:moveTo>
                        <a:pt x="331946" y="0"/>
                      </a:moveTo>
                      <a:lnTo>
                        <a:pt x="299036" y="55524"/>
                      </a:lnTo>
                      <a:cubicBezTo>
                        <a:pt x="161896" y="309338"/>
                        <a:pt x="73621" y="593432"/>
                        <a:pt x="46819" y="895200"/>
                      </a:cubicBezTo>
                      <a:lnTo>
                        <a:pt x="40246" y="1043917"/>
                      </a:lnTo>
                      <a:lnTo>
                        <a:pt x="28514" y="1038266"/>
                      </a:lnTo>
                      <a:lnTo>
                        <a:pt x="7779" y="1025670"/>
                      </a:lnTo>
                      <a:lnTo>
                        <a:pt x="230" y="1015575"/>
                      </a:lnTo>
                      <a:lnTo>
                        <a:pt x="0" y="1011927"/>
                      </a:lnTo>
                      <a:cubicBezTo>
                        <a:pt x="0" y="656203"/>
                        <a:pt x="108145" y="325736"/>
                        <a:pt x="293352" y="51607"/>
                      </a:cubicBezTo>
                      <a:close/>
                    </a:path>
                  </a:pathLst>
                </a:cu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7" name="Forma libre: forma 27">
                  <a:extLst>
                    <a:ext uri="{FF2B5EF4-FFF2-40B4-BE49-F238E27FC236}">
                      <a16:creationId xmlns="" xmlns:a16="http://schemas.microsoft.com/office/drawing/2014/main" id="{7752F29C-4408-473C-81BD-BEB8CDAD9DAF}"/>
                    </a:ext>
                  </a:extLst>
                </p:cNvPr>
                <p:cNvSpPr>
                  <a:spLocks noChangeAspect="1"/>
                </p:cNvSpPr>
                <p:nvPr/>
              </p:nvSpPr>
              <p:spPr>
                <a:xfrm>
                  <a:off x="2439652" y="3920851"/>
                  <a:ext cx="1174314" cy="273315"/>
                </a:xfrm>
                <a:custGeom>
                  <a:avLst/>
                  <a:gdLst>
                    <a:gd name="connsiteX0" fmla="*/ 1173346 w 1174314"/>
                    <a:gd name="connsiteY0" fmla="*/ 0 h 273313"/>
                    <a:gd name="connsiteX1" fmla="*/ 1174314 w 1174314"/>
                    <a:gd name="connsiteY1" fmla="*/ 19165 h 273313"/>
                    <a:gd name="connsiteX2" fmla="*/ 1169273 w 1174314"/>
                    <a:gd name="connsiteY2" fmla="*/ 32936 h 273313"/>
                    <a:gd name="connsiteX3" fmla="*/ 1067672 w 1174314"/>
                    <a:gd name="connsiteY3" fmla="*/ 90125 h 273313"/>
                    <a:gd name="connsiteX4" fmla="*/ 294972 w 1174314"/>
                    <a:gd name="connsiteY4" fmla="*/ 273313 h 273313"/>
                    <a:gd name="connsiteX5" fmla="*/ 130187 w 1174314"/>
                    <a:gd name="connsiteY5" fmla="*/ 265511 h 273313"/>
                    <a:gd name="connsiteX6" fmla="*/ 0 w 1174314"/>
                    <a:gd name="connsiteY6" fmla="*/ 246897 h 273313"/>
                    <a:gd name="connsiteX7" fmla="*/ 154165 w 1174314"/>
                    <a:gd name="connsiteY7" fmla="*/ 255651 h 273313"/>
                    <a:gd name="connsiteX8" fmla="*/ 1099633 w 1174314"/>
                    <a:gd name="connsiteY8" fmla="*/ 40612 h 273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4314" h="273313">
                      <a:moveTo>
                        <a:pt x="1173346" y="0"/>
                      </a:moveTo>
                      <a:lnTo>
                        <a:pt x="1174314" y="19165"/>
                      </a:lnTo>
                      <a:lnTo>
                        <a:pt x="1169273" y="32936"/>
                      </a:lnTo>
                      <a:lnTo>
                        <a:pt x="1067672" y="90125"/>
                      </a:lnTo>
                      <a:cubicBezTo>
                        <a:pt x="835403" y="207310"/>
                        <a:pt x="572896" y="273313"/>
                        <a:pt x="294972" y="273313"/>
                      </a:cubicBezTo>
                      <a:cubicBezTo>
                        <a:pt x="239388" y="273313"/>
                        <a:pt x="184420" y="270673"/>
                        <a:pt x="130187" y="265511"/>
                      </a:cubicBezTo>
                      <a:lnTo>
                        <a:pt x="0" y="246897"/>
                      </a:lnTo>
                      <a:lnTo>
                        <a:pt x="154165" y="255651"/>
                      </a:lnTo>
                      <a:cubicBezTo>
                        <a:pt x="492909" y="255651"/>
                        <a:pt x="813614" y="178422"/>
                        <a:pt x="1099633" y="40612"/>
                      </a:cubicBezTo>
                      <a:close/>
                    </a:path>
                  </a:pathLst>
                </a:custGeom>
                <a:solidFill>
                  <a:schemeClr val="tx1">
                    <a:alpha val="1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8" name="Forma libre: forma 28">
                  <a:extLst>
                    <a:ext uri="{FF2B5EF4-FFF2-40B4-BE49-F238E27FC236}">
                      <a16:creationId xmlns="" xmlns:a16="http://schemas.microsoft.com/office/drawing/2014/main" id="{85ACB2B7-2D6A-452D-86D9-B2F2A7D348F7}"/>
                    </a:ext>
                  </a:extLst>
                </p:cNvPr>
                <p:cNvSpPr>
                  <a:spLocks noChangeAspect="1"/>
                </p:cNvSpPr>
                <p:nvPr/>
              </p:nvSpPr>
              <p:spPr>
                <a:xfrm>
                  <a:off x="1239960" y="1754335"/>
                  <a:ext cx="2165566" cy="2068741"/>
                </a:xfrm>
                <a:custGeom>
                  <a:avLst/>
                  <a:gdLst>
                    <a:gd name="connsiteX0" fmla="*/ 1717675 w 2165566"/>
                    <a:gd name="connsiteY0" fmla="*/ 0 h 2068739"/>
                    <a:gd name="connsiteX1" fmla="*/ 2146949 w 2165566"/>
                    <a:gd name="connsiteY1" fmla="*/ 54074 h 2068739"/>
                    <a:gd name="connsiteX2" fmla="*/ 2165566 w 2165566"/>
                    <a:gd name="connsiteY2" fmla="*/ 60114 h 2068739"/>
                    <a:gd name="connsiteX3" fmla="*/ 2068420 w 2165566"/>
                    <a:gd name="connsiteY3" fmla="*/ 74940 h 2068739"/>
                    <a:gd name="connsiteX4" fmla="*/ 335765 w 2165566"/>
                    <a:gd name="connsiteY4" fmla="*/ 2015904 h 2068739"/>
                    <a:gd name="connsiteX5" fmla="*/ 333430 w 2165566"/>
                    <a:gd name="connsiteY5" fmla="*/ 2068739 h 2068739"/>
                    <a:gd name="connsiteX6" fmla="*/ 182405 w 2165566"/>
                    <a:gd name="connsiteY6" fmla="*/ 1931485 h 2068739"/>
                    <a:gd name="connsiteX7" fmla="*/ 41652 w 2165566"/>
                    <a:gd name="connsiteY7" fmla="*/ 1776626 h 2068739"/>
                    <a:gd name="connsiteX8" fmla="*/ 230 w 2165566"/>
                    <a:gd name="connsiteY8" fmla="*/ 1721236 h 2068739"/>
                    <a:gd name="connsiteX9" fmla="*/ 0 w 2165566"/>
                    <a:gd name="connsiteY9" fmla="*/ 1717588 h 2068739"/>
                    <a:gd name="connsiteX10" fmla="*/ 1717675 w 2165566"/>
                    <a:gd name="connsiteY10" fmla="*/ 0 h 2068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65566" h="2068739">
                      <a:moveTo>
                        <a:pt x="1717675" y="0"/>
                      </a:moveTo>
                      <a:cubicBezTo>
                        <a:pt x="1865901" y="0"/>
                        <a:pt x="2009742" y="18774"/>
                        <a:pt x="2146949" y="54074"/>
                      </a:cubicBezTo>
                      <a:lnTo>
                        <a:pt x="2165566" y="60114"/>
                      </a:lnTo>
                      <a:lnTo>
                        <a:pt x="2068420" y="74940"/>
                      </a:lnTo>
                      <a:cubicBezTo>
                        <a:pt x="1136776" y="265572"/>
                        <a:pt x="421531" y="1050246"/>
                        <a:pt x="335765" y="2015904"/>
                      </a:cubicBezTo>
                      <a:lnTo>
                        <a:pt x="333430" y="2068739"/>
                      </a:lnTo>
                      <a:lnTo>
                        <a:pt x="182405" y="1931485"/>
                      </a:lnTo>
                      <a:cubicBezTo>
                        <a:pt x="133074" y="1882157"/>
                        <a:pt x="86096" y="1830476"/>
                        <a:pt x="41652" y="1776626"/>
                      </a:cubicBezTo>
                      <a:lnTo>
                        <a:pt x="230" y="1721236"/>
                      </a:lnTo>
                      <a:lnTo>
                        <a:pt x="0" y="1717588"/>
                      </a:lnTo>
                      <a:cubicBezTo>
                        <a:pt x="0" y="768990"/>
                        <a:pt x="769029" y="0"/>
                        <a:pt x="1717675" y="0"/>
                      </a:cubicBezTo>
                      <a:close/>
                    </a:path>
                  </a:pathLst>
                </a:custGeom>
                <a:gradFill>
                  <a:gsLst>
                    <a:gs pos="100000">
                      <a:schemeClr val="bg1">
                        <a:alpha val="10000"/>
                      </a:schemeClr>
                    </a:gs>
                    <a:gs pos="56000">
                      <a:schemeClr val="bg1">
                        <a:alpha val="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199" name="Forma libre: forma 29">
                  <a:extLst>
                    <a:ext uri="{FF2B5EF4-FFF2-40B4-BE49-F238E27FC236}">
                      <a16:creationId xmlns="" xmlns:a16="http://schemas.microsoft.com/office/drawing/2014/main" id="{868B596B-095E-44C3-8DA1-73CE3F5659C1}"/>
                    </a:ext>
                  </a:extLst>
                </p:cNvPr>
                <p:cNvSpPr>
                  <a:spLocks noChangeAspect="1"/>
                </p:cNvSpPr>
                <p:nvPr/>
              </p:nvSpPr>
              <p:spPr>
                <a:xfrm>
                  <a:off x="2671377" y="2110080"/>
                  <a:ext cx="1262368" cy="2689096"/>
                </a:xfrm>
                <a:custGeom>
                  <a:avLst/>
                  <a:gdLst>
                    <a:gd name="connsiteX0" fmla="*/ 363868 w 1262367"/>
                    <a:gd name="connsiteY0" fmla="*/ 0 h 2689096"/>
                    <a:gd name="connsiteX1" fmla="*/ 505061 w 1262367"/>
                    <a:gd name="connsiteY1" fmla="*/ 85773 h 2689096"/>
                    <a:gd name="connsiteX2" fmla="*/ 1262367 w 1262367"/>
                    <a:gd name="connsiteY2" fmla="*/ 1510024 h 2689096"/>
                    <a:gd name="connsiteX3" fmla="*/ 816146 w 1262367"/>
                    <a:gd name="connsiteY3" fmla="*/ 2664892 h 2689096"/>
                    <a:gd name="connsiteX4" fmla="*/ 791357 w 1262367"/>
                    <a:gd name="connsiteY4" fmla="*/ 2689096 h 2689096"/>
                    <a:gd name="connsiteX5" fmla="*/ 848060 w 1262367"/>
                    <a:gd name="connsiteY5" fmla="*/ 2534180 h 2689096"/>
                    <a:gd name="connsiteX6" fmla="*/ 946104 w 1262367"/>
                    <a:gd name="connsiteY6" fmla="*/ 1885709 h 2689096"/>
                    <a:gd name="connsiteX7" fmla="*/ 49024 w 1262367"/>
                    <a:gd name="connsiteY7" fmla="*/ 122671 h 2689096"/>
                    <a:gd name="connsiteX8" fmla="*/ 0 w 1262367"/>
                    <a:gd name="connsiteY8" fmla="*/ 89983 h 2689096"/>
                    <a:gd name="connsiteX9" fmla="*/ 262941 w 1262367"/>
                    <a:gd name="connsiteY9" fmla="*/ 15403 h 2689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62367" h="2689096">
                      <a:moveTo>
                        <a:pt x="363868" y="0"/>
                      </a:moveTo>
                      <a:lnTo>
                        <a:pt x="505061" y="85773"/>
                      </a:lnTo>
                      <a:cubicBezTo>
                        <a:pt x="961965" y="394436"/>
                        <a:pt x="1262367" y="917150"/>
                        <a:pt x="1262367" y="1510024"/>
                      </a:cubicBezTo>
                      <a:cubicBezTo>
                        <a:pt x="1262367" y="1954680"/>
                        <a:pt x="1093391" y="2359870"/>
                        <a:pt x="816146" y="2664892"/>
                      </a:cubicBezTo>
                      <a:lnTo>
                        <a:pt x="791357" y="2689096"/>
                      </a:lnTo>
                      <a:lnTo>
                        <a:pt x="848060" y="2534180"/>
                      </a:lnTo>
                      <a:cubicBezTo>
                        <a:pt x="911778" y="2329328"/>
                        <a:pt x="946104" y="2111527"/>
                        <a:pt x="946104" y="1885709"/>
                      </a:cubicBezTo>
                      <a:cubicBezTo>
                        <a:pt x="946104" y="1161210"/>
                        <a:pt x="592776" y="519231"/>
                        <a:pt x="49024" y="122671"/>
                      </a:cubicBezTo>
                      <a:lnTo>
                        <a:pt x="0" y="89983"/>
                      </a:lnTo>
                      <a:lnTo>
                        <a:pt x="262941" y="15403"/>
                      </a:lnTo>
                      <a:close/>
                    </a:path>
                  </a:pathLst>
                </a:custGeom>
                <a:gradFill>
                  <a:gsLst>
                    <a:gs pos="100000">
                      <a:schemeClr val="bg1">
                        <a:alpha val="10000"/>
                      </a:schemeClr>
                    </a:gs>
                    <a:gs pos="56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sp>
              <p:nvSpPr>
                <p:cNvPr id="200" name="Forma libre: forma 30">
                  <a:extLst>
                    <a:ext uri="{FF2B5EF4-FFF2-40B4-BE49-F238E27FC236}">
                      <a16:creationId xmlns="" xmlns:a16="http://schemas.microsoft.com/office/drawing/2014/main" id="{7DF8EAA4-6654-42E8-9554-966F4A0EEE09}"/>
                    </a:ext>
                  </a:extLst>
                </p:cNvPr>
                <p:cNvSpPr>
                  <a:spLocks noChangeAspect="1"/>
                </p:cNvSpPr>
                <p:nvPr/>
              </p:nvSpPr>
              <p:spPr>
                <a:xfrm>
                  <a:off x="872337" y="3329174"/>
                  <a:ext cx="2595544" cy="1181812"/>
                </a:xfrm>
                <a:custGeom>
                  <a:avLst/>
                  <a:gdLst>
                    <a:gd name="connsiteX0" fmla="*/ 0 w 2595543"/>
                    <a:gd name="connsiteY0" fmla="*/ 0 h 1181811"/>
                    <a:gd name="connsiteX1" fmla="*/ 40204 w 2595543"/>
                    <a:gd name="connsiteY1" fmla="*/ 53762 h 1181811"/>
                    <a:gd name="connsiteX2" fmla="*/ 1723015 w 2595543"/>
                    <a:gd name="connsiteY2" fmla="*/ 847330 h 1181811"/>
                    <a:gd name="connsiteX3" fmla="*/ 2447725 w 2595543"/>
                    <a:gd name="connsiteY3" fmla="*/ 724030 h 1181811"/>
                    <a:gd name="connsiteX4" fmla="*/ 2595543 w 2595543"/>
                    <a:gd name="connsiteY4" fmla="*/ 662602 h 1181811"/>
                    <a:gd name="connsiteX5" fmla="*/ 2562541 w 2595543"/>
                    <a:gd name="connsiteY5" fmla="*/ 784589 h 1181811"/>
                    <a:gd name="connsiteX6" fmla="*/ 2505132 w 2595543"/>
                    <a:gd name="connsiteY6" fmla="*/ 941434 h 1181811"/>
                    <a:gd name="connsiteX7" fmla="*/ 2403531 w 2595543"/>
                    <a:gd name="connsiteY7" fmla="*/ 998623 h 1181811"/>
                    <a:gd name="connsiteX8" fmla="*/ 1630831 w 2595543"/>
                    <a:gd name="connsiteY8" fmla="*/ 1181811 h 1181811"/>
                    <a:gd name="connsiteX9" fmla="*/ 36174 w 2595543"/>
                    <a:gd name="connsiteY9" fmla="*/ 103756 h 1181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95543" h="1181811">
                      <a:moveTo>
                        <a:pt x="0" y="0"/>
                      </a:moveTo>
                      <a:lnTo>
                        <a:pt x="40204" y="53762"/>
                      </a:lnTo>
                      <a:cubicBezTo>
                        <a:pt x="440195" y="538414"/>
                        <a:pt x="1045527" y="847330"/>
                        <a:pt x="1723015" y="847330"/>
                      </a:cubicBezTo>
                      <a:cubicBezTo>
                        <a:pt x="1977073" y="847330"/>
                        <a:pt x="2220984" y="803889"/>
                        <a:pt x="2447725" y="724030"/>
                      </a:cubicBezTo>
                      <a:lnTo>
                        <a:pt x="2595543" y="662602"/>
                      </a:lnTo>
                      <a:lnTo>
                        <a:pt x="2562541" y="784589"/>
                      </a:lnTo>
                      <a:lnTo>
                        <a:pt x="2505132" y="941434"/>
                      </a:lnTo>
                      <a:lnTo>
                        <a:pt x="2403531" y="998623"/>
                      </a:lnTo>
                      <a:cubicBezTo>
                        <a:pt x="2171262" y="1115808"/>
                        <a:pt x="1908755" y="1181811"/>
                        <a:pt x="1630831" y="1181811"/>
                      </a:cubicBezTo>
                      <a:cubicBezTo>
                        <a:pt x="908230" y="1181811"/>
                        <a:pt x="289846" y="735631"/>
                        <a:pt x="36174" y="103756"/>
                      </a:cubicBezTo>
                      <a:close/>
                    </a:path>
                  </a:pathLst>
                </a:custGeom>
                <a:gradFill>
                  <a:gsLst>
                    <a:gs pos="100000">
                      <a:schemeClr val="bg1">
                        <a:alpha val="10000"/>
                      </a:schemeClr>
                    </a:gs>
                    <a:gs pos="45000">
                      <a:schemeClr val="bg1">
                        <a:alpha val="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ES" sz="1800"/>
                </a:p>
              </p:txBody>
            </p:sp>
          </p:grpSp>
        </p:grpSp>
        <p:grpSp>
          <p:nvGrpSpPr>
            <p:cNvPr id="150" name="Grupo 149">
              <a:extLst>
                <a:ext uri="{FF2B5EF4-FFF2-40B4-BE49-F238E27FC236}">
                  <a16:creationId xmlns="" xmlns:a16="http://schemas.microsoft.com/office/drawing/2014/main" id="{F2B5D182-0652-4140-BADB-5BEB5DF5118F}"/>
                </a:ext>
              </a:extLst>
            </p:cNvPr>
            <p:cNvGrpSpPr>
              <a:grpSpLocks noChangeAspect="1"/>
            </p:cNvGrpSpPr>
            <p:nvPr/>
          </p:nvGrpSpPr>
          <p:grpSpPr>
            <a:xfrm>
              <a:off x="1495586" y="1012400"/>
              <a:ext cx="1422092" cy="629153"/>
              <a:chOff x="9633956" y="2862954"/>
              <a:chExt cx="3735391" cy="1652588"/>
            </a:xfrm>
            <a:solidFill>
              <a:schemeClr val="bg1"/>
            </a:solidFill>
          </p:grpSpPr>
          <p:sp>
            <p:nvSpPr>
              <p:cNvPr id="151" name="Rectangle 9">
                <a:extLst>
                  <a:ext uri="{FF2B5EF4-FFF2-40B4-BE49-F238E27FC236}">
                    <a16:creationId xmlns="" xmlns:a16="http://schemas.microsoft.com/office/drawing/2014/main" id="{63CAE74A-0F92-430B-BBCD-6A10C78CE73D}"/>
                  </a:ext>
                </a:extLst>
              </p:cNvPr>
              <p:cNvSpPr>
                <a:spLocks noChangeArrowheads="1"/>
              </p:cNvSpPr>
              <p:nvPr/>
            </p:nvSpPr>
            <p:spPr bwMode="auto">
              <a:xfrm>
                <a:off x="9667294" y="2877241"/>
                <a:ext cx="88900" cy="604837"/>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s-ES" sz="1800"/>
              </a:p>
            </p:txBody>
          </p:sp>
          <p:sp>
            <p:nvSpPr>
              <p:cNvPr id="152" name="Freeform 10">
                <a:extLst>
                  <a:ext uri="{FF2B5EF4-FFF2-40B4-BE49-F238E27FC236}">
                    <a16:creationId xmlns="" xmlns:a16="http://schemas.microsoft.com/office/drawing/2014/main" id="{7F7797F4-032C-4D90-AB18-178EF9B8330F}"/>
                  </a:ext>
                </a:extLst>
              </p:cNvPr>
              <p:cNvSpPr>
                <a:spLocks/>
              </p:cNvSpPr>
              <p:nvPr/>
            </p:nvSpPr>
            <p:spPr bwMode="auto">
              <a:xfrm>
                <a:off x="9872081" y="3047103"/>
                <a:ext cx="366714" cy="434974"/>
              </a:xfrm>
              <a:custGeom>
                <a:avLst/>
                <a:gdLst>
                  <a:gd name="T0" fmla="*/ 0 w 54"/>
                  <a:gd name="T1" fmla="*/ 64 h 64"/>
                  <a:gd name="T2" fmla="*/ 0 w 54"/>
                  <a:gd name="T3" fmla="*/ 1 h 64"/>
                  <a:gd name="T4" fmla="*/ 7 w 54"/>
                  <a:gd name="T5" fmla="*/ 1 h 64"/>
                  <a:gd name="T6" fmla="*/ 11 w 54"/>
                  <a:gd name="T7" fmla="*/ 3 h 64"/>
                  <a:gd name="T8" fmla="*/ 11 w 54"/>
                  <a:gd name="T9" fmla="*/ 10 h 64"/>
                  <a:gd name="T10" fmla="*/ 21 w 54"/>
                  <a:gd name="T11" fmla="*/ 3 h 64"/>
                  <a:gd name="T12" fmla="*/ 32 w 54"/>
                  <a:gd name="T13" fmla="*/ 0 h 64"/>
                  <a:gd name="T14" fmla="*/ 41 w 54"/>
                  <a:gd name="T15" fmla="*/ 2 h 64"/>
                  <a:gd name="T16" fmla="*/ 48 w 54"/>
                  <a:gd name="T17" fmla="*/ 7 h 64"/>
                  <a:gd name="T18" fmla="*/ 52 w 54"/>
                  <a:gd name="T19" fmla="*/ 14 h 64"/>
                  <a:gd name="T20" fmla="*/ 54 w 54"/>
                  <a:gd name="T21" fmla="*/ 24 h 64"/>
                  <a:gd name="T22" fmla="*/ 54 w 54"/>
                  <a:gd name="T23" fmla="*/ 64 h 64"/>
                  <a:gd name="T24" fmla="*/ 42 w 54"/>
                  <a:gd name="T25" fmla="*/ 64 h 64"/>
                  <a:gd name="T26" fmla="*/ 42 w 54"/>
                  <a:gd name="T27" fmla="*/ 24 h 64"/>
                  <a:gd name="T28" fmla="*/ 38 w 54"/>
                  <a:gd name="T29" fmla="*/ 13 h 64"/>
                  <a:gd name="T30" fmla="*/ 29 w 54"/>
                  <a:gd name="T31" fmla="*/ 9 h 64"/>
                  <a:gd name="T32" fmla="*/ 20 w 54"/>
                  <a:gd name="T33" fmla="*/ 12 h 64"/>
                  <a:gd name="T34" fmla="*/ 12 w 54"/>
                  <a:gd name="T35" fmla="*/ 18 h 64"/>
                  <a:gd name="T36" fmla="*/ 12 w 54"/>
                  <a:gd name="T37" fmla="*/ 64 h 64"/>
                  <a:gd name="T38" fmla="*/ 0 w 54"/>
                  <a:gd name="T3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4" h="64">
                    <a:moveTo>
                      <a:pt x="0" y="64"/>
                    </a:moveTo>
                    <a:cubicBezTo>
                      <a:pt x="0" y="1"/>
                      <a:pt x="0" y="1"/>
                      <a:pt x="0" y="1"/>
                    </a:cubicBezTo>
                    <a:cubicBezTo>
                      <a:pt x="7" y="1"/>
                      <a:pt x="7" y="1"/>
                      <a:pt x="7" y="1"/>
                    </a:cubicBezTo>
                    <a:cubicBezTo>
                      <a:pt x="9" y="1"/>
                      <a:pt x="10" y="2"/>
                      <a:pt x="11" y="3"/>
                    </a:cubicBezTo>
                    <a:cubicBezTo>
                      <a:pt x="11" y="10"/>
                      <a:pt x="11" y="10"/>
                      <a:pt x="11" y="10"/>
                    </a:cubicBezTo>
                    <a:cubicBezTo>
                      <a:pt x="14" y="7"/>
                      <a:pt x="17" y="5"/>
                      <a:pt x="21" y="3"/>
                    </a:cubicBezTo>
                    <a:cubicBezTo>
                      <a:pt x="24" y="1"/>
                      <a:pt x="28" y="0"/>
                      <a:pt x="32" y="0"/>
                    </a:cubicBezTo>
                    <a:cubicBezTo>
                      <a:pt x="36" y="0"/>
                      <a:pt x="39" y="1"/>
                      <a:pt x="41" y="2"/>
                    </a:cubicBezTo>
                    <a:cubicBezTo>
                      <a:pt x="44" y="3"/>
                      <a:pt x="46" y="5"/>
                      <a:pt x="48" y="7"/>
                    </a:cubicBezTo>
                    <a:cubicBezTo>
                      <a:pt x="50" y="9"/>
                      <a:pt x="51" y="11"/>
                      <a:pt x="52" y="14"/>
                    </a:cubicBezTo>
                    <a:cubicBezTo>
                      <a:pt x="53" y="17"/>
                      <a:pt x="54" y="20"/>
                      <a:pt x="54" y="24"/>
                    </a:cubicBezTo>
                    <a:cubicBezTo>
                      <a:pt x="54" y="64"/>
                      <a:pt x="54" y="64"/>
                      <a:pt x="54" y="64"/>
                    </a:cubicBezTo>
                    <a:cubicBezTo>
                      <a:pt x="42" y="64"/>
                      <a:pt x="42" y="64"/>
                      <a:pt x="42" y="64"/>
                    </a:cubicBezTo>
                    <a:cubicBezTo>
                      <a:pt x="42" y="24"/>
                      <a:pt x="42" y="24"/>
                      <a:pt x="42" y="24"/>
                    </a:cubicBezTo>
                    <a:cubicBezTo>
                      <a:pt x="42" y="19"/>
                      <a:pt x="41" y="16"/>
                      <a:pt x="38" y="13"/>
                    </a:cubicBezTo>
                    <a:cubicBezTo>
                      <a:pt x="36" y="11"/>
                      <a:pt x="33" y="9"/>
                      <a:pt x="29" y="9"/>
                    </a:cubicBezTo>
                    <a:cubicBezTo>
                      <a:pt x="26" y="9"/>
                      <a:pt x="23" y="10"/>
                      <a:pt x="20" y="12"/>
                    </a:cubicBezTo>
                    <a:cubicBezTo>
                      <a:pt x="17" y="13"/>
                      <a:pt x="15" y="15"/>
                      <a:pt x="12" y="18"/>
                    </a:cubicBezTo>
                    <a:cubicBezTo>
                      <a:pt x="12" y="64"/>
                      <a:pt x="12" y="64"/>
                      <a:pt x="12" y="64"/>
                    </a:cubicBezTo>
                    <a:lnTo>
                      <a:pt x="0" y="6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3" name="Freeform 11">
                <a:extLst>
                  <a:ext uri="{FF2B5EF4-FFF2-40B4-BE49-F238E27FC236}">
                    <a16:creationId xmlns="" xmlns:a16="http://schemas.microsoft.com/office/drawing/2014/main" id="{0481D390-6207-4788-BA7B-53797A7E7D74}"/>
                  </a:ext>
                </a:extLst>
              </p:cNvPr>
              <p:cNvSpPr>
                <a:spLocks/>
              </p:cNvSpPr>
              <p:nvPr/>
            </p:nvSpPr>
            <p:spPr bwMode="auto">
              <a:xfrm>
                <a:off x="10319758" y="3047103"/>
                <a:ext cx="306387" cy="441325"/>
              </a:xfrm>
              <a:custGeom>
                <a:avLst/>
                <a:gdLst>
                  <a:gd name="T0" fmla="*/ 42 w 45"/>
                  <a:gd name="T1" fmla="*/ 12 h 65"/>
                  <a:gd name="T2" fmla="*/ 39 w 45"/>
                  <a:gd name="T3" fmla="*/ 13 h 65"/>
                  <a:gd name="T4" fmla="*/ 37 w 45"/>
                  <a:gd name="T5" fmla="*/ 12 h 65"/>
                  <a:gd name="T6" fmla="*/ 34 w 45"/>
                  <a:gd name="T7" fmla="*/ 11 h 65"/>
                  <a:gd name="T8" fmla="*/ 30 w 45"/>
                  <a:gd name="T9" fmla="*/ 9 h 65"/>
                  <a:gd name="T10" fmla="*/ 24 w 45"/>
                  <a:gd name="T11" fmla="*/ 9 h 65"/>
                  <a:gd name="T12" fmla="*/ 20 w 45"/>
                  <a:gd name="T13" fmla="*/ 9 h 65"/>
                  <a:gd name="T14" fmla="*/ 16 w 45"/>
                  <a:gd name="T15" fmla="*/ 11 h 65"/>
                  <a:gd name="T16" fmla="*/ 13 w 45"/>
                  <a:gd name="T17" fmla="*/ 14 h 65"/>
                  <a:gd name="T18" fmla="*/ 13 w 45"/>
                  <a:gd name="T19" fmla="*/ 17 h 65"/>
                  <a:gd name="T20" fmla="*/ 14 w 45"/>
                  <a:gd name="T21" fmla="*/ 21 h 65"/>
                  <a:gd name="T22" fmla="*/ 18 w 45"/>
                  <a:gd name="T23" fmla="*/ 24 h 65"/>
                  <a:gd name="T24" fmla="*/ 23 w 45"/>
                  <a:gd name="T25" fmla="*/ 26 h 65"/>
                  <a:gd name="T26" fmla="*/ 29 w 45"/>
                  <a:gd name="T27" fmla="*/ 28 h 65"/>
                  <a:gd name="T28" fmla="*/ 35 w 45"/>
                  <a:gd name="T29" fmla="*/ 30 h 65"/>
                  <a:gd name="T30" fmla="*/ 40 w 45"/>
                  <a:gd name="T31" fmla="*/ 33 h 65"/>
                  <a:gd name="T32" fmla="*/ 44 w 45"/>
                  <a:gd name="T33" fmla="*/ 38 h 65"/>
                  <a:gd name="T34" fmla="*/ 45 w 45"/>
                  <a:gd name="T35" fmla="*/ 44 h 65"/>
                  <a:gd name="T36" fmla="*/ 44 w 45"/>
                  <a:gd name="T37" fmla="*/ 52 h 65"/>
                  <a:gd name="T38" fmla="*/ 39 w 45"/>
                  <a:gd name="T39" fmla="*/ 59 h 65"/>
                  <a:gd name="T40" fmla="*/ 31 w 45"/>
                  <a:gd name="T41" fmla="*/ 63 h 65"/>
                  <a:gd name="T42" fmla="*/ 21 w 45"/>
                  <a:gd name="T43" fmla="*/ 65 h 65"/>
                  <a:gd name="T44" fmla="*/ 9 w 45"/>
                  <a:gd name="T45" fmla="*/ 63 h 65"/>
                  <a:gd name="T46" fmla="*/ 0 w 45"/>
                  <a:gd name="T47" fmla="*/ 57 h 65"/>
                  <a:gd name="T48" fmla="*/ 2 w 45"/>
                  <a:gd name="T49" fmla="*/ 53 h 65"/>
                  <a:gd name="T50" fmla="*/ 4 w 45"/>
                  <a:gd name="T51" fmla="*/ 51 h 65"/>
                  <a:gd name="T52" fmla="*/ 6 w 45"/>
                  <a:gd name="T53" fmla="*/ 51 h 65"/>
                  <a:gd name="T54" fmla="*/ 8 w 45"/>
                  <a:gd name="T55" fmla="*/ 52 h 65"/>
                  <a:gd name="T56" fmla="*/ 11 w 45"/>
                  <a:gd name="T57" fmla="*/ 54 h 65"/>
                  <a:gd name="T58" fmla="*/ 15 w 45"/>
                  <a:gd name="T59" fmla="*/ 55 h 65"/>
                  <a:gd name="T60" fmla="*/ 22 w 45"/>
                  <a:gd name="T61" fmla="*/ 56 h 65"/>
                  <a:gd name="T62" fmla="*/ 27 w 45"/>
                  <a:gd name="T63" fmla="*/ 56 h 65"/>
                  <a:gd name="T64" fmla="*/ 31 w 45"/>
                  <a:gd name="T65" fmla="*/ 53 h 65"/>
                  <a:gd name="T66" fmla="*/ 33 w 45"/>
                  <a:gd name="T67" fmla="*/ 50 h 65"/>
                  <a:gd name="T68" fmla="*/ 34 w 45"/>
                  <a:gd name="T69" fmla="*/ 47 h 65"/>
                  <a:gd name="T70" fmla="*/ 33 w 45"/>
                  <a:gd name="T71" fmla="*/ 42 h 65"/>
                  <a:gd name="T72" fmla="*/ 29 w 45"/>
                  <a:gd name="T73" fmla="*/ 39 h 65"/>
                  <a:gd name="T74" fmla="*/ 24 w 45"/>
                  <a:gd name="T75" fmla="*/ 37 h 65"/>
                  <a:gd name="T76" fmla="*/ 18 w 45"/>
                  <a:gd name="T77" fmla="*/ 36 h 65"/>
                  <a:gd name="T78" fmla="*/ 12 w 45"/>
                  <a:gd name="T79" fmla="*/ 33 h 65"/>
                  <a:gd name="T80" fmla="*/ 7 w 45"/>
                  <a:gd name="T81" fmla="*/ 30 h 65"/>
                  <a:gd name="T82" fmla="*/ 3 w 45"/>
                  <a:gd name="T83" fmla="*/ 25 h 65"/>
                  <a:gd name="T84" fmla="*/ 1 w 45"/>
                  <a:gd name="T85" fmla="*/ 18 h 65"/>
                  <a:gd name="T86" fmla="*/ 3 w 45"/>
                  <a:gd name="T87" fmla="*/ 11 h 65"/>
                  <a:gd name="T88" fmla="*/ 7 w 45"/>
                  <a:gd name="T89" fmla="*/ 6 h 65"/>
                  <a:gd name="T90" fmla="*/ 14 w 45"/>
                  <a:gd name="T91" fmla="*/ 1 h 65"/>
                  <a:gd name="T92" fmla="*/ 24 w 45"/>
                  <a:gd name="T93" fmla="*/ 0 h 65"/>
                  <a:gd name="T94" fmla="*/ 35 w 45"/>
                  <a:gd name="T95" fmla="*/ 2 h 65"/>
                  <a:gd name="T96" fmla="*/ 44 w 45"/>
                  <a:gd name="T97" fmla="*/ 7 h 65"/>
                  <a:gd name="T98" fmla="*/ 42 w 45"/>
                  <a:gd name="T99" fmla="*/ 1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65">
                    <a:moveTo>
                      <a:pt x="42" y="12"/>
                    </a:moveTo>
                    <a:cubicBezTo>
                      <a:pt x="41" y="13"/>
                      <a:pt x="40" y="13"/>
                      <a:pt x="39" y="13"/>
                    </a:cubicBezTo>
                    <a:cubicBezTo>
                      <a:pt x="38" y="13"/>
                      <a:pt x="38" y="13"/>
                      <a:pt x="37" y="12"/>
                    </a:cubicBezTo>
                    <a:cubicBezTo>
                      <a:pt x="36" y="12"/>
                      <a:pt x="35" y="11"/>
                      <a:pt x="34" y="11"/>
                    </a:cubicBezTo>
                    <a:cubicBezTo>
                      <a:pt x="33" y="10"/>
                      <a:pt x="31" y="10"/>
                      <a:pt x="30" y="9"/>
                    </a:cubicBezTo>
                    <a:cubicBezTo>
                      <a:pt x="28" y="9"/>
                      <a:pt x="27" y="9"/>
                      <a:pt x="24" y="9"/>
                    </a:cubicBezTo>
                    <a:cubicBezTo>
                      <a:pt x="23" y="9"/>
                      <a:pt x="21" y="9"/>
                      <a:pt x="20" y="9"/>
                    </a:cubicBezTo>
                    <a:cubicBezTo>
                      <a:pt x="18" y="10"/>
                      <a:pt x="17" y="10"/>
                      <a:pt x="16" y="11"/>
                    </a:cubicBezTo>
                    <a:cubicBezTo>
                      <a:pt x="15" y="12"/>
                      <a:pt x="14" y="13"/>
                      <a:pt x="13" y="14"/>
                    </a:cubicBezTo>
                    <a:cubicBezTo>
                      <a:pt x="13" y="15"/>
                      <a:pt x="13" y="16"/>
                      <a:pt x="13" y="17"/>
                    </a:cubicBezTo>
                    <a:cubicBezTo>
                      <a:pt x="13" y="19"/>
                      <a:pt x="13" y="20"/>
                      <a:pt x="14" y="21"/>
                    </a:cubicBezTo>
                    <a:cubicBezTo>
                      <a:pt x="15" y="22"/>
                      <a:pt x="16" y="23"/>
                      <a:pt x="18" y="24"/>
                    </a:cubicBezTo>
                    <a:cubicBezTo>
                      <a:pt x="19" y="25"/>
                      <a:pt x="21" y="26"/>
                      <a:pt x="23" y="26"/>
                    </a:cubicBezTo>
                    <a:cubicBezTo>
                      <a:pt x="25" y="27"/>
                      <a:pt x="27" y="27"/>
                      <a:pt x="29" y="28"/>
                    </a:cubicBezTo>
                    <a:cubicBezTo>
                      <a:pt x="31" y="29"/>
                      <a:pt x="33" y="29"/>
                      <a:pt x="35" y="30"/>
                    </a:cubicBezTo>
                    <a:cubicBezTo>
                      <a:pt x="37" y="31"/>
                      <a:pt x="39" y="32"/>
                      <a:pt x="40" y="33"/>
                    </a:cubicBezTo>
                    <a:cubicBezTo>
                      <a:pt x="42" y="35"/>
                      <a:pt x="43" y="36"/>
                      <a:pt x="44" y="38"/>
                    </a:cubicBezTo>
                    <a:cubicBezTo>
                      <a:pt x="45" y="40"/>
                      <a:pt x="45" y="42"/>
                      <a:pt x="45" y="44"/>
                    </a:cubicBezTo>
                    <a:cubicBezTo>
                      <a:pt x="45" y="47"/>
                      <a:pt x="45" y="50"/>
                      <a:pt x="44" y="52"/>
                    </a:cubicBezTo>
                    <a:cubicBezTo>
                      <a:pt x="43" y="55"/>
                      <a:pt x="41" y="57"/>
                      <a:pt x="39" y="59"/>
                    </a:cubicBezTo>
                    <a:cubicBezTo>
                      <a:pt x="37" y="61"/>
                      <a:pt x="34" y="62"/>
                      <a:pt x="31" y="63"/>
                    </a:cubicBezTo>
                    <a:cubicBezTo>
                      <a:pt x="28" y="64"/>
                      <a:pt x="25" y="65"/>
                      <a:pt x="21" y="65"/>
                    </a:cubicBezTo>
                    <a:cubicBezTo>
                      <a:pt x="17" y="65"/>
                      <a:pt x="13" y="64"/>
                      <a:pt x="9" y="63"/>
                    </a:cubicBezTo>
                    <a:cubicBezTo>
                      <a:pt x="5" y="61"/>
                      <a:pt x="2" y="59"/>
                      <a:pt x="0" y="57"/>
                    </a:cubicBezTo>
                    <a:cubicBezTo>
                      <a:pt x="2" y="53"/>
                      <a:pt x="2" y="53"/>
                      <a:pt x="2" y="53"/>
                    </a:cubicBezTo>
                    <a:cubicBezTo>
                      <a:pt x="3" y="52"/>
                      <a:pt x="3" y="52"/>
                      <a:pt x="4" y="51"/>
                    </a:cubicBezTo>
                    <a:cubicBezTo>
                      <a:pt x="4" y="51"/>
                      <a:pt x="5" y="51"/>
                      <a:pt x="6" y="51"/>
                    </a:cubicBezTo>
                    <a:cubicBezTo>
                      <a:pt x="6" y="51"/>
                      <a:pt x="7" y="51"/>
                      <a:pt x="8" y="52"/>
                    </a:cubicBezTo>
                    <a:cubicBezTo>
                      <a:pt x="9" y="52"/>
                      <a:pt x="10" y="53"/>
                      <a:pt x="11" y="54"/>
                    </a:cubicBezTo>
                    <a:cubicBezTo>
                      <a:pt x="12" y="54"/>
                      <a:pt x="14" y="55"/>
                      <a:pt x="15" y="55"/>
                    </a:cubicBezTo>
                    <a:cubicBezTo>
                      <a:pt x="17" y="56"/>
                      <a:pt x="19" y="56"/>
                      <a:pt x="22" y="56"/>
                    </a:cubicBezTo>
                    <a:cubicBezTo>
                      <a:pt x="24" y="56"/>
                      <a:pt x="26" y="56"/>
                      <a:pt x="27" y="56"/>
                    </a:cubicBezTo>
                    <a:cubicBezTo>
                      <a:pt x="29" y="55"/>
                      <a:pt x="30" y="54"/>
                      <a:pt x="31" y="53"/>
                    </a:cubicBezTo>
                    <a:cubicBezTo>
                      <a:pt x="32" y="53"/>
                      <a:pt x="33" y="51"/>
                      <a:pt x="33" y="50"/>
                    </a:cubicBezTo>
                    <a:cubicBezTo>
                      <a:pt x="34" y="49"/>
                      <a:pt x="34" y="48"/>
                      <a:pt x="34" y="47"/>
                    </a:cubicBezTo>
                    <a:cubicBezTo>
                      <a:pt x="34" y="45"/>
                      <a:pt x="34" y="43"/>
                      <a:pt x="33" y="42"/>
                    </a:cubicBezTo>
                    <a:cubicBezTo>
                      <a:pt x="32" y="41"/>
                      <a:pt x="31" y="40"/>
                      <a:pt x="29" y="39"/>
                    </a:cubicBezTo>
                    <a:cubicBezTo>
                      <a:pt x="27" y="39"/>
                      <a:pt x="26" y="38"/>
                      <a:pt x="24" y="37"/>
                    </a:cubicBezTo>
                    <a:cubicBezTo>
                      <a:pt x="22" y="37"/>
                      <a:pt x="20" y="36"/>
                      <a:pt x="18" y="36"/>
                    </a:cubicBezTo>
                    <a:cubicBezTo>
                      <a:pt x="16" y="35"/>
                      <a:pt x="14" y="34"/>
                      <a:pt x="12" y="33"/>
                    </a:cubicBezTo>
                    <a:cubicBezTo>
                      <a:pt x="10" y="32"/>
                      <a:pt x="8" y="31"/>
                      <a:pt x="7" y="30"/>
                    </a:cubicBezTo>
                    <a:cubicBezTo>
                      <a:pt x="5" y="29"/>
                      <a:pt x="4" y="27"/>
                      <a:pt x="3" y="25"/>
                    </a:cubicBezTo>
                    <a:cubicBezTo>
                      <a:pt x="2" y="23"/>
                      <a:pt x="1" y="21"/>
                      <a:pt x="1" y="18"/>
                    </a:cubicBezTo>
                    <a:cubicBezTo>
                      <a:pt x="1" y="16"/>
                      <a:pt x="2" y="14"/>
                      <a:pt x="3" y="11"/>
                    </a:cubicBezTo>
                    <a:cubicBezTo>
                      <a:pt x="4" y="9"/>
                      <a:pt x="5" y="7"/>
                      <a:pt x="7" y="6"/>
                    </a:cubicBezTo>
                    <a:cubicBezTo>
                      <a:pt x="9" y="4"/>
                      <a:pt x="12" y="2"/>
                      <a:pt x="14" y="1"/>
                    </a:cubicBezTo>
                    <a:cubicBezTo>
                      <a:pt x="17" y="0"/>
                      <a:pt x="21" y="0"/>
                      <a:pt x="24" y="0"/>
                    </a:cubicBezTo>
                    <a:cubicBezTo>
                      <a:pt x="28" y="0"/>
                      <a:pt x="32" y="1"/>
                      <a:pt x="35" y="2"/>
                    </a:cubicBezTo>
                    <a:cubicBezTo>
                      <a:pt x="39" y="3"/>
                      <a:pt x="42" y="5"/>
                      <a:pt x="44" y="7"/>
                    </a:cubicBezTo>
                    <a:lnTo>
                      <a:pt x="42" y="1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4" name="Freeform 12">
                <a:extLst>
                  <a:ext uri="{FF2B5EF4-FFF2-40B4-BE49-F238E27FC236}">
                    <a16:creationId xmlns="" xmlns:a16="http://schemas.microsoft.com/office/drawing/2014/main" id="{17243899-4B77-4245-A472-161D0908ED09}"/>
                  </a:ext>
                </a:extLst>
              </p:cNvPr>
              <p:cNvSpPr>
                <a:spLocks noEditPoints="1"/>
              </p:cNvSpPr>
              <p:nvPr/>
            </p:nvSpPr>
            <p:spPr bwMode="auto">
              <a:xfrm>
                <a:off x="10667421" y="2862954"/>
                <a:ext cx="463550" cy="625474"/>
              </a:xfrm>
              <a:custGeom>
                <a:avLst/>
                <a:gdLst>
                  <a:gd name="T0" fmla="*/ 68 w 68"/>
                  <a:gd name="T1" fmla="*/ 8 h 92"/>
                  <a:gd name="T2" fmla="*/ 67 w 68"/>
                  <a:gd name="T3" fmla="*/ 11 h 92"/>
                  <a:gd name="T4" fmla="*/ 65 w 68"/>
                  <a:gd name="T5" fmla="*/ 14 h 92"/>
                  <a:gd name="T6" fmla="*/ 63 w 68"/>
                  <a:gd name="T7" fmla="*/ 16 h 92"/>
                  <a:gd name="T8" fmla="*/ 60 w 68"/>
                  <a:gd name="T9" fmla="*/ 16 h 92"/>
                  <a:gd name="T10" fmla="*/ 56 w 68"/>
                  <a:gd name="T11" fmla="*/ 16 h 92"/>
                  <a:gd name="T12" fmla="*/ 54 w 68"/>
                  <a:gd name="T13" fmla="*/ 14 h 92"/>
                  <a:gd name="T14" fmla="*/ 52 w 68"/>
                  <a:gd name="T15" fmla="*/ 11 h 92"/>
                  <a:gd name="T16" fmla="*/ 51 w 68"/>
                  <a:gd name="T17" fmla="*/ 8 h 92"/>
                  <a:gd name="T18" fmla="*/ 52 w 68"/>
                  <a:gd name="T19" fmla="*/ 5 h 92"/>
                  <a:gd name="T20" fmla="*/ 54 w 68"/>
                  <a:gd name="T21" fmla="*/ 2 h 92"/>
                  <a:gd name="T22" fmla="*/ 56 w 68"/>
                  <a:gd name="T23" fmla="*/ 1 h 92"/>
                  <a:gd name="T24" fmla="*/ 60 w 68"/>
                  <a:gd name="T25" fmla="*/ 0 h 92"/>
                  <a:gd name="T26" fmla="*/ 63 w 68"/>
                  <a:gd name="T27" fmla="*/ 1 h 92"/>
                  <a:gd name="T28" fmla="*/ 65 w 68"/>
                  <a:gd name="T29" fmla="*/ 2 h 92"/>
                  <a:gd name="T30" fmla="*/ 67 w 68"/>
                  <a:gd name="T31" fmla="*/ 5 h 92"/>
                  <a:gd name="T32" fmla="*/ 68 w 68"/>
                  <a:gd name="T33" fmla="*/ 8 h 92"/>
                  <a:gd name="T34" fmla="*/ 65 w 68"/>
                  <a:gd name="T35" fmla="*/ 29 h 92"/>
                  <a:gd name="T36" fmla="*/ 65 w 68"/>
                  <a:gd name="T37" fmla="*/ 91 h 92"/>
                  <a:gd name="T38" fmla="*/ 53 w 68"/>
                  <a:gd name="T39" fmla="*/ 91 h 92"/>
                  <a:gd name="T40" fmla="*/ 53 w 68"/>
                  <a:gd name="T41" fmla="*/ 38 h 92"/>
                  <a:gd name="T42" fmla="*/ 21 w 68"/>
                  <a:gd name="T43" fmla="*/ 38 h 92"/>
                  <a:gd name="T44" fmla="*/ 21 w 68"/>
                  <a:gd name="T45" fmla="*/ 75 h 92"/>
                  <a:gd name="T46" fmla="*/ 23 w 68"/>
                  <a:gd name="T47" fmla="*/ 80 h 92"/>
                  <a:gd name="T48" fmla="*/ 28 w 68"/>
                  <a:gd name="T49" fmla="*/ 82 h 92"/>
                  <a:gd name="T50" fmla="*/ 31 w 68"/>
                  <a:gd name="T51" fmla="*/ 82 h 92"/>
                  <a:gd name="T52" fmla="*/ 33 w 68"/>
                  <a:gd name="T53" fmla="*/ 81 h 92"/>
                  <a:gd name="T54" fmla="*/ 34 w 68"/>
                  <a:gd name="T55" fmla="*/ 80 h 92"/>
                  <a:gd name="T56" fmla="*/ 36 w 68"/>
                  <a:gd name="T57" fmla="*/ 79 h 92"/>
                  <a:gd name="T58" fmla="*/ 37 w 68"/>
                  <a:gd name="T59" fmla="*/ 80 h 92"/>
                  <a:gd name="T60" fmla="*/ 37 w 68"/>
                  <a:gd name="T61" fmla="*/ 80 h 92"/>
                  <a:gd name="T62" fmla="*/ 41 w 68"/>
                  <a:gd name="T63" fmla="*/ 86 h 92"/>
                  <a:gd name="T64" fmla="*/ 34 w 68"/>
                  <a:gd name="T65" fmla="*/ 90 h 92"/>
                  <a:gd name="T66" fmla="*/ 25 w 68"/>
                  <a:gd name="T67" fmla="*/ 92 h 92"/>
                  <a:gd name="T68" fmla="*/ 13 w 68"/>
                  <a:gd name="T69" fmla="*/ 88 h 92"/>
                  <a:gd name="T70" fmla="*/ 9 w 68"/>
                  <a:gd name="T71" fmla="*/ 75 h 92"/>
                  <a:gd name="T72" fmla="*/ 9 w 68"/>
                  <a:gd name="T73" fmla="*/ 38 h 92"/>
                  <a:gd name="T74" fmla="*/ 2 w 68"/>
                  <a:gd name="T75" fmla="*/ 38 h 92"/>
                  <a:gd name="T76" fmla="*/ 0 w 68"/>
                  <a:gd name="T77" fmla="*/ 37 h 92"/>
                  <a:gd name="T78" fmla="*/ 0 w 68"/>
                  <a:gd name="T79" fmla="*/ 35 h 92"/>
                  <a:gd name="T80" fmla="*/ 0 w 68"/>
                  <a:gd name="T81" fmla="*/ 30 h 92"/>
                  <a:gd name="T82" fmla="*/ 10 w 68"/>
                  <a:gd name="T83" fmla="*/ 29 h 92"/>
                  <a:gd name="T84" fmla="*/ 12 w 68"/>
                  <a:gd name="T85" fmla="*/ 10 h 92"/>
                  <a:gd name="T86" fmla="*/ 13 w 68"/>
                  <a:gd name="T87" fmla="*/ 8 h 92"/>
                  <a:gd name="T88" fmla="*/ 15 w 68"/>
                  <a:gd name="T89" fmla="*/ 8 h 92"/>
                  <a:gd name="T90" fmla="*/ 21 w 68"/>
                  <a:gd name="T91" fmla="*/ 8 h 92"/>
                  <a:gd name="T92" fmla="*/ 21 w 68"/>
                  <a:gd name="T93" fmla="*/ 29 h 92"/>
                  <a:gd name="T94" fmla="*/ 65 w 68"/>
                  <a:gd name="T95" fmla="*/ 2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8" h="92">
                    <a:moveTo>
                      <a:pt x="68" y="8"/>
                    </a:moveTo>
                    <a:cubicBezTo>
                      <a:pt x="68" y="9"/>
                      <a:pt x="68" y="10"/>
                      <a:pt x="67" y="11"/>
                    </a:cubicBezTo>
                    <a:cubicBezTo>
                      <a:pt x="67" y="12"/>
                      <a:pt x="66" y="13"/>
                      <a:pt x="65" y="14"/>
                    </a:cubicBezTo>
                    <a:cubicBezTo>
                      <a:pt x="65" y="15"/>
                      <a:pt x="64" y="15"/>
                      <a:pt x="63" y="16"/>
                    </a:cubicBezTo>
                    <a:cubicBezTo>
                      <a:pt x="62" y="16"/>
                      <a:pt x="61" y="16"/>
                      <a:pt x="60" y="16"/>
                    </a:cubicBezTo>
                    <a:cubicBezTo>
                      <a:pt x="58" y="16"/>
                      <a:pt x="57" y="16"/>
                      <a:pt x="56" y="16"/>
                    </a:cubicBezTo>
                    <a:cubicBezTo>
                      <a:pt x="55" y="15"/>
                      <a:pt x="55" y="15"/>
                      <a:pt x="54" y="14"/>
                    </a:cubicBezTo>
                    <a:cubicBezTo>
                      <a:pt x="53" y="13"/>
                      <a:pt x="53" y="12"/>
                      <a:pt x="52" y="11"/>
                    </a:cubicBezTo>
                    <a:cubicBezTo>
                      <a:pt x="52" y="10"/>
                      <a:pt x="51" y="9"/>
                      <a:pt x="51" y="8"/>
                    </a:cubicBezTo>
                    <a:cubicBezTo>
                      <a:pt x="51" y="7"/>
                      <a:pt x="52" y="6"/>
                      <a:pt x="52" y="5"/>
                    </a:cubicBezTo>
                    <a:cubicBezTo>
                      <a:pt x="53" y="4"/>
                      <a:pt x="53" y="3"/>
                      <a:pt x="54" y="2"/>
                    </a:cubicBezTo>
                    <a:cubicBezTo>
                      <a:pt x="55" y="2"/>
                      <a:pt x="55" y="1"/>
                      <a:pt x="56" y="1"/>
                    </a:cubicBezTo>
                    <a:cubicBezTo>
                      <a:pt x="57" y="0"/>
                      <a:pt x="58" y="0"/>
                      <a:pt x="60" y="0"/>
                    </a:cubicBezTo>
                    <a:cubicBezTo>
                      <a:pt x="61" y="0"/>
                      <a:pt x="62" y="0"/>
                      <a:pt x="63" y="1"/>
                    </a:cubicBezTo>
                    <a:cubicBezTo>
                      <a:pt x="64" y="1"/>
                      <a:pt x="65" y="2"/>
                      <a:pt x="65" y="2"/>
                    </a:cubicBezTo>
                    <a:cubicBezTo>
                      <a:pt x="66" y="3"/>
                      <a:pt x="67" y="4"/>
                      <a:pt x="67" y="5"/>
                    </a:cubicBezTo>
                    <a:cubicBezTo>
                      <a:pt x="68" y="6"/>
                      <a:pt x="68" y="7"/>
                      <a:pt x="68" y="8"/>
                    </a:cubicBezTo>
                    <a:moveTo>
                      <a:pt x="65" y="29"/>
                    </a:moveTo>
                    <a:cubicBezTo>
                      <a:pt x="65" y="91"/>
                      <a:pt x="65" y="91"/>
                      <a:pt x="65" y="91"/>
                    </a:cubicBezTo>
                    <a:cubicBezTo>
                      <a:pt x="53" y="91"/>
                      <a:pt x="53" y="91"/>
                      <a:pt x="53" y="91"/>
                    </a:cubicBezTo>
                    <a:cubicBezTo>
                      <a:pt x="53" y="38"/>
                      <a:pt x="53" y="38"/>
                      <a:pt x="53" y="38"/>
                    </a:cubicBezTo>
                    <a:cubicBezTo>
                      <a:pt x="21" y="38"/>
                      <a:pt x="21" y="38"/>
                      <a:pt x="21" y="38"/>
                    </a:cubicBezTo>
                    <a:cubicBezTo>
                      <a:pt x="21" y="75"/>
                      <a:pt x="21" y="75"/>
                      <a:pt x="21" y="75"/>
                    </a:cubicBezTo>
                    <a:cubicBezTo>
                      <a:pt x="21" y="77"/>
                      <a:pt x="22" y="79"/>
                      <a:pt x="23" y="80"/>
                    </a:cubicBezTo>
                    <a:cubicBezTo>
                      <a:pt x="24" y="82"/>
                      <a:pt x="26" y="82"/>
                      <a:pt x="28" y="82"/>
                    </a:cubicBezTo>
                    <a:cubicBezTo>
                      <a:pt x="29" y="82"/>
                      <a:pt x="30" y="82"/>
                      <a:pt x="31" y="82"/>
                    </a:cubicBezTo>
                    <a:cubicBezTo>
                      <a:pt x="32" y="81"/>
                      <a:pt x="32" y="81"/>
                      <a:pt x="33" y="81"/>
                    </a:cubicBezTo>
                    <a:cubicBezTo>
                      <a:pt x="34" y="80"/>
                      <a:pt x="34" y="80"/>
                      <a:pt x="34" y="80"/>
                    </a:cubicBezTo>
                    <a:cubicBezTo>
                      <a:pt x="35" y="79"/>
                      <a:pt x="35" y="79"/>
                      <a:pt x="36" y="79"/>
                    </a:cubicBezTo>
                    <a:cubicBezTo>
                      <a:pt x="36" y="79"/>
                      <a:pt x="36" y="79"/>
                      <a:pt x="37" y="80"/>
                    </a:cubicBezTo>
                    <a:cubicBezTo>
                      <a:pt x="37" y="80"/>
                      <a:pt x="37" y="80"/>
                      <a:pt x="37" y="80"/>
                    </a:cubicBezTo>
                    <a:cubicBezTo>
                      <a:pt x="41" y="86"/>
                      <a:pt x="41" y="86"/>
                      <a:pt x="41" y="86"/>
                    </a:cubicBezTo>
                    <a:cubicBezTo>
                      <a:pt x="39" y="88"/>
                      <a:pt x="36" y="89"/>
                      <a:pt x="34" y="90"/>
                    </a:cubicBezTo>
                    <a:cubicBezTo>
                      <a:pt x="31" y="91"/>
                      <a:pt x="28" y="92"/>
                      <a:pt x="25" y="92"/>
                    </a:cubicBezTo>
                    <a:cubicBezTo>
                      <a:pt x="20" y="92"/>
                      <a:pt x="16" y="90"/>
                      <a:pt x="13" y="88"/>
                    </a:cubicBezTo>
                    <a:cubicBezTo>
                      <a:pt x="11" y="85"/>
                      <a:pt x="9" y="81"/>
                      <a:pt x="9" y="75"/>
                    </a:cubicBezTo>
                    <a:cubicBezTo>
                      <a:pt x="9" y="38"/>
                      <a:pt x="9" y="38"/>
                      <a:pt x="9" y="38"/>
                    </a:cubicBezTo>
                    <a:cubicBezTo>
                      <a:pt x="2" y="38"/>
                      <a:pt x="2" y="38"/>
                      <a:pt x="2" y="38"/>
                    </a:cubicBezTo>
                    <a:cubicBezTo>
                      <a:pt x="1" y="38"/>
                      <a:pt x="1" y="37"/>
                      <a:pt x="0" y="37"/>
                    </a:cubicBezTo>
                    <a:cubicBezTo>
                      <a:pt x="0" y="36"/>
                      <a:pt x="0" y="36"/>
                      <a:pt x="0" y="35"/>
                    </a:cubicBezTo>
                    <a:cubicBezTo>
                      <a:pt x="0" y="30"/>
                      <a:pt x="0" y="30"/>
                      <a:pt x="0" y="30"/>
                    </a:cubicBezTo>
                    <a:cubicBezTo>
                      <a:pt x="10" y="29"/>
                      <a:pt x="10" y="29"/>
                      <a:pt x="10" y="29"/>
                    </a:cubicBezTo>
                    <a:cubicBezTo>
                      <a:pt x="12" y="10"/>
                      <a:pt x="12" y="10"/>
                      <a:pt x="12" y="10"/>
                    </a:cubicBezTo>
                    <a:cubicBezTo>
                      <a:pt x="13" y="9"/>
                      <a:pt x="13" y="9"/>
                      <a:pt x="13" y="8"/>
                    </a:cubicBezTo>
                    <a:cubicBezTo>
                      <a:pt x="14" y="8"/>
                      <a:pt x="14" y="8"/>
                      <a:pt x="15" y="8"/>
                    </a:cubicBezTo>
                    <a:cubicBezTo>
                      <a:pt x="21" y="8"/>
                      <a:pt x="21" y="8"/>
                      <a:pt x="21" y="8"/>
                    </a:cubicBezTo>
                    <a:cubicBezTo>
                      <a:pt x="21" y="29"/>
                      <a:pt x="21" y="29"/>
                      <a:pt x="21" y="29"/>
                    </a:cubicBezTo>
                    <a:lnTo>
                      <a:pt x="65"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5" name="Freeform 13">
                <a:extLst>
                  <a:ext uri="{FF2B5EF4-FFF2-40B4-BE49-F238E27FC236}">
                    <a16:creationId xmlns="" xmlns:a16="http://schemas.microsoft.com/office/drawing/2014/main" id="{C416A1FA-08D7-4E67-8566-13D82EE035FE}"/>
                  </a:ext>
                </a:extLst>
              </p:cNvPr>
              <p:cNvSpPr>
                <a:spLocks/>
              </p:cNvSpPr>
              <p:nvPr/>
            </p:nvSpPr>
            <p:spPr bwMode="auto">
              <a:xfrm>
                <a:off x="11191295" y="2916930"/>
                <a:ext cx="285749" cy="571501"/>
              </a:xfrm>
              <a:custGeom>
                <a:avLst/>
                <a:gdLst>
                  <a:gd name="T0" fmla="*/ 26 w 42"/>
                  <a:gd name="T1" fmla="*/ 84 h 84"/>
                  <a:gd name="T2" fmla="*/ 14 w 42"/>
                  <a:gd name="T3" fmla="*/ 80 h 84"/>
                  <a:gd name="T4" fmla="*/ 10 w 42"/>
                  <a:gd name="T5" fmla="*/ 67 h 84"/>
                  <a:gd name="T6" fmla="*/ 10 w 42"/>
                  <a:gd name="T7" fmla="*/ 30 h 84"/>
                  <a:gd name="T8" fmla="*/ 3 w 42"/>
                  <a:gd name="T9" fmla="*/ 30 h 84"/>
                  <a:gd name="T10" fmla="*/ 1 w 42"/>
                  <a:gd name="T11" fmla="*/ 29 h 84"/>
                  <a:gd name="T12" fmla="*/ 0 w 42"/>
                  <a:gd name="T13" fmla="*/ 27 h 84"/>
                  <a:gd name="T14" fmla="*/ 0 w 42"/>
                  <a:gd name="T15" fmla="*/ 22 h 84"/>
                  <a:gd name="T16" fmla="*/ 11 w 42"/>
                  <a:gd name="T17" fmla="*/ 21 h 84"/>
                  <a:gd name="T18" fmla="*/ 13 w 42"/>
                  <a:gd name="T19" fmla="*/ 2 h 84"/>
                  <a:gd name="T20" fmla="*/ 14 w 42"/>
                  <a:gd name="T21" fmla="*/ 0 h 84"/>
                  <a:gd name="T22" fmla="*/ 16 w 42"/>
                  <a:gd name="T23" fmla="*/ 0 h 84"/>
                  <a:gd name="T24" fmla="*/ 22 w 42"/>
                  <a:gd name="T25" fmla="*/ 0 h 84"/>
                  <a:gd name="T26" fmla="*/ 22 w 42"/>
                  <a:gd name="T27" fmla="*/ 21 h 84"/>
                  <a:gd name="T28" fmla="*/ 40 w 42"/>
                  <a:gd name="T29" fmla="*/ 21 h 84"/>
                  <a:gd name="T30" fmla="*/ 40 w 42"/>
                  <a:gd name="T31" fmla="*/ 30 h 84"/>
                  <a:gd name="T32" fmla="*/ 22 w 42"/>
                  <a:gd name="T33" fmla="*/ 30 h 84"/>
                  <a:gd name="T34" fmla="*/ 22 w 42"/>
                  <a:gd name="T35" fmla="*/ 67 h 84"/>
                  <a:gd name="T36" fmla="*/ 24 w 42"/>
                  <a:gd name="T37" fmla="*/ 72 h 84"/>
                  <a:gd name="T38" fmla="*/ 29 w 42"/>
                  <a:gd name="T39" fmla="*/ 74 h 84"/>
                  <a:gd name="T40" fmla="*/ 32 w 42"/>
                  <a:gd name="T41" fmla="*/ 74 h 84"/>
                  <a:gd name="T42" fmla="*/ 34 w 42"/>
                  <a:gd name="T43" fmla="*/ 73 h 84"/>
                  <a:gd name="T44" fmla="*/ 35 w 42"/>
                  <a:gd name="T45" fmla="*/ 72 h 84"/>
                  <a:gd name="T46" fmla="*/ 36 w 42"/>
                  <a:gd name="T47" fmla="*/ 71 h 84"/>
                  <a:gd name="T48" fmla="*/ 37 w 42"/>
                  <a:gd name="T49" fmla="*/ 72 h 84"/>
                  <a:gd name="T50" fmla="*/ 38 w 42"/>
                  <a:gd name="T51" fmla="*/ 72 h 84"/>
                  <a:gd name="T52" fmla="*/ 42 w 42"/>
                  <a:gd name="T53" fmla="*/ 78 h 84"/>
                  <a:gd name="T54" fmla="*/ 34 w 42"/>
                  <a:gd name="T55" fmla="*/ 82 h 84"/>
                  <a:gd name="T56" fmla="*/ 26 w 42"/>
                  <a:gd name="T5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84">
                    <a:moveTo>
                      <a:pt x="26" y="84"/>
                    </a:moveTo>
                    <a:cubicBezTo>
                      <a:pt x="21" y="84"/>
                      <a:pt x="17" y="82"/>
                      <a:pt x="14" y="80"/>
                    </a:cubicBezTo>
                    <a:cubicBezTo>
                      <a:pt x="12" y="77"/>
                      <a:pt x="10" y="73"/>
                      <a:pt x="10" y="67"/>
                    </a:cubicBezTo>
                    <a:cubicBezTo>
                      <a:pt x="10" y="30"/>
                      <a:pt x="10" y="30"/>
                      <a:pt x="10" y="30"/>
                    </a:cubicBezTo>
                    <a:cubicBezTo>
                      <a:pt x="3" y="30"/>
                      <a:pt x="3" y="30"/>
                      <a:pt x="3" y="30"/>
                    </a:cubicBezTo>
                    <a:cubicBezTo>
                      <a:pt x="2" y="30"/>
                      <a:pt x="1" y="29"/>
                      <a:pt x="1" y="29"/>
                    </a:cubicBezTo>
                    <a:cubicBezTo>
                      <a:pt x="0" y="28"/>
                      <a:pt x="0" y="28"/>
                      <a:pt x="0" y="27"/>
                    </a:cubicBezTo>
                    <a:cubicBezTo>
                      <a:pt x="0" y="22"/>
                      <a:pt x="0" y="22"/>
                      <a:pt x="0" y="22"/>
                    </a:cubicBezTo>
                    <a:cubicBezTo>
                      <a:pt x="11" y="21"/>
                      <a:pt x="11" y="21"/>
                      <a:pt x="11" y="21"/>
                    </a:cubicBezTo>
                    <a:cubicBezTo>
                      <a:pt x="13" y="2"/>
                      <a:pt x="13" y="2"/>
                      <a:pt x="13" y="2"/>
                    </a:cubicBezTo>
                    <a:cubicBezTo>
                      <a:pt x="13" y="1"/>
                      <a:pt x="14" y="1"/>
                      <a:pt x="14" y="0"/>
                    </a:cubicBezTo>
                    <a:cubicBezTo>
                      <a:pt x="15" y="0"/>
                      <a:pt x="15" y="0"/>
                      <a:pt x="16" y="0"/>
                    </a:cubicBezTo>
                    <a:cubicBezTo>
                      <a:pt x="22" y="0"/>
                      <a:pt x="22" y="0"/>
                      <a:pt x="22" y="0"/>
                    </a:cubicBezTo>
                    <a:cubicBezTo>
                      <a:pt x="22" y="21"/>
                      <a:pt x="22" y="21"/>
                      <a:pt x="22" y="21"/>
                    </a:cubicBezTo>
                    <a:cubicBezTo>
                      <a:pt x="40" y="21"/>
                      <a:pt x="40" y="21"/>
                      <a:pt x="40" y="21"/>
                    </a:cubicBezTo>
                    <a:cubicBezTo>
                      <a:pt x="40" y="30"/>
                      <a:pt x="40" y="30"/>
                      <a:pt x="40" y="30"/>
                    </a:cubicBezTo>
                    <a:cubicBezTo>
                      <a:pt x="22" y="30"/>
                      <a:pt x="22" y="30"/>
                      <a:pt x="22" y="30"/>
                    </a:cubicBezTo>
                    <a:cubicBezTo>
                      <a:pt x="22" y="67"/>
                      <a:pt x="22" y="67"/>
                      <a:pt x="22" y="67"/>
                    </a:cubicBezTo>
                    <a:cubicBezTo>
                      <a:pt x="22" y="69"/>
                      <a:pt x="23" y="71"/>
                      <a:pt x="24" y="72"/>
                    </a:cubicBezTo>
                    <a:cubicBezTo>
                      <a:pt x="25" y="74"/>
                      <a:pt x="27" y="74"/>
                      <a:pt x="29" y="74"/>
                    </a:cubicBezTo>
                    <a:cubicBezTo>
                      <a:pt x="30" y="74"/>
                      <a:pt x="31" y="74"/>
                      <a:pt x="32" y="74"/>
                    </a:cubicBezTo>
                    <a:cubicBezTo>
                      <a:pt x="32" y="73"/>
                      <a:pt x="33" y="73"/>
                      <a:pt x="34" y="73"/>
                    </a:cubicBezTo>
                    <a:cubicBezTo>
                      <a:pt x="34" y="72"/>
                      <a:pt x="35" y="72"/>
                      <a:pt x="35" y="72"/>
                    </a:cubicBezTo>
                    <a:cubicBezTo>
                      <a:pt x="36" y="71"/>
                      <a:pt x="36" y="71"/>
                      <a:pt x="36" y="71"/>
                    </a:cubicBezTo>
                    <a:cubicBezTo>
                      <a:pt x="37" y="71"/>
                      <a:pt x="37" y="71"/>
                      <a:pt x="37" y="72"/>
                    </a:cubicBezTo>
                    <a:cubicBezTo>
                      <a:pt x="38" y="72"/>
                      <a:pt x="38" y="72"/>
                      <a:pt x="38" y="72"/>
                    </a:cubicBezTo>
                    <a:cubicBezTo>
                      <a:pt x="42" y="78"/>
                      <a:pt x="42" y="78"/>
                      <a:pt x="42" y="78"/>
                    </a:cubicBezTo>
                    <a:cubicBezTo>
                      <a:pt x="40" y="80"/>
                      <a:pt x="37" y="81"/>
                      <a:pt x="34" y="82"/>
                    </a:cubicBezTo>
                    <a:cubicBezTo>
                      <a:pt x="32" y="83"/>
                      <a:pt x="29" y="84"/>
                      <a:pt x="26" y="8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6" name="Freeform 14">
                <a:extLst>
                  <a:ext uri="{FF2B5EF4-FFF2-40B4-BE49-F238E27FC236}">
                    <a16:creationId xmlns="" xmlns:a16="http://schemas.microsoft.com/office/drawing/2014/main" id="{37C2282B-778C-4328-AA9F-38ED1F81574C}"/>
                  </a:ext>
                </a:extLst>
              </p:cNvPr>
              <p:cNvSpPr>
                <a:spLocks/>
              </p:cNvSpPr>
              <p:nvPr/>
            </p:nvSpPr>
            <p:spPr bwMode="auto">
              <a:xfrm>
                <a:off x="11538958" y="3053455"/>
                <a:ext cx="360363" cy="434974"/>
              </a:xfrm>
              <a:custGeom>
                <a:avLst/>
                <a:gdLst>
                  <a:gd name="T0" fmla="*/ 12 w 53"/>
                  <a:gd name="T1" fmla="*/ 0 h 64"/>
                  <a:gd name="T2" fmla="*/ 12 w 53"/>
                  <a:gd name="T3" fmla="*/ 40 h 64"/>
                  <a:gd name="T4" fmla="*/ 15 w 53"/>
                  <a:gd name="T5" fmla="*/ 51 h 64"/>
                  <a:gd name="T6" fmla="*/ 25 w 53"/>
                  <a:gd name="T7" fmla="*/ 54 h 64"/>
                  <a:gd name="T8" fmla="*/ 34 w 53"/>
                  <a:gd name="T9" fmla="*/ 52 h 64"/>
                  <a:gd name="T10" fmla="*/ 42 w 53"/>
                  <a:gd name="T11" fmla="*/ 46 h 64"/>
                  <a:gd name="T12" fmla="*/ 42 w 53"/>
                  <a:gd name="T13" fmla="*/ 0 h 64"/>
                  <a:gd name="T14" fmla="*/ 53 w 53"/>
                  <a:gd name="T15" fmla="*/ 0 h 64"/>
                  <a:gd name="T16" fmla="*/ 53 w 53"/>
                  <a:gd name="T17" fmla="*/ 63 h 64"/>
                  <a:gd name="T18" fmla="*/ 46 w 53"/>
                  <a:gd name="T19" fmla="*/ 63 h 64"/>
                  <a:gd name="T20" fmla="*/ 43 w 53"/>
                  <a:gd name="T21" fmla="*/ 60 h 64"/>
                  <a:gd name="T22" fmla="*/ 42 w 53"/>
                  <a:gd name="T23" fmla="*/ 54 h 64"/>
                  <a:gd name="T24" fmla="*/ 33 w 53"/>
                  <a:gd name="T25" fmla="*/ 61 h 64"/>
                  <a:gd name="T26" fmla="*/ 21 w 53"/>
                  <a:gd name="T27" fmla="*/ 64 h 64"/>
                  <a:gd name="T28" fmla="*/ 12 w 53"/>
                  <a:gd name="T29" fmla="*/ 62 h 64"/>
                  <a:gd name="T30" fmla="*/ 6 w 53"/>
                  <a:gd name="T31" fmla="*/ 57 h 64"/>
                  <a:gd name="T32" fmla="*/ 2 w 53"/>
                  <a:gd name="T33" fmla="*/ 50 h 64"/>
                  <a:gd name="T34" fmla="*/ 0 w 53"/>
                  <a:gd name="T35" fmla="*/ 40 h 64"/>
                  <a:gd name="T36" fmla="*/ 0 w 53"/>
                  <a:gd name="T37" fmla="*/ 0 h 64"/>
                  <a:gd name="T38" fmla="*/ 12 w 53"/>
                  <a:gd name="T3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64">
                    <a:moveTo>
                      <a:pt x="12" y="0"/>
                    </a:moveTo>
                    <a:cubicBezTo>
                      <a:pt x="12" y="40"/>
                      <a:pt x="12" y="40"/>
                      <a:pt x="12" y="40"/>
                    </a:cubicBezTo>
                    <a:cubicBezTo>
                      <a:pt x="12" y="45"/>
                      <a:pt x="13" y="48"/>
                      <a:pt x="15" y="51"/>
                    </a:cubicBezTo>
                    <a:cubicBezTo>
                      <a:pt x="17" y="53"/>
                      <a:pt x="21" y="54"/>
                      <a:pt x="25" y="54"/>
                    </a:cubicBezTo>
                    <a:cubicBezTo>
                      <a:pt x="28" y="54"/>
                      <a:pt x="31" y="54"/>
                      <a:pt x="34" y="52"/>
                    </a:cubicBezTo>
                    <a:cubicBezTo>
                      <a:pt x="37" y="51"/>
                      <a:pt x="39" y="49"/>
                      <a:pt x="42" y="46"/>
                    </a:cubicBezTo>
                    <a:cubicBezTo>
                      <a:pt x="42" y="0"/>
                      <a:pt x="42" y="0"/>
                      <a:pt x="42" y="0"/>
                    </a:cubicBezTo>
                    <a:cubicBezTo>
                      <a:pt x="53" y="0"/>
                      <a:pt x="53" y="0"/>
                      <a:pt x="53" y="0"/>
                    </a:cubicBezTo>
                    <a:cubicBezTo>
                      <a:pt x="53" y="63"/>
                      <a:pt x="53" y="63"/>
                      <a:pt x="53" y="63"/>
                    </a:cubicBezTo>
                    <a:cubicBezTo>
                      <a:pt x="46" y="63"/>
                      <a:pt x="46" y="63"/>
                      <a:pt x="46" y="63"/>
                    </a:cubicBezTo>
                    <a:cubicBezTo>
                      <a:pt x="45" y="63"/>
                      <a:pt x="44" y="62"/>
                      <a:pt x="43" y="60"/>
                    </a:cubicBezTo>
                    <a:cubicBezTo>
                      <a:pt x="42" y="54"/>
                      <a:pt x="42" y="54"/>
                      <a:pt x="42" y="54"/>
                    </a:cubicBezTo>
                    <a:cubicBezTo>
                      <a:pt x="39" y="57"/>
                      <a:pt x="36" y="59"/>
                      <a:pt x="33" y="61"/>
                    </a:cubicBezTo>
                    <a:cubicBezTo>
                      <a:pt x="30" y="63"/>
                      <a:pt x="26" y="64"/>
                      <a:pt x="21" y="64"/>
                    </a:cubicBezTo>
                    <a:cubicBezTo>
                      <a:pt x="18" y="64"/>
                      <a:pt x="15" y="63"/>
                      <a:pt x="12" y="62"/>
                    </a:cubicBezTo>
                    <a:cubicBezTo>
                      <a:pt x="10" y="61"/>
                      <a:pt x="7" y="59"/>
                      <a:pt x="6" y="57"/>
                    </a:cubicBezTo>
                    <a:cubicBezTo>
                      <a:pt x="4" y="55"/>
                      <a:pt x="3" y="53"/>
                      <a:pt x="2" y="50"/>
                    </a:cubicBezTo>
                    <a:cubicBezTo>
                      <a:pt x="1" y="47"/>
                      <a:pt x="0" y="44"/>
                      <a:pt x="0" y="40"/>
                    </a:cubicBezTo>
                    <a:cubicBezTo>
                      <a:pt x="0" y="0"/>
                      <a:pt x="0" y="0"/>
                      <a:pt x="0" y="0"/>
                    </a:cubicBezTo>
                    <a:lnTo>
                      <a:pt x="1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7" name="Freeform 15">
                <a:extLst>
                  <a:ext uri="{FF2B5EF4-FFF2-40B4-BE49-F238E27FC236}">
                    <a16:creationId xmlns="" xmlns:a16="http://schemas.microsoft.com/office/drawing/2014/main" id="{35F38C7A-4667-4F05-A257-DB7C200A35B0}"/>
                  </a:ext>
                </a:extLst>
              </p:cNvPr>
              <p:cNvSpPr>
                <a:spLocks/>
              </p:cNvSpPr>
              <p:nvPr/>
            </p:nvSpPr>
            <p:spPr bwMode="auto">
              <a:xfrm>
                <a:off x="11980284" y="2916930"/>
                <a:ext cx="279401" cy="571501"/>
              </a:xfrm>
              <a:custGeom>
                <a:avLst/>
                <a:gdLst>
                  <a:gd name="T0" fmla="*/ 26 w 41"/>
                  <a:gd name="T1" fmla="*/ 84 h 84"/>
                  <a:gd name="T2" fmla="*/ 14 w 41"/>
                  <a:gd name="T3" fmla="*/ 80 h 84"/>
                  <a:gd name="T4" fmla="*/ 10 w 41"/>
                  <a:gd name="T5" fmla="*/ 67 h 84"/>
                  <a:gd name="T6" fmla="*/ 10 w 41"/>
                  <a:gd name="T7" fmla="*/ 30 h 84"/>
                  <a:gd name="T8" fmla="*/ 2 w 41"/>
                  <a:gd name="T9" fmla="*/ 30 h 84"/>
                  <a:gd name="T10" fmla="*/ 1 w 41"/>
                  <a:gd name="T11" fmla="*/ 29 h 84"/>
                  <a:gd name="T12" fmla="*/ 0 w 41"/>
                  <a:gd name="T13" fmla="*/ 27 h 84"/>
                  <a:gd name="T14" fmla="*/ 0 w 41"/>
                  <a:gd name="T15" fmla="*/ 22 h 84"/>
                  <a:gd name="T16" fmla="*/ 10 w 41"/>
                  <a:gd name="T17" fmla="*/ 21 h 84"/>
                  <a:gd name="T18" fmla="*/ 13 w 41"/>
                  <a:gd name="T19" fmla="*/ 2 h 84"/>
                  <a:gd name="T20" fmla="*/ 14 w 41"/>
                  <a:gd name="T21" fmla="*/ 0 h 84"/>
                  <a:gd name="T22" fmla="*/ 16 w 41"/>
                  <a:gd name="T23" fmla="*/ 0 h 84"/>
                  <a:gd name="T24" fmla="*/ 22 w 41"/>
                  <a:gd name="T25" fmla="*/ 0 h 84"/>
                  <a:gd name="T26" fmla="*/ 22 w 41"/>
                  <a:gd name="T27" fmla="*/ 21 h 84"/>
                  <a:gd name="T28" fmla="*/ 40 w 41"/>
                  <a:gd name="T29" fmla="*/ 21 h 84"/>
                  <a:gd name="T30" fmla="*/ 40 w 41"/>
                  <a:gd name="T31" fmla="*/ 30 h 84"/>
                  <a:gd name="T32" fmla="*/ 22 w 41"/>
                  <a:gd name="T33" fmla="*/ 30 h 84"/>
                  <a:gd name="T34" fmla="*/ 22 w 41"/>
                  <a:gd name="T35" fmla="*/ 67 h 84"/>
                  <a:gd name="T36" fmla="*/ 23 w 41"/>
                  <a:gd name="T37" fmla="*/ 72 h 84"/>
                  <a:gd name="T38" fmla="*/ 28 w 41"/>
                  <a:gd name="T39" fmla="*/ 74 h 84"/>
                  <a:gd name="T40" fmla="*/ 31 w 41"/>
                  <a:gd name="T41" fmla="*/ 74 h 84"/>
                  <a:gd name="T42" fmla="*/ 33 w 41"/>
                  <a:gd name="T43" fmla="*/ 73 h 84"/>
                  <a:gd name="T44" fmla="*/ 35 w 41"/>
                  <a:gd name="T45" fmla="*/ 72 h 84"/>
                  <a:gd name="T46" fmla="*/ 36 w 41"/>
                  <a:gd name="T47" fmla="*/ 71 h 84"/>
                  <a:gd name="T48" fmla="*/ 37 w 41"/>
                  <a:gd name="T49" fmla="*/ 72 h 84"/>
                  <a:gd name="T50" fmla="*/ 38 w 41"/>
                  <a:gd name="T51" fmla="*/ 72 h 84"/>
                  <a:gd name="T52" fmla="*/ 41 w 41"/>
                  <a:gd name="T53" fmla="*/ 78 h 84"/>
                  <a:gd name="T54" fmla="*/ 34 w 41"/>
                  <a:gd name="T55" fmla="*/ 82 h 84"/>
                  <a:gd name="T56" fmla="*/ 26 w 41"/>
                  <a:gd name="T57"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 h="84">
                    <a:moveTo>
                      <a:pt x="26" y="84"/>
                    </a:moveTo>
                    <a:cubicBezTo>
                      <a:pt x="20" y="84"/>
                      <a:pt x="17" y="82"/>
                      <a:pt x="14" y="80"/>
                    </a:cubicBezTo>
                    <a:cubicBezTo>
                      <a:pt x="11" y="77"/>
                      <a:pt x="10" y="73"/>
                      <a:pt x="10" y="67"/>
                    </a:cubicBezTo>
                    <a:cubicBezTo>
                      <a:pt x="10" y="30"/>
                      <a:pt x="10" y="30"/>
                      <a:pt x="10" y="30"/>
                    </a:cubicBezTo>
                    <a:cubicBezTo>
                      <a:pt x="2" y="30"/>
                      <a:pt x="2" y="30"/>
                      <a:pt x="2" y="30"/>
                    </a:cubicBezTo>
                    <a:cubicBezTo>
                      <a:pt x="2" y="30"/>
                      <a:pt x="1" y="29"/>
                      <a:pt x="1" y="29"/>
                    </a:cubicBezTo>
                    <a:cubicBezTo>
                      <a:pt x="0" y="28"/>
                      <a:pt x="0" y="28"/>
                      <a:pt x="0" y="27"/>
                    </a:cubicBezTo>
                    <a:cubicBezTo>
                      <a:pt x="0" y="22"/>
                      <a:pt x="0" y="22"/>
                      <a:pt x="0" y="22"/>
                    </a:cubicBezTo>
                    <a:cubicBezTo>
                      <a:pt x="10" y="21"/>
                      <a:pt x="10" y="21"/>
                      <a:pt x="10" y="21"/>
                    </a:cubicBezTo>
                    <a:cubicBezTo>
                      <a:pt x="13" y="2"/>
                      <a:pt x="13" y="2"/>
                      <a:pt x="13" y="2"/>
                    </a:cubicBezTo>
                    <a:cubicBezTo>
                      <a:pt x="13" y="1"/>
                      <a:pt x="13" y="1"/>
                      <a:pt x="14" y="0"/>
                    </a:cubicBezTo>
                    <a:cubicBezTo>
                      <a:pt x="14" y="0"/>
                      <a:pt x="15" y="0"/>
                      <a:pt x="16" y="0"/>
                    </a:cubicBezTo>
                    <a:cubicBezTo>
                      <a:pt x="22" y="0"/>
                      <a:pt x="22" y="0"/>
                      <a:pt x="22" y="0"/>
                    </a:cubicBezTo>
                    <a:cubicBezTo>
                      <a:pt x="22" y="21"/>
                      <a:pt x="22" y="21"/>
                      <a:pt x="22" y="21"/>
                    </a:cubicBezTo>
                    <a:cubicBezTo>
                      <a:pt x="40" y="21"/>
                      <a:pt x="40" y="21"/>
                      <a:pt x="40" y="21"/>
                    </a:cubicBezTo>
                    <a:cubicBezTo>
                      <a:pt x="40" y="30"/>
                      <a:pt x="40" y="30"/>
                      <a:pt x="40" y="30"/>
                    </a:cubicBezTo>
                    <a:cubicBezTo>
                      <a:pt x="22" y="30"/>
                      <a:pt x="22" y="30"/>
                      <a:pt x="22" y="30"/>
                    </a:cubicBezTo>
                    <a:cubicBezTo>
                      <a:pt x="22" y="67"/>
                      <a:pt x="22" y="67"/>
                      <a:pt x="22" y="67"/>
                    </a:cubicBezTo>
                    <a:cubicBezTo>
                      <a:pt x="22" y="69"/>
                      <a:pt x="22" y="71"/>
                      <a:pt x="23" y="72"/>
                    </a:cubicBezTo>
                    <a:cubicBezTo>
                      <a:pt x="25" y="74"/>
                      <a:pt x="26" y="74"/>
                      <a:pt x="28" y="74"/>
                    </a:cubicBezTo>
                    <a:cubicBezTo>
                      <a:pt x="29" y="74"/>
                      <a:pt x="30" y="74"/>
                      <a:pt x="31" y="74"/>
                    </a:cubicBezTo>
                    <a:cubicBezTo>
                      <a:pt x="32" y="73"/>
                      <a:pt x="33" y="73"/>
                      <a:pt x="33" y="73"/>
                    </a:cubicBezTo>
                    <a:cubicBezTo>
                      <a:pt x="34" y="72"/>
                      <a:pt x="34" y="72"/>
                      <a:pt x="35" y="72"/>
                    </a:cubicBezTo>
                    <a:cubicBezTo>
                      <a:pt x="35" y="71"/>
                      <a:pt x="36" y="71"/>
                      <a:pt x="36" y="71"/>
                    </a:cubicBezTo>
                    <a:cubicBezTo>
                      <a:pt x="36" y="71"/>
                      <a:pt x="37" y="71"/>
                      <a:pt x="37" y="72"/>
                    </a:cubicBezTo>
                    <a:cubicBezTo>
                      <a:pt x="37" y="72"/>
                      <a:pt x="37" y="72"/>
                      <a:pt x="38" y="72"/>
                    </a:cubicBezTo>
                    <a:cubicBezTo>
                      <a:pt x="41" y="78"/>
                      <a:pt x="41" y="78"/>
                      <a:pt x="41" y="78"/>
                    </a:cubicBezTo>
                    <a:cubicBezTo>
                      <a:pt x="39" y="80"/>
                      <a:pt x="37" y="81"/>
                      <a:pt x="34" y="82"/>
                    </a:cubicBezTo>
                    <a:cubicBezTo>
                      <a:pt x="31" y="83"/>
                      <a:pt x="28" y="84"/>
                      <a:pt x="26" y="8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8" name="Freeform 16">
                <a:extLst>
                  <a:ext uri="{FF2B5EF4-FFF2-40B4-BE49-F238E27FC236}">
                    <a16:creationId xmlns="" xmlns:a16="http://schemas.microsoft.com/office/drawing/2014/main" id="{CDE2BBA7-F400-4799-825A-8B82F0C0A001}"/>
                  </a:ext>
                </a:extLst>
              </p:cNvPr>
              <p:cNvSpPr>
                <a:spLocks/>
              </p:cNvSpPr>
              <p:nvPr/>
            </p:nvSpPr>
            <p:spPr bwMode="auto">
              <a:xfrm>
                <a:off x="9633956" y="3604316"/>
                <a:ext cx="393701" cy="468312"/>
              </a:xfrm>
              <a:custGeom>
                <a:avLst/>
                <a:gdLst>
                  <a:gd name="T0" fmla="*/ 50 w 58"/>
                  <a:gd name="T1" fmla="*/ 50 h 69"/>
                  <a:gd name="T2" fmla="*/ 51 w 58"/>
                  <a:gd name="T3" fmla="*/ 51 h 69"/>
                  <a:gd name="T4" fmla="*/ 52 w 58"/>
                  <a:gd name="T5" fmla="*/ 51 h 69"/>
                  <a:gd name="T6" fmla="*/ 58 w 58"/>
                  <a:gd name="T7" fmla="*/ 58 h 69"/>
                  <a:gd name="T8" fmla="*/ 48 w 58"/>
                  <a:gd name="T9" fmla="*/ 66 h 69"/>
                  <a:gd name="T10" fmla="*/ 33 w 58"/>
                  <a:gd name="T11" fmla="*/ 69 h 69"/>
                  <a:gd name="T12" fmla="*/ 19 w 58"/>
                  <a:gd name="T13" fmla="*/ 66 h 69"/>
                  <a:gd name="T14" fmla="*/ 9 w 58"/>
                  <a:gd name="T15" fmla="*/ 59 h 69"/>
                  <a:gd name="T16" fmla="*/ 2 w 58"/>
                  <a:gd name="T17" fmla="*/ 48 h 69"/>
                  <a:gd name="T18" fmla="*/ 0 w 58"/>
                  <a:gd name="T19" fmla="*/ 34 h 69"/>
                  <a:gd name="T20" fmla="*/ 2 w 58"/>
                  <a:gd name="T21" fmla="*/ 20 h 69"/>
                  <a:gd name="T22" fmla="*/ 9 w 58"/>
                  <a:gd name="T23" fmla="*/ 9 h 69"/>
                  <a:gd name="T24" fmla="*/ 20 w 58"/>
                  <a:gd name="T25" fmla="*/ 2 h 69"/>
                  <a:gd name="T26" fmla="*/ 34 w 58"/>
                  <a:gd name="T27" fmla="*/ 0 h 69"/>
                  <a:gd name="T28" fmla="*/ 41 w 58"/>
                  <a:gd name="T29" fmla="*/ 0 h 69"/>
                  <a:gd name="T30" fmla="*/ 47 w 58"/>
                  <a:gd name="T31" fmla="*/ 2 h 69"/>
                  <a:gd name="T32" fmla="*/ 53 w 58"/>
                  <a:gd name="T33" fmla="*/ 5 h 69"/>
                  <a:gd name="T34" fmla="*/ 57 w 58"/>
                  <a:gd name="T35" fmla="*/ 9 h 69"/>
                  <a:gd name="T36" fmla="*/ 52 w 58"/>
                  <a:gd name="T37" fmla="*/ 16 h 69"/>
                  <a:gd name="T38" fmla="*/ 51 w 58"/>
                  <a:gd name="T39" fmla="*/ 17 h 69"/>
                  <a:gd name="T40" fmla="*/ 49 w 58"/>
                  <a:gd name="T41" fmla="*/ 17 h 69"/>
                  <a:gd name="T42" fmla="*/ 47 w 58"/>
                  <a:gd name="T43" fmla="*/ 17 h 69"/>
                  <a:gd name="T44" fmla="*/ 45 w 58"/>
                  <a:gd name="T45" fmla="*/ 16 h 69"/>
                  <a:gd name="T46" fmla="*/ 44 w 58"/>
                  <a:gd name="T47" fmla="*/ 15 h 69"/>
                  <a:gd name="T48" fmla="*/ 41 w 58"/>
                  <a:gd name="T49" fmla="*/ 14 h 69"/>
                  <a:gd name="T50" fmla="*/ 38 w 58"/>
                  <a:gd name="T51" fmla="*/ 13 h 69"/>
                  <a:gd name="T52" fmla="*/ 34 w 58"/>
                  <a:gd name="T53" fmla="*/ 13 h 69"/>
                  <a:gd name="T54" fmla="*/ 27 w 58"/>
                  <a:gd name="T55" fmla="*/ 14 h 69"/>
                  <a:gd name="T56" fmla="*/ 21 w 58"/>
                  <a:gd name="T57" fmla="*/ 18 h 69"/>
                  <a:gd name="T58" fmla="*/ 17 w 58"/>
                  <a:gd name="T59" fmla="*/ 25 h 69"/>
                  <a:gd name="T60" fmla="*/ 16 w 58"/>
                  <a:gd name="T61" fmla="*/ 34 h 69"/>
                  <a:gd name="T62" fmla="*/ 17 w 58"/>
                  <a:gd name="T63" fmla="*/ 43 h 69"/>
                  <a:gd name="T64" fmla="*/ 21 w 58"/>
                  <a:gd name="T65" fmla="*/ 50 h 69"/>
                  <a:gd name="T66" fmla="*/ 27 w 58"/>
                  <a:gd name="T67" fmla="*/ 54 h 69"/>
                  <a:gd name="T68" fmla="*/ 34 w 58"/>
                  <a:gd name="T69" fmla="*/ 56 h 69"/>
                  <a:gd name="T70" fmla="*/ 38 w 58"/>
                  <a:gd name="T71" fmla="*/ 56 h 69"/>
                  <a:gd name="T72" fmla="*/ 41 w 58"/>
                  <a:gd name="T73" fmla="*/ 55 h 69"/>
                  <a:gd name="T74" fmla="*/ 44 w 58"/>
                  <a:gd name="T75" fmla="*/ 54 h 69"/>
                  <a:gd name="T76" fmla="*/ 47 w 58"/>
                  <a:gd name="T77" fmla="*/ 52 h 69"/>
                  <a:gd name="T78" fmla="*/ 48 w 58"/>
                  <a:gd name="T79" fmla="*/ 51 h 69"/>
                  <a:gd name="T80" fmla="*/ 50 w 58"/>
                  <a:gd name="T81" fmla="*/ 5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8" h="69">
                    <a:moveTo>
                      <a:pt x="50" y="50"/>
                    </a:moveTo>
                    <a:cubicBezTo>
                      <a:pt x="50" y="50"/>
                      <a:pt x="50" y="51"/>
                      <a:pt x="51" y="51"/>
                    </a:cubicBezTo>
                    <a:cubicBezTo>
                      <a:pt x="51" y="51"/>
                      <a:pt x="51" y="51"/>
                      <a:pt x="52" y="51"/>
                    </a:cubicBezTo>
                    <a:cubicBezTo>
                      <a:pt x="58" y="58"/>
                      <a:pt x="58" y="58"/>
                      <a:pt x="58" y="58"/>
                    </a:cubicBezTo>
                    <a:cubicBezTo>
                      <a:pt x="55" y="61"/>
                      <a:pt x="52" y="64"/>
                      <a:pt x="48" y="66"/>
                    </a:cubicBezTo>
                    <a:cubicBezTo>
                      <a:pt x="44" y="68"/>
                      <a:pt x="39" y="69"/>
                      <a:pt x="33" y="69"/>
                    </a:cubicBezTo>
                    <a:cubicBezTo>
                      <a:pt x="28" y="69"/>
                      <a:pt x="23" y="68"/>
                      <a:pt x="19" y="66"/>
                    </a:cubicBezTo>
                    <a:cubicBezTo>
                      <a:pt x="15" y="64"/>
                      <a:pt x="11" y="62"/>
                      <a:pt x="9" y="59"/>
                    </a:cubicBezTo>
                    <a:cubicBezTo>
                      <a:pt x="6" y="56"/>
                      <a:pt x="4" y="52"/>
                      <a:pt x="2" y="48"/>
                    </a:cubicBezTo>
                    <a:cubicBezTo>
                      <a:pt x="1" y="44"/>
                      <a:pt x="0" y="39"/>
                      <a:pt x="0" y="34"/>
                    </a:cubicBezTo>
                    <a:cubicBezTo>
                      <a:pt x="0" y="29"/>
                      <a:pt x="1" y="24"/>
                      <a:pt x="2" y="20"/>
                    </a:cubicBezTo>
                    <a:cubicBezTo>
                      <a:pt x="4" y="16"/>
                      <a:pt x="6" y="12"/>
                      <a:pt x="9" y="9"/>
                    </a:cubicBezTo>
                    <a:cubicBezTo>
                      <a:pt x="12" y="6"/>
                      <a:pt x="16" y="4"/>
                      <a:pt x="20" y="2"/>
                    </a:cubicBezTo>
                    <a:cubicBezTo>
                      <a:pt x="24" y="1"/>
                      <a:pt x="29" y="0"/>
                      <a:pt x="34" y="0"/>
                    </a:cubicBezTo>
                    <a:cubicBezTo>
                      <a:pt x="36" y="0"/>
                      <a:pt x="39" y="0"/>
                      <a:pt x="41" y="0"/>
                    </a:cubicBezTo>
                    <a:cubicBezTo>
                      <a:pt x="43" y="1"/>
                      <a:pt x="45" y="1"/>
                      <a:pt x="47" y="2"/>
                    </a:cubicBezTo>
                    <a:cubicBezTo>
                      <a:pt x="49" y="3"/>
                      <a:pt x="51" y="4"/>
                      <a:pt x="53" y="5"/>
                    </a:cubicBezTo>
                    <a:cubicBezTo>
                      <a:pt x="54" y="6"/>
                      <a:pt x="56" y="7"/>
                      <a:pt x="57" y="9"/>
                    </a:cubicBezTo>
                    <a:cubicBezTo>
                      <a:pt x="52" y="16"/>
                      <a:pt x="52" y="16"/>
                      <a:pt x="52" y="16"/>
                    </a:cubicBezTo>
                    <a:cubicBezTo>
                      <a:pt x="52" y="16"/>
                      <a:pt x="51" y="17"/>
                      <a:pt x="51" y="17"/>
                    </a:cubicBezTo>
                    <a:cubicBezTo>
                      <a:pt x="50" y="17"/>
                      <a:pt x="50" y="17"/>
                      <a:pt x="49" y="17"/>
                    </a:cubicBezTo>
                    <a:cubicBezTo>
                      <a:pt x="48" y="17"/>
                      <a:pt x="48" y="17"/>
                      <a:pt x="47" y="17"/>
                    </a:cubicBezTo>
                    <a:cubicBezTo>
                      <a:pt x="47" y="17"/>
                      <a:pt x="46" y="17"/>
                      <a:pt x="45" y="16"/>
                    </a:cubicBezTo>
                    <a:cubicBezTo>
                      <a:pt x="45" y="16"/>
                      <a:pt x="44" y="15"/>
                      <a:pt x="44" y="15"/>
                    </a:cubicBezTo>
                    <a:cubicBezTo>
                      <a:pt x="43" y="15"/>
                      <a:pt x="42" y="14"/>
                      <a:pt x="41" y="14"/>
                    </a:cubicBezTo>
                    <a:cubicBezTo>
                      <a:pt x="40" y="14"/>
                      <a:pt x="39" y="13"/>
                      <a:pt x="38" y="13"/>
                    </a:cubicBezTo>
                    <a:cubicBezTo>
                      <a:pt x="37" y="13"/>
                      <a:pt x="35" y="13"/>
                      <a:pt x="34" y="13"/>
                    </a:cubicBezTo>
                    <a:cubicBezTo>
                      <a:pt x="31" y="13"/>
                      <a:pt x="29" y="13"/>
                      <a:pt x="27" y="14"/>
                    </a:cubicBezTo>
                    <a:cubicBezTo>
                      <a:pt x="24" y="15"/>
                      <a:pt x="22" y="16"/>
                      <a:pt x="21" y="18"/>
                    </a:cubicBezTo>
                    <a:cubicBezTo>
                      <a:pt x="19" y="20"/>
                      <a:pt x="18" y="22"/>
                      <a:pt x="17" y="25"/>
                    </a:cubicBezTo>
                    <a:cubicBezTo>
                      <a:pt x="16" y="28"/>
                      <a:pt x="16" y="31"/>
                      <a:pt x="16" y="34"/>
                    </a:cubicBezTo>
                    <a:cubicBezTo>
                      <a:pt x="16" y="38"/>
                      <a:pt x="16" y="41"/>
                      <a:pt x="17" y="43"/>
                    </a:cubicBezTo>
                    <a:cubicBezTo>
                      <a:pt x="18" y="46"/>
                      <a:pt x="20" y="48"/>
                      <a:pt x="21" y="50"/>
                    </a:cubicBezTo>
                    <a:cubicBezTo>
                      <a:pt x="23" y="52"/>
                      <a:pt x="25" y="53"/>
                      <a:pt x="27" y="54"/>
                    </a:cubicBezTo>
                    <a:cubicBezTo>
                      <a:pt x="29" y="55"/>
                      <a:pt x="32" y="56"/>
                      <a:pt x="34" y="56"/>
                    </a:cubicBezTo>
                    <a:cubicBezTo>
                      <a:pt x="35" y="56"/>
                      <a:pt x="37" y="56"/>
                      <a:pt x="38" y="56"/>
                    </a:cubicBezTo>
                    <a:cubicBezTo>
                      <a:pt x="39" y="55"/>
                      <a:pt x="40" y="55"/>
                      <a:pt x="41" y="55"/>
                    </a:cubicBezTo>
                    <a:cubicBezTo>
                      <a:pt x="42" y="55"/>
                      <a:pt x="43" y="54"/>
                      <a:pt x="44" y="54"/>
                    </a:cubicBezTo>
                    <a:cubicBezTo>
                      <a:pt x="45" y="53"/>
                      <a:pt x="46" y="52"/>
                      <a:pt x="47" y="52"/>
                    </a:cubicBezTo>
                    <a:cubicBezTo>
                      <a:pt x="47" y="51"/>
                      <a:pt x="48" y="51"/>
                      <a:pt x="48" y="51"/>
                    </a:cubicBezTo>
                    <a:cubicBezTo>
                      <a:pt x="49" y="51"/>
                      <a:pt x="49" y="50"/>
                      <a:pt x="50" y="5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59" name="Freeform 17">
                <a:extLst>
                  <a:ext uri="{FF2B5EF4-FFF2-40B4-BE49-F238E27FC236}">
                    <a16:creationId xmlns="" xmlns:a16="http://schemas.microsoft.com/office/drawing/2014/main" id="{69A4B612-C1CD-468A-B127-A65819D2F46C}"/>
                  </a:ext>
                </a:extLst>
              </p:cNvPr>
              <p:cNvSpPr>
                <a:spLocks noEditPoints="1"/>
              </p:cNvSpPr>
              <p:nvPr/>
            </p:nvSpPr>
            <p:spPr bwMode="auto">
              <a:xfrm>
                <a:off x="10034006" y="3604316"/>
                <a:ext cx="484188" cy="468312"/>
              </a:xfrm>
              <a:custGeom>
                <a:avLst/>
                <a:gdLst>
                  <a:gd name="T0" fmla="*/ 55 w 71"/>
                  <a:gd name="T1" fmla="*/ 34 h 69"/>
                  <a:gd name="T2" fmla="*/ 54 w 71"/>
                  <a:gd name="T3" fmla="*/ 25 h 69"/>
                  <a:gd name="T4" fmla="*/ 50 w 71"/>
                  <a:gd name="T5" fmla="*/ 18 h 69"/>
                  <a:gd name="T6" fmla="*/ 44 w 71"/>
                  <a:gd name="T7" fmla="*/ 14 h 69"/>
                  <a:gd name="T8" fmla="*/ 36 w 71"/>
                  <a:gd name="T9" fmla="*/ 13 h 69"/>
                  <a:gd name="T10" fmla="*/ 28 w 71"/>
                  <a:gd name="T11" fmla="*/ 14 h 69"/>
                  <a:gd name="T12" fmla="*/ 22 w 71"/>
                  <a:gd name="T13" fmla="*/ 18 h 69"/>
                  <a:gd name="T14" fmla="*/ 18 w 71"/>
                  <a:gd name="T15" fmla="*/ 25 h 69"/>
                  <a:gd name="T16" fmla="*/ 17 w 71"/>
                  <a:gd name="T17" fmla="*/ 34 h 69"/>
                  <a:gd name="T18" fmla="*/ 18 w 71"/>
                  <a:gd name="T19" fmla="*/ 43 h 69"/>
                  <a:gd name="T20" fmla="*/ 22 w 71"/>
                  <a:gd name="T21" fmla="*/ 50 h 69"/>
                  <a:gd name="T22" fmla="*/ 28 w 71"/>
                  <a:gd name="T23" fmla="*/ 54 h 69"/>
                  <a:gd name="T24" fmla="*/ 36 w 71"/>
                  <a:gd name="T25" fmla="*/ 56 h 69"/>
                  <a:gd name="T26" fmla="*/ 44 w 71"/>
                  <a:gd name="T27" fmla="*/ 54 h 69"/>
                  <a:gd name="T28" fmla="*/ 50 w 71"/>
                  <a:gd name="T29" fmla="*/ 50 h 69"/>
                  <a:gd name="T30" fmla="*/ 54 w 71"/>
                  <a:gd name="T31" fmla="*/ 43 h 69"/>
                  <a:gd name="T32" fmla="*/ 55 w 71"/>
                  <a:gd name="T33" fmla="*/ 34 h 69"/>
                  <a:gd name="T34" fmla="*/ 71 w 71"/>
                  <a:gd name="T35" fmla="*/ 34 h 69"/>
                  <a:gd name="T36" fmla="*/ 69 w 71"/>
                  <a:gd name="T37" fmla="*/ 48 h 69"/>
                  <a:gd name="T38" fmla="*/ 62 w 71"/>
                  <a:gd name="T39" fmla="*/ 59 h 69"/>
                  <a:gd name="T40" fmla="*/ 50 w 71"/>
                  <a:gd name="T41" fmla="*/ 66 h 69"/>
                  <a:gd name="T42" fmla="*/ 36 w 71"/>
                  <a:gd name="T43" fmla="*/ 69 h 69"/>
                  <a:gd name="T44" fmla="*/ 21 w 71"/>
                  <a:gd name="T45" fmla="*/ 66 h 69"/>
                  <a:gd name="T46" fmla="*/ 10 w 71"/>
                  <a:gd name="T47" fmla="*/ 59 h 69"/>
                  <a:gd name="T48" fmla="*/ 3 w 71"/>
                  <a:gd name="T49" fmla="*/ 48 h 69"/>
                  <a:gd name="T50" fmla="*/ 0 w 71"/>
                  <a:gd name="T51" fmla="*/ 34 h 69"/>
                  <a:gd name="T52" fmla="*/ 3 w 71"/>
                  <a:gd name="T53" fmla="*/ 21 h 69"/>
                  <a:gd name="T54" fmla="*/ 10 w 71"/>
                  <a:gd name="T55" fmla="*/ 10 h 69"/>
                  <a:gd name="T56" fmla="*/ 21 w 71"/>
                  <a:gd name="T57" fmla="*/ 2 h 69"/>
                  <a:gd name="T58" fmla="*/ 36 w 71"/>
                  <a:gd name="T59" fmla="*/ 0 h 69"/>
                  <a:gd name="T60" fmla="*/ 50 w 71"/>
                  <a:gd name="T61" fmla="*/ 2 h 69"/>
                  <a:gd name="T62" fmla="*/ 62 w 71"/>
                  <a:gd name="T63" fmla="*/ 10 h 69"/>
                  <a:gd name="T64" fmla="*/ 69 w 71"/>
                  <a:gd name="T65" fmla="*/ 21 h 69"/>
                  <a:gd name="T66" fmla="*/ 71 w 71"/>
                  <a:gd name="T67"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69">
                    <a:moveTo>
                      <a:pt x="55" y="34"/>
                    </a:moveTo>
                    <a:cubicBezTo>
                      <a:pt x="55" y="31"/>
                      <a:pt x="55" y="28"/>
                      <a:pt x="54" y="25"/>
                    </a:cubicBezTo>
                    <a:cubicBezTo>
                      <a:pt x="53" y="22"/>
                      <a:pt x="52" y="20"/>
                      <a:pt x="50" y="18"/>
                    </a:cubicBezTo>
                    <a:cubicBezTo>
                      <a:pt x="48" y="16"/>
                      <a:pt x="46" y="15"/>
                      <a:pt x="44" y="14"/>
                    </a:cubicBezTo>
                    <a:cubicBezTo>
                      <a:pt x="42" y="13"/>
                      <a:pt x="39" y="13"/>
                      <a:pt x="36" y="13"/>
                    </a:cubicBezTo>
                    <a:cubicBezTo>
                      <a:pt x="33" y="13"/>
                      <a:pt x="30" y="13"/>
                      <a:pt x="28" y="14"/>
                    </a:cubicBezTo>
                    <a:cubicBezTo>
                      <a:pt x="25" y="15"/>
                      <a:pt x="23" y="16"/>
                      <a:pt x="22" y="18"/>
                    </a:cubicBezTo>
                    <a:cubicBezTo>
                      <a:pt x="20" y="20"/>
                      <a:pt x="19" y="22"/>
                      <a:pt x="18" y="25"/>
                    </a:cubicBezTo>
                    <a:cubicBezTo>
                      <a:pt x="17" y="28"/>
                      <a:pt x="17" y="31"/>
                      <a:pt x="17" y="34"/>
                    </a:cubicBezTo>
                    <a:cubicBezTo>
                      <a:pt x="17" y="38"/>
                      <a:pt x="17" y="41"/>
                      <a:pt x="18" y="43"/>
                    </a:cubicBezTo>
                    <a:cubicBezTo>
                      <a:pt x="19" y="46"/>
                      <a:pt x="20" y="48"/>
                      <a:pt x="22" y="50"/>
                    </a:cubicBezTo>
                    <a:cubicBezTo>
                      <a:pt x="23" y="52"/>
                      <a:pt x="25" y="53"/>
                      <a:pt x="28" y="54"/>
                    </a:cubicBezTo>
                    <a:cubicBezTo>
                      <a:pt x="30" y="55"/>
                      <a:pt x="33" y="56"/>
                      <a:pt x="36" y="56"/>
                    </a:cubicBezTo>
                    <a:cubicBezTo>
                      <a:pt x="39" y="56"/>
                      <a:pt x="42" y="55"/>
                      <a:pt x="44" y="54"/>
                    </a:cubicBezTo>
                    <a:cubicBezTo>
                      <a:pt x="46" y="53"/>
                      <a:pt x="48" y="52"/>
                      <a:pt x="50" y="50"/>
                    </a:cubicBezTo>
                    <a:cubicBezTo>
                      <a:pt x="52" y="48"/>
                      <a:pt x="53" y="46"/>
                      <a:pt x="54" y="43"/>
                    </a:cubicBezTo>
                    <a:cubicBezTo>
                      <a:pt x="55" y="41"/>
                      <a:pt x="55" y="38"/>
                      <a:pt x="55" y="34"/>
                    </a:cubicBezTo>
                    <a:moveTo>
                      <a:pt x="71" y="34"/>
                    </a:moveTo>
                    <a:cubicBezTo>
                      <a:pt x="71" y="39"/>
                      <a:pt x="70" y="44"/>
                      <a:pt x="69" y="48"/>
                    </a:cubicBezTo>
                    <a:cubicBezTo>
                      <a:pt x="67" y="52"/>
                      <a:pt x="65" y="56"/>
                      <a:pt x="62" y="59"/>
                    </a:cubicBezTo>
                    <a:cubicBezTo>
                      <a:pt x="58" y="62"/>
                      <a:pt x="55" y="64"/>
                      <a:pt x="50" y="66"/>
                    </a:cubicBezTo>
                    <a:cubicBezTo>
                      <a:pt x="46" y="68"/>
                      <a:pt x="41" y="69"/>
                      <a:pt x="36" y="69"/>
                    </a:cubicBezTo>
                    <a:cubicBezTo>
                      <a:pt x="31" y="69"/>
                      <a:pt x="26" y="68"/>
                      <a:pt x="21" y="66"/>
                    </a:cubicBezTo>
                    <a:cubicBezTo>
                      <a:pt x="17" y="64"/>
                      <a:pt x="13" y="62"/>
                      <a:pt x="10" y="59"/>
                    </a:cubicBezTo>
                    <a:cubicBezTo>
                      <a:pt x="7" y="56"/>
                      <a:pt x="5" y="52"/>
                      <a:pt x="3" y="48"/>
                    </a:cubicBezTo>
                    <a:cubicBezTo>
                      <a:pt x="1" y="44"/>
                      <a:pt x="0" y="39"/>
                      <a:pt x="0" y="34"/>
                    </a:cubicBezTo>
                    <a:cubicBezTo>
                      <a:pt x="0" y="29"/>
                      <a:pt x="1" y="25"/>
                      <a:pt x="3" y="21"/>
                    </a:cubicBezTo>
                    <a:cubicBezTo>
                      <a:pt x="5" y="16"/>
                      <a:pt x="7" y="13"/>
                      <a:pt x="10" y="10"/>
                    </a:cubicBezTo>
                    <a:cubicBezTo>
                      <a:pt x="13" y="6"/>
                      <a:pt x="17" y="4"/>
                      <a:pt x="21" y="2"/>
                    </a:cubicBezTo>
                    <a:cubicBezTo>
                      <a:pt x="26" y="1"/>
                      <a:pt x="31" y="0"/>
                      <a:pt x="36" y="0"/>
                    </a:cubicBezTo>
                    <a:cubicBezTo>
                      <a:pt x="41" y="0"/>
                      <a:pt x="46" y="1"/>
                      <a:pt x="50" y="2"/>
                    </a:cubicBezTo>
                    <a:cubicBezTo>
                      <a:pt x="55" y="4"/>
                      <a:pt x="58" y="7"/>
                      <a:pt x="62" y="10"/>
                    </a:cubicBezTo>
                    <a:cubicBezTo>
                      <a:pt x="65" y="13"/>
                      <a:pt x="67" y="16"/>
                      <a:pt x="69" y="21"/>
                    </a:cubicBezTo>
                    <a:cubicBezTo>
                      <a:pt x="70" y="25"/>
                      <a:pt x="71" y="29"/>
                      <a:pt x="71" y="34"/>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0" name="Freeform 18">
                <a:extLst>
                  <a:ext uri="{FF2B5EF4-FFF2-40B4-BE49-F238E27FC236}">
                    <a16:creationId xmlns="" xmlns:a16="http://schemas.microsoft.com/office/drawing/2014/main" id="{7C3ED074-52C9-4449-A2C0-CC83E6F779D4}"/>
                  </a:ext>
                </a:extLst>
              </p:cNvPr>
              <p:cNvSpPr>
                <a:spLocks/>
              </p:cNvSpPr>
              <p:nvPr/>
            </p:nvSpPr>
            <p:spPr bwMode="auto">
              <a:xfrm>
                <a:off x="10586456" y="3604316"/>
                <a:ext cx="523874" cy="461963"/>
              </a:xfrm>
              <a:custGeom>
                <a:avLst/>
                <a:gdLst>
                  <a:gd name="T0" fmla="*/ 37 w 77"/>
                  <a:gd name="T1" fmla="*/ 41 h 68"/>
                  <a:gd name="T2" fmla="*/ 38 w 77"/>
                  <a:gd name="T3" fmla="*/ 45 h 68"/>
                  <a:gd name="T4" fmla="*/ 40 w 77"/>
                  <a:gd name="T5" fmla="*/ 41 h 68"/>
                  <a:gd name="T6" fmla="*/ 42 w 77"/>
                  <a:gd name="T7" fmla="*/ 37 h 68"/>
                  <a:gd name="T8" fmla="*/ 59 w 77"/>
                  <a:gd name="T9" fmla="*/ 3 h 68"/>
                  <a:gd name="T10" fmla="*/ 60 w 77"/>
                  <a:gd name="T11" fmla="*/ 1 h 68"/>
                  <a:gd name="T12" fmla="*/ 61 w 77"/>
                  <a:gd name="T13" fmla="*/ 1 h 68"/>
                  <a:gd name="T14" fmla="*/ 63 w 77"/>
                  <a:gd name="T15" fmla="*/ 0 h 68"/>
                  <a:gd name="T16" fmla="*/ 64 w 77"/>
                  <a:gd name="T17" fmla="*/ 0 h 68"/>
                  <a:gd name="T18" fmla="*/ 77 w 77"/>
                  <a:gd name="T19" fmla="*/ 0 h 68"/>
                  <a:gd name="T20" fmla="*/ 77 w 77"/>
                  <a:gd name="T21" fmla="*/ 68 h 68"/>
                  <a:gd name="T22" fmla="*/ 63 w 77"/>
                  <a:gd name="T23" fmla="*/ 68 h 68"/>
                  <a:gd name="T24" fmla="*/ 63 w 77"/>
                  <a:gd name="T25" fmla="*/ 29 h 68"/>
                  <a:gd name="T26" fmla="*/ 63 w 77"/>
                  <a:gd name="T27" fmla="*/ 23 h 68"/>
                  <a:gd name="T28" fmla="*/ 45 w 77"/>
                  <a:gd name="T29" fmla="*/ 58 h 68"/>
                  <a:gd name="T30" fmla="*/ 43 w 77"/>
                  <a:gd name="T31" fmla="*/ 60 h 68"/>
                  <a:gd name="T32" fmla="*/ 39 w 77"/>
                  <a:gd name="T33" fmla="*/ 61 h 68"/>
                  <a:gd name="T34" fmla="*/ 37 w 77"/>
                  <a:gd name="T35" fmla="*/ 61 h 68"/>
                  <a:gd name="T36" fmla="*/ 34 w 77"/>
                  <a:gd name="T37" fmla="*/ 60 h 68"/>
                  <a:gd name="T38" fmla="*/ 32 w 77"/>
                  <a:gd name="T39" fmla="*/ 58 h 68"/>
                  <a:gd name="T40" fmla="*/ 13 w 77"/>
                  <a:gd name="T41" fmla="*/ 23 h 68"/>
                  <a:gd name="T42" fmla="*/ 14 w 77"/>
                  <a:gd name="T43" fmla="*/ 26 h 68"/>
                  <a:gd name="T44" fmla="*/ 14 w 77"/>
                  <a:gd name="T45" fmla="*/ 29 h 68"/>
                  <a:gd name="T46" fmla="*/ 14 w 77"/>
                  <a:gd name="T47" fmla="*/ 68 h 68"/>
                  <a:gd name="T48" fmla="*/ 0 w 77"/>
                  <a:gd name="T49" fmla="*/ 68 h 68"/>
                  <a:gd name="T50" fmla="*/ 0 w 77"/>
                  <a:gd name="T51" fmla="*/ 0 h 68"/>
                  <a:gd name="T52" fmla="*/ 12 w 77"/>
                  <a:gd name="T53" fmla="*/ 0 h 68"/>
                  <a:gd name="T54" fmla="*/ 14 w 77"/>
                  <a:gd name="T55" fmla="*/ 0 h 68"/>
                  <a:gd name="T56" fmla="*/ 15 w 77"/>
                  <a:gd name="T57" fmla="*/ 1 h 68"/>
                  <a:gd name="T58" fmla="*/ 16 w 77"/>
                  <a:gd name="T59" fmla="*/ 1 h 68"/>
                  <a:gd name="T60" fmla="*/ 17 w 77"/>
                  <a:gd name="T61" fmla="*/ 3 h 68"/>
                  <a:gd name="T62" fmla="*/ 35 w 77"/>
                  <a:gd name="T63" fmla="*/ 37 h 68"/>
                  <a:gd name="T64" fmla="*/ 37 w 77"/>
                  <a:gd name="T65" fmla="*/ 4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68">
                    <a:moveTo>
                      <a:pt x="37" y="41"/>
                    </a:moveTo>
                    <a:cubicBezTo>
                      <a:pt x="37" y="42"/>
                      <a:pt x="38" y="43"/>
                      <a:pt x="38" y="45"/>
                    </a:cubicBezTo>
                    <a:cubicBezTo>
                      <a:pt x="39" y="43"/>
                      <a:pt x="39" y="42"/>
                      <a:pt x="40" y="41"/>
                    </a:cubicBezTo>
                    <a:cubicBezTo>
                      <a:pt x="40" y="39"/>
                      <a:pt x="41" y="38"/>
                      <a:pt x="42" y="37"/>
                    </a:cubicBezTo>
                    <a:cubicBezTo>
                      <a:pt x="59" y="3"/>
                      <a:pt x="59" y="3"/>
                      <a:pt x="59" y="3"/>
                    </a:cubicBezTo>
                    <a:cubicBezTo>
                      <a:pt x="60" y="2"/>
                      <a:pt x="60" y="2"/>
                      <a:pt x="60" y="1"/>
                    </a:cubicBezTo>
                    <a:cubicBezTo>
                      <a:pt x="61" y="1"/>
                      <a:pt x="61" y="1"/>
                      <a:pt x="61" y="1"/>
                    </a:cubicBezTo>
                    <a:cubicBezTo>
                      <a:pt x="62" y="1"/>
                      <a:pt x="62" y="0"/>
                      <a:pt x="63" y="0"/>
                    </a:cubicBezTo>
                    <a:cubicBezTo>
                      <a:pt x="63" y="0"/>
                      <a:pt x="64" y="0"/>
                      <a:pt x="64" y="0"/>
                    </a:cubicBezTo>
                    <a:cubicBezTo>
                      <a:pt x="77" y="0"/>
                      <a:pt x="77" y="0"/>
                      <a:pt x="77" y="0"/>
                    </a:cubicBezTo>
                    <a:cubicBezTo>
                      <a:pt x="77" y="68"/>
                      <a:pt x="77" y="68"/>
                      <a:pt x="77" y="68"/>
                    </a:cubicBezTo>
                    <a:cubicBezTo>
                      <a:pt x="63" y="68"/>
                      <a:pt x="63" y="68"/>
                      <a:pt x="63" y="68"/>
                    </a:cubicBezTo>
                    <a:cubicBezTo>
                      <a:pt x="63" y="29"/>
                      <a:pt x="63" y="29"/>
                      <a:pt x="63" y="29"/>
                    </a:cubicBezTo>
                    <a:cubicBezTo>
                      <a:pt x="63" y="27"/>
                      <a:pt x="63" y="25"/>
                      <a:pt x="63" y="23"/>
                    </a:cubicBezTo>
                    <a:cubicBezTo>
                      <a:pt x="45" y="58"/>
                      <a:pt x="45" y="58"/>
                      <a:pt x="45" y="58"/>
                    </a:cubicBezTo>
                    <a:cubicBezTo>
                      <a:pt x="44" y="59"/>
                      <a:pt x="43" y="60"/>
                      <a:pt x="43" y="60"/>
                    </a:cubicBezTo>
                    <a:cubicBezTo>
                      <a:pt x="42" y="61"/>
                      <a:pt x="40" y="61"/>
                      <a:pt x="39" y="61"/>
                    </a:cubicBezTo>
                    <a:cubicBezTo>
                      <a:pt x="37" y="61"/>
                      <a:pt x="37" y="61"/>
                      <a:pt x="37" y="61"/>
                    </a:cubicBezTo>
                    <a:cubicBezTo>
                      <a:pt x="36" y="61"/>
                      <a:pt x="35" y="61"/>
                      <a:pt x="34" y="60"/>
                    </a:cubicBezTo>
                    <a:cubicBezTo>
                      <a:pt x="33" y="60"/>
                      <a:pt x="32" y="59"/>
                      <a:pt x="32" y="58"/>
                    </a:cubicBezTo>
                    <a:cubicBezTo>
                      <a:pt x="13" y="23"/>
                      <a:pt x="13" y="23"/>
                      <a:pt x="13" y="23"/>
                    </a:cubicBezTo>
                    <a:cubicBezTo>
                      <a:pt x="14" y="24"/>
                      <a:pt x="14" y="25"/>
                      <a:pt x="14" y="26"/>
                    </a:cubicBezTo>
                    <a:cubicBezTo>
                      <a:pt x="14" y="27"/>
                      <a:pt x="14" y="28"/>
                      <a:pt x="14" y="29"/>
                    </a:cubicBezTo>
                    <a:cubicBezTo>
                      <a:pt x="14" y="68"/>
                      <a:pt x="14" y="68"/>
                      <a:pt x="14" y="68"/>
                    </a:cubicBezTo>
                    <a:cubicBezTo>
                      <a:pt x="0" y="68"/>
                      <a:pt x="0" y="68"/>
                      <a:pt x="0" y="68"/>
                    </a:cubicBezTo>
                    <a:cubicBezTo>
                      <a:pt x="0" y="0"/>
                      <a:pt x="0" y="0"/>
                      <a:pt x="0" y="0"/>
                    </a:cubicBezTo>
                    <a:cubicBezTo>
                      <a:pt x="12" y="0"/>
                      <a:pt x="12" y="0"/>
                      <a:pt x="12" y="0"/>
                    </a:cubicBezTo>
                    <a:cubicBezTo>
                      <a:pt x="13" y="0"/>
                      <a:pt x="13" y="0"/>
                      <a:pt x="14" y="0"/>
                    </a:cubicBezTo>
                    <a:cubicBezTo>
                      <a:pt x="14" y="0"/>
                      <a:pt x="15" y="1"/>
                      <a:pt x="15" y="1"/>
                    </a:cubicBezTo>
                    <a:cubicBezTo>
                      <a:pt x="16" y="1"/>
                      <a:pt x="16" y="1"/>
                      <a:pt x="16" y="1"/>
                    </a:cubicBezTo>
                    <a:cubicBezTo>
                      <a:pt x="17" y="2"/>
                      <a:pt x="17" y="2"/>
                      <a:pt x="17" y="3"/>
                    </a:cubicBezTo>
                    <a:cubicBezTo>
                      <a:pt x="35" y="37"/>
                      <a:pt x="35" y="37"/>
                      <a:pt x="35" y="37"/>
                    </a:cubicBezTo>
                    <a:cubicBezTo>
                      <a:pt x="35" y="38"/>
                      <a:pt x="36" y="39"/>
                      <a:pt x="37" y="4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1" name="Freeform 19">
                <a:extLst>
                  <a:ext uri="{FF2B5EF4-FFF2-40B4-BE49-F238E27FC236}">
                    <a16:creationId xmlns="" xmlns:a16="http://schemas.microsoft.com/office/drawing/2014/main" id="{DCEE6936-F722-4A3E-BC2B-F59D43FBF2D9}"/>
                  </a:ext>
                </a:extLst>
              </p:cNvPr>
              <p:cNvSpPr>
                <a:spLocks/>
              </p:cNvSpPr>
              <p:nvPr/>
            </p:nvSpPr>
            <p:spPr bwMode="auto">
              <a:xfrm>
                <a:off x="11211933" y="3604316"/>
                <a:ext cx="523874" cy="461963"/>
              </a:xfrm>
              <a:custGeom>
                <a:avLst/>
                <a:gdLst>
                  <a:gd name="T0" fmla="*/ 37 w 77"/>
                  <a:gd name="T1" fmla="*/ 41 h 68"/>
                  <a:gd name="T2" fmla="*/ 38 w 77"/>
                  <a:gd name="T3" fmla="*/ 45 h 68"/>
                  <a:gd name="T4" fmla="*/ 40 w 77"/>
                  <a:gd name="T5" fmla="*/ 41 h 68"/>
                  <a:gd name="T6" fmla="*/ 42 w 77"/>
                  <a:gd name="T7" fmla="*/ 37 h 68"/>
                  <a:gd name="T8" fmla="*/ 59 w 77"/>
                  <a:gd name="T9" fmla="*/ 3 h 68"/>
                  <a:gd name="T10" fmla="*/ 60 w 77"/>
                  <a:gd name="T11" fmla="*/ 1 h 68"/>
                  <a:gd name="T12" fmla="*/ 61 w 77"/>
                  <a:gd name="T13" fmla="*/ 1 h 68"/>
                  <a:gd name="T14" fmla="*/ 63 w 77"/>
                  <a:gd name="T15" fmla="*/ 0 h 68"/>
                  <a:gd name="T16" fmla="*/ 64 w 77"/>
                  <a:gd name="T17" fmla="*/ 0 h 68"/>
                  <a:gd name="T18" fmla="*/ 77 w 77"/>
                  <a:gd name="T19" fmla="*/ 0 h 68"/>
                  <a:gd name="T20" fmla="*/ 77 w 77"/>
                  <a:gd name="T21" fmla="*/ 68 h 68"/>
                  <a:gd name="T22" fmla="*/ 63 w 77"/>
                  <a:gd name="T23" fmla="*/ 68 h 68"/>
                  <a:gd name="T24" fmla="*/ 63 w 77"/>
                  <a:gd name="T25" fmla="*/ 29 h 68"/>
                  <a:gd name="T26" fmla="*/ 63 w 77"/>
                  <a:gd name="T27" fmla="*/ 23 h 68"/>
                  <a:gd name="T28" fmla="*/ 45 w 77"/>
                  <a:gd name="T29" fmla="*/ 58 h 68"/>
                  <a:gd name="T30" fmla="*/ 43 w 77"/>
                  <a:gd name="T31" fmla="*/ 60 h 68"/>
                  <a:gd name="T32" fmla="*/ 39 w 77"/>
                  <a:gd name="T33" fmla="*/ 61 h 68"/>
                  <a:gd name="T34" fmla="*/ 37 w 77"/>
                  <a:gd name="T35" fmla="*/ 61 h 68"/>
                  <a:gd name="T36" fmla="*/ 34 w 77"/>
                  <a:gd name="T37" fmla="*/ 60 h 68"/>
                  <a:gd name="T38" fmla="*/ 32 w 77"/>
                  <a:gd name="T39" fmla="*/ 58 h 68"/>
                  <a:gd name="T40" fmla="*/ 13 w 77"/>
                  <a:gd name="T41" fmla="*/ 23 h 68"/>
                  <a:gd name="T42" fmla="*/ 14 w 77"/>
                  <a:gd name="T43" fmla="*/ 26 h 68"/>
                  <a:gd name="T44" fmla="*/ 14 w 77"/>
                  <a:gd name="T45" fmla="*/ 29 h 68"/>
                  <a:gd name="T46" fmla="*/ 14 w 77"/>
                  <a:gd name="T47" fmla="*/ 68 h 68"/>
                  <a:gd name="T48" fmla="*/ 0 w 77"/>
                  <a:gd name="T49" fmla="*/ 68 h 68"/>
                  <a:gd name="T50" fmla="*/ 0 w 77"/>
                  <a:gd name="T51" fmla="*/ 0 h 68"/>
                  <a:gd name="T52" fmla="*/ 12 w 77"/>
                  <a:gd name="T53" fmla="*/ 0 h 68"/>
                  <a:gd name="T54" fmla="*/ 14 w 77"/>
                  <a:gd name="T55" fmla="*/ 0 h 68"/>
                  <a:gd name="T56" fmla="*/ 15 w 77"/>
                  <a:gd name="T57" fmla="*/ 1 h 68"/>
                  <a:gd name="T58" fmla="*/ 16 w 77"/>
                  <a:gd name="T59" fmla="*/ 1 h 68"/>
                  <a:gd name="T60" fmla="*/ 17 w 77"/>
                  <a:gd name="T61" fmla="*/ 3 h 68"/>
                  <a:gd name="T62" fmla="*/ 35 w 77"/>
                  <a:gd name="T63" fmla="*/ 37 h 68"/>
                  <a:gd name="T64" fmla="*/ 37 w 77"/>
                  <a:gd name="T65" fmla="*/ 4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7" h="68">
                    <a:moveTo>
                      <a:pt x="37" y="41"/>
                    </a:moveTo>
                    <a:cubicBezTo>
                      <a:pt x="37" y="42"/>
                      <a:pt x="38" y="43"/>
                      <a:pt x="38" y="45"/>
                    </a:cubicBezTo>
                    <a:cubicBezTo>
                      <a:pt x="39" y="43"/>
                      <a:pt x="39" y="42"/>
                      <a:pt x="40" y="41"/>
                    </a:cubicBezTo>
                    <a:cubicBezTo>
                      <a:pt x="40" y="39"/>
                      <a:pt x="41" y="38"/>
                      <a:pt x="42" y="37"/>
                    </a:cubicBezTo>
                    <a:cubicBezTo>
                      <a:pt x="59" y="3"/>
                      <a:pt x="59" y="3"/>
                      <a:pt x="59" y="3"/>
                    </a:cubicBezTo>
                    <a:cubicBezTo>
                      <a:pt x="60" y="2"/>
                      <a:pt x="60" y="2"/>
                      <a:pt x="60" y="1"/>
                    </a:cubicBezTo>
                    <a:cubicBezTo>
                      <a:pt x="61" y="1"/>
                      <a:pt x="61" y="1"/>
                      <a:pt x="61" y="1"/>
                    </a:cubicBezTo>
                    <a:cubicBezTo>
                      <a:pt x="62" y="1"/>
                      <a:pt x="62" y="0"/>
                      <a:pt x="63" y="0"/>
                    </a:cubicBezTo>
                    <a:cubicBezTo>
                      <a:pt x="63" y="0"/>
                      <a:pt x="64" y="0"/>
                      <a:pt x="64" y="0"/>
                    </a:cubicBezTo>
                    <a:cubicBezTo>
                      <a:pt x="77" y="0"/>
                      <a:pt x="77" y="0"/>
                      <a:pt x="77" y="0"/>
                    </a:cubicBezTo>
                    <a:cubicBezTo>
                      <a:pt x="77" y="68"/>
                      <a:pt x="77" y="68"/>
                      <a:pt x="77" y="68"/>
                    </a:cubicBezTo>
                    <a:cubicBezTo>
                      <a:pt x="63" y="68"/>
                      <a:pt x="63" y="68"/>
                      <a:pt x="63" y="68"/>
                    </a:cubicBezTo>
                    <a:cubicBezTo>
                      <a:pt x="63" y="29"/>
                      <a:pt x="63" y="29"/>
                      <a:pt x="63" y="29"/>
                    </a:cubicBezTo>
                    <a:cubicBezTo>
                      <a:pt x="63" y="27"/>
                      <a:pt x="63" y="25"/>
                      <a:pt x="63" y="23"/>
                    </a:cubicBezTo>
                    <a:cubicBezTo>
                      <a:pt x="45" y="58"/>
                      <a:pt x="45" y="58"/>
                      <a:pt x="45" y="58"/>
                    </a:cubicBezTo>
                    <a:cubicBezTo>
                      <a:pt x="44" y="59"/>
                      <a:pt x="43" y="60"/>
                      <a:pt x="43" y="60"/>
                    </a:cubicBezTo>
                    <a:cubicBezTo>
                      <a:pt x="42" y="61"/>
                      <a:pt x="40" y="61"/>
                      <a:pt x="39" y="61"/>
                    </a:cubicBezTo>
                    <a:cubicBezTo>
                      <a:pt x="37" y="61"/>
                      <a:pt x="37" y="61"/>
                      <a:pt x="37" y="61"/>
                    </a:cubicBezTo>
                    <a:cubicBezTo>
                      <a:pt x="36" y="61"/>
                      <a:pt x="35" y="61"/>
                      <a:pt x="34" y="60"/>
                    </a:cubicBezTo>
                    <a:cubicBezTo>
                      <a:pt x="33" y="60"/>
                      <a:pt x="32" y="59"/>
                      <a:pt x="32" y="58"/>
                    </a:cubicBezTo>
                    <a:cubicBezTo>
                      <a:pt x="13" y="23"/>
                      <a:pt x="13" y="23"/>
                      <a:pt x="13" y="23"/>
                    </a:cubicBezTo>
                    <a:cubicBezTo>
                      <a:pt x="14" y="24"/>
                      <a:pt x="14" y="25"/>
                      <a:pt x="14" y="26"/>
                    </a:cubicBezTo>
                    <a:cubicBezTo>
                      <a:pt x="14" y="27"/>
                      <a:pt x="14" y="28"/>
                      <a:pt x="14" y="29"/>
                    </a:cubicBezTo>
                    <a:cubicBezTo>
                      <a:pt x="14" y="68"/>
                      <a:pt x="14" y="68"/>
                      <a:pt x="14" y="68"/>
                    </a:cubicBezTo>
                    <a:cubicBezTo>
                      <a:pt x="0" y="68"/>
                      <a:pt x="0" y="68"/>
                      <a:pt x="0" y="68"/>
                    </a:cubicBezTo>
                    <a:cubicBezTo>
                      <a:pt x="0" y="0"/>
                      <a:pt x="0" y="0"/>
                      <a:pt x="0" y="0"/>
                    </a:cubicBezTo>
                    <a:cubicBezTo>
                      <a:pt x="12" y="0"/>
                      <a:pt x="12" y="0"/>
                      <a:pt x="12" y="0"/>
                    </a:cubicBezTo>
                    <a:cubicBezTo>
                      <a:pt x="13" y="0"/>
                      <a:pt x="13" y="0"/>
                      <a:pt x="14" y="0"/>
                    </a:cubicBezTo>
                    <a:cubicBezTo>
                      <a:pt x="14" y="0"/>
                      <a:pt x="15" y="1"/>
                      <a:pt x="15" y="1"/>
                    </a:cubicBezTo>
                    <a:cubicBezTo>
                      <a:pt x="16" y="1"/>
                      <a:pt x="16" y="1"/>
                      <a:pt x="16" y="1"/>
                    </a:cubicBezTo>
                    <a:cubicBezTo>
                      <a:pt x="17" y="2"/>
                      <a:pt x="17" y="2"/>
                      <a:pt x="17" y="3"/>
                    </a:cubicBezTo>
                    <a:cubicBezTo>
                      <a:pt x="35" y="37"/>
                      <a:pt x="35" y="37"/>
                      <a:pt x="35" y="37"/>
                    </a:cubicBezTo>
                    <a:cubicBezTo>
                      <a:pt x="35" y="38"/>
                      <a:pt x="36" y="39"/>
                      <a:pt x="37" y="41"/>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2" name="Freeform 20">
                <a:extLst>
                  <a:ext uri="{FF2B5EF4-FFF2-40B4-BE49-F238E27FC236}">
                    <a16:creationId xmlns="" xmlns:a16="http://schemas.microsoft.com/office/drawing/2014/main" id="{12E3A233-4E7E-4B89-9AEB-A92E8473A695}"/>
                  </a:ext>
                </a:extLst>
              </p:cNvPr>
              <p:cNvSpPr>
                <a:spLocks/>
              </p:cNvSpPr>
              <p:nvPr/>
            </p:nvSpPr>
            <p:spPr bwMode="auto">
              <a:xfrm>
                <a:off x="11837408" y="3604316"/>
                <a:ext cx="300039" cy="461963"/>
              </a:xfrm>
              <a:custGeom>
                <a:avLst/>
                <a:gdLst>
                  <a:gd name="T0" fmla="*/ 189 w 189"/>
                  <a:gd name="T1" fmla="*/ 0 h 291"/>
                  <a:gd name="T2" fmla="*/ 189 w 189"/>
                  <a:gd name="T3" fmla="*/ 51 h 291"/>
                  <a:gd name="T4" fmla="*/ 69 w 189"/>
                  <a:gd name="T5" fmla="*/ 51 h 291"/>
                  <a:gd name="T6" fmla="*/ 69 w 189"/>
                  <a:gd name="T7" fmla="*/ 120 h 291"/>
                  <a:gd name="T8" fmla="*/ 159 w 189"/>
                  <a:gd name="T9" fmla="*/ 120 h 291"/>
                  <a:gd name="T10" fmla="*/ 159 w 189"/>
                  <a:gd name="T11" fmla="*/ 171 h 291"/>
                  <a:gd name="T12" fmla="*/ 69 w 189"/>
                  <a:gd name="T13" fmla="*/ 171 h 291"/>
                  <a:gd name="T14" fmla="*/ 69 w 189"/>
                  <a:gd name="T15" fmla="*/ 240 h 291"/>
                  <a:gd name="T16" fmla="*/ 189 w 189"/>
                  <a:gd name="T17" fmla="*/ 240 h 291"/>
                  <a:gd name="T18" fmla="*/ 189 w 189"/>
                  <a:gd name="T19" fmla="*/ 291 h 291"/>
                  <a:gd name="T20" fmla="*/ 0 w 189"/>
                  <a:gd name="T21" fmla="*/ 291 h 291"/>
                  <a:gd name="T22" fmla="*/ 0 w 189"/>
                  <a:gd name="T23" fmla="*/ 0 h 291"/>
                  <a:gd name="T24" fmla="*/ 189 w 189"/>
                  <a:gd name="T25"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291">
                    <a:moveTo>
                      <a:pt x="189" y="0"/>
                    </a:moveTo>
                    <a:lnTo>
                      <a:pt x="189" y="51"/>
                    </a:lnTo>
                    <a:lnTo>
                      <a:pt x="69" y="51"/>
                    </a:lnTo>
                    <a:lnTo>
                      <a:pt x="69" y="120"/>
                    </a:lnTo>
                    <a:lnTo>
                      <a:pt x="159" y="120"/>
                    </a:lnTo>
                    <a:lnTo>
                      <a:pt x="159" y="171"/>
                    </a:lnTo>
                    <a:lnTo>
                      <a:pt x="69" y="171"/>
                    </a:lnTo>
                    <a:lnTo>
                      <a:pt x="69" y="240"/>
                    </a:lnTo>
                    <a:lnTo>
                      <a:pt x="189" y="240"/>
                    </a:lnTo>
                    <a:lnTo>
                      <a:pt x="189" y="291"/>
                    </a:lnTo>
                    <a:lnTo>
                      <a:pt x="0" y="291"/>
                    </a:lnTo>
                    <a:lnTo>
                      <a:pt x="0" y="0"/>
                    </a:lnTo>
                    <a:lnTo>
                      <a:pt x="1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3" name="Freeform 21">
                <a:extLst>
                  <a:ext uri="{FF2B5EF4-FFF2-40B4-BE49-F238E27FC236}">
                    <a16:creationId xmlns="" xmlns:a16="http://schemas.microsoft.com/office/drawing/2014/main" id="{CB6A9645-0C42-4A3D-960E-12779AF2C1CC}"/>
                  </a:ext>
                </a:extLst>
              </p:cNvPr>
              <p:cNvSpPr>
                <a:spLocks noEditPoints="1"/>
              </p:cNvSpPr>
              <p:nvPr/>
            </p:nvSpPr>
            <p:spPr bwMode="auto">
              <a:xfrm>
                <a:off x="12218409" y="3604316"/>
                <a:ext cx="374650" cy="461963"/>
              </a:xfrm>
              <a:custGeom>
                <a:avLst/>
                <a:gdLst>
                  <a:gd name="T0" fmla="*/ 15 w 55"/>
                  <a:gd name="T1" fmla="*/ 32 h 68"/>
                  <a:gd name="T2" fmla="*/ 22 w 55"/>
                  <a:gd name="T3" fmla="*/ 32 h 68"/>
                  <a:gd name="T4" fmla="*/ 27 w 55"/>
                  <a:gd name="T5" fmla="*/ 31 h 68"/>
                  <a:gd name="T6" fmla="*/ 31 w 55"/>
                  <a:gd name="T7" fmla="*/ 29 h 68"/>
                  <a:gd name="T8" fmla="*/ 33 w 55"/>
                  <a:gd name="T9" fmla="*/ 26 h 68"/>
                  <a:gd name="T10" fmla="*/ 34 w 55"/>
                  <a:gd name="T11" fmla="*/ 22 h 68"/>
                  <a:gd name="T12" fmla="*/ 31 w 55"/>
                  <a:gd name="T13" fmla="*/ 15 h 68"/>
                  <a:gd name="T14" fmla="*/ 22 w 55"/>
                  <a:gd name="T15" fmla="*/ 12 h 68"/>
                  <a:gd name="T16" fmla="*/ 15 w 55"/>
                  <a:gd name="T17" fmla="*/ 12 h 68"/>
                  <a:gd name="T18" fmla="*/ 15 w 55"/>
                  <a:gd name="T19" fmla="*/ 32 h 68"/>
                  <a:gd name="T20" fmla="*/ 15 w 55"/>
                  <a:gd name="T21" fmla="*/ 43 h 68"/>
                  <a:gd name="T22" fmla="*/ 15 w 55"/>
                  <a:gd name="T23" fmla="*/ 68 h 68"/>
                  <a:gd name="T24" fmla="*/ 0 w 55"/>
                  <a:gd name="T25" fmla="*/ 68 h 68"/>
                  <a:gd name="T26" fmla="*/ 0 w 55"/>
                  <a:gd name="T27" fmla="*/ 0 h 68"/>
                  <a:gd name="T28" fmla="*/ 22 w 55"/>
                  <a:gd name="T29" fmla="*/ 0 h 68"/>
                  <a:gd name="T30" fmla="*/ 34 w 55"/>
                  <a:gd name="T31" fmla="*/ 2 h 68"/>
                  <a:gd name="T32" fmla="*/ 43 w 55"/>
                  <a:gd name="T33" fmla="*/ 6 h 68"/>
                  <a:gd name="T34" fmla="*/ 48 w 55"/>
                  <a:gd name="T35" fmla="*/ 12 h 68"/>
                  <a:gd name="T36" fmla="*/ 49 w 55"/>
                  <a:gd name="T37" fmla="*/ 20 h 68"/>
                  <a:gd name="T38" fmla="*/ 48 w 55"/>
                  <a:gd name="T39" fmla="*/ 27 h 68"/>
                  <a:gd name="T40" fmla="*/ 46 w 55"/>
                  <a:gd name="T41" fmla="*/ 32 h 68"/>
                  <a:gd name="T42" fmla="*/ 41 w 55"/>
                  <a:gd name="T43" fmla="*/ 36 h 68"/>
                  <a:gd name="T44" fmla="*/ 35 w 55"/>
                  <a:gd name="T45" fmla="*/ 40 h 68"/>
                  <a:gd name="T46" fmla="*/ 38 w 55"/>
                  <a:gd name="T47" fmla="*/ 42 h 68"/>
                  <a:gd name="T48" fmla="*/ 41 w 55"/>
                  <a:gd name="T49" fmla="*/ 44 h 68"/>
                  <a:gd name="T50" fmla="*/ 55 w 55"/>
                  <a:gd name="T51" fmla="*/ 68 h 68"/>
                  <a:gd name="T52" fmla="*/ 41 w 55"/>
                  <a:gd name="T53" fmla="*/ 68 h 68"/>
                  <a:gd name="T54" fmla="*/ 35 w 55"/>
                  <a:gd name="T55" fmla="*/ 65 h 68"/>
                  <a:gd name="T56" fmla="*/ 24 w 55"/>
                  <a:gd name="T57" fmla="*/ 45 h 68"/>
                  <a:gd name="T58" fmla="*/ 22 w 55"/>
                  <a:gd name="T59" fmla="*/ 44 h 68"/>
                  <a:gd name="T60" fmla="*/ 19 w 55"/>
                  <a:gd name="T61" fmla="*/ 43 h 68"/>
                  <a:gd name="T62" fmla="*/ 15 w 55"/>
                  <a:gd name="T63" fmla="*/ 4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 h="68">
                    <a:moveTo>
                      <a:pt x="15" y="32"/>
                    </a:moveTo>
                    <a:cubicBezTo>
                      <a:pt x="22" y="32"/>
                      <a:pt x="22" y="32"/>
                      <a:pt x="22" y="32"/>
                    </a:cubicBezTo>
                    <a:cubicBezTo>
                      <a:pt x="24" y="32"/>
                      <a:pt x="26" y="32"/>
                      <a:pt x="27" y="31"/>
                    </a:cubicBezTo>
                    <a:cubicBezTo>
                      <a:pt x="29" y="31"/>
                      <a:pt x="30" y="30"/>
                      <a:pt x="31" y="29"/>
                    </a:cubicBezTo>
                    <a:cubicBezTo>
                      <a:pt x="32" y="28"/>
                      <a:pt x="33" y="27"/>
                      <a:pt x="33" y="26"/>
                    </a:cubicBezTo>
                    <a:cubicBezTo>
                      <a:pt x="34" y="24"/>
                      <a:pt x="34" y="23"/>
                      <a:pt x="34" y="22"/>
                    </a:cubicBezTo>
                    <a:cubicBezTo>
                      <a:pt x="34" y="19"/>
                      <a:pt x="33" y="16"/>
                      <a:pt x="31" y="15"/>
                    </a:cubicBezTo>
                    <a:cubicBezTo>
                      <a:pt x="29" y="13"/>
                      <a:pt x="26" y="12"/>
                      <a:pt x="22" y="12"/>
                    </a:cubicBezTo>
                    <a:cubicBezTo>
                      <a:pt x="15" y="12"/>
                      <a:pt x="15" y="12"/>
                      <a:pt x="15" y="12"/>
                    </a:cubicBezTo>
                    <a:lnTo>
                      <a:pt x="15" y="32"/>
                    </a:lnTo>
                    <a:close/>
                    <a:moveTo>
                      <a:pt x="15" y="43"/>
                    </a:moveTo>
                    <a:cubicBezTo>
                      <a:pt x="15" y="68"/>
                      <a:pt x="15" y="68"/>
                      <a:pt x="15" y="68"/>
                    </a:cubicBezTo>
                    <a:cubicBezTo>
                      <a:pt x="0" y="68"/>
                      <a:pt x="0" y="68"/>
                      <a:pt x="0" y="68"/>
                    </a:cubicBezTo>
                    <a:cubicBezTo>
                      <a:pt x="0" y="0"/>
                      <a:pt x="0" y="0"/>
                      <a:pt x="0" y="0"/>
                    </a:cubicBezTo>
                    <a:cubicBezTo>
                      <a:pt x="22" y="0"/>
                      <a:pt x="22" y="0"/>
                      <a:pt x="22" y="0"/>
                    </a:cubicBezTo>
                    <a:cubicBezTo>
                      <a:pt x="27" y="0"/>
                      <a:pt x="31" y="1"/>
                      <a:pt x="34" y="2"/>
                    </a:cubicBezTo>
                    <a:cubicBezTo>
                      <a:pt x="38" y="3"/>
                      <a:pt x="41" y="4"/>
                      <a:pt x="43" y="6"/>
                    </a:cubicBezTo>
                    <a:cubicBezTo>
                      <a:pt x="45" y="8"/>
                      <a:pt x="47" y="10"/>
                      <a:pt x="48" y="12"/>
                    </a:cubicBezTo>
                    <a:cubicBezTo>
                      <a:pt x="49" y="15"/>
                      <a:pt x="49" y="18"/>
                      <a:pt x="49" y="20"/>
                    </a:cubicBezTo>
                    <a:cubicBezTo>
                      <a:pt x="49" y="23"/>
                      <a:pt x="49" y="25"/>
                      <a:pt x="48" y="27"/>
                    </a:cubicBezTo>
                    <a:cubicBezTo>
                      <a:pt x="48" y="29"/>
                      <a:pt x="47" y="30"/>
                      <a:pt x="46" y="32"/>
                    </a:cubicBezTo>
                    <a:cubicBezTo>
                      <a:pt x="44" y="34"/>
                      <a:pt x="43" y="35"/>
                      <a:pt x="41" y="36"/>
                    </a:cubicBezTo>
                    <a:cubicBezTo>
                      <a:pt x="40" y="38"/>
                      <a:pt x="38" y="39"/>
                      <a:pt x="35" y="40"/>
                    </a:cubicBezTo>
                    <a:cubicBezTo>
                      <a:pt x="37" y="40"/>
                      <a:pt x="37" y="41"/>
                      <a:pt x="38" y="42"/>
                    </a:cubicBezTo>
                    <a:cubicBezTo>
                      <a:pt x="39" y="42"/>
                      <a:pt x="40" y="43"/>
                      <a:pt x="41" y="44"/>
                    </a:cubicBezTo>
                    <a:cubicBezTo>
                      <a:pt x="55" y="68"/>
                      <a:pt x="55" y="68"/>
                      <a:pt x="55" y="68"/>
                    </a:cubicBezTo>
                    <a:cubicBezTo>
                      <a:pt x="41" y="68"/>
                      <a:pt x="41" y="68"/>
                      <a:pt x="41" y="68"/>
                    </a:cubicBezTo>
                    <a:cubicBezTo>
                      <a:pt x="38" y="68"/>
                      <a:pt x="36" y="67"/>
                      <a:pt x="35" y="65"/>
                    </a:cubicBezTo>
                    <a:cubicBezTo>
                      <a:pt x="24" y="45"/>
                      <a:pt x="24" y="45"/>
                      <a:pt x="24" y="45"/>
                    </a:cubicBezTo>
                    <a:cubicBezTo>
                      <a:pt x="23" y="45"/>
                      <a:pt x="23" y="44"/>
                      <a:pt x="22" y="44"/>
                    </a:cubicBezTo>
                    <a:cubicBezTo>
                      <a:pt x="22" y="43"/>
                      <a:pt x="21" y="43"/>
                      <a:pt x="19" y="43"/>
                    </a:cubicBezTo>
                    <a:lnTo>
                      <a:pt x="15" y="4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4" name="Freeform 22">
                <a:extLst>
                  <a:ext uri="{FF2B5EF4-FFF2-40B4-BE49-F238E27FC236}">
                    <a16:creationId xmlns="" xmlns:a16="http://schemas.microsoft.com/office/drawing/2014/main" id="{70D7AE3F-D6AE-40BE-9440-15818DEBE0A0}"/>
                  </a:ext>
                </a:extLst>
              </p:cNvPr>
              <p:cNvSpPr>
                <a:spLocks/>
              </p:cNvSpPr>
              <p:nvPr/>
            </p:nvSpPr>
            <p:spPr bwMode="auto">
              <a:xfrm>
                <a:off x="12613696" y="3604316"/>
                <a:ext cx="393701" cy="468312"/>
              </a:xfrm>
              <a:custGeom>
                <a:avLst/>
                <a:gdLst>
                  <a:gd name="T0" fmla="*/ 50 w 58"/>
                  <a:gd name="T1" fmla="*/ 50 h 69"/>
                  <a:gd name="T2" fmla="*/ 51 w 58"/>
                  <a:gd name="T3" fmla="*/ 51 h 69"/>
                  <a:gd name="T4" fmla="*/ 52 w 58"/>
                  <a:gd name="T5" fmla="*/ 51 h 69"/>
                  <a:gd name="T6" fmla="*/ 58 w 58"/>
                  <a:gd name="T7" fmla="*/ 58 h 69"/>
                  <a:gd name="T8" fmla="*/ 48 w 58"/>
                  <a:gd name="T9" fmla="*/ 66 h 69"/>
                  <a:gd name="T10" fmla="*/ 33 w 58"/>
                  <a:gd name="T11" fmla="*/ 69 h 69"/>
                  <a:gd name="T12" fmla="*/ 20 w 58"/>
                  <a:gd name="T13" fmla="*/ 66 h 69"/>
                  <a:gd name="T14" fmla="*/ 9 w 58"/>
                  <a:gd name="T15" fmla="*/ 59 h 69"/>
                  <a:gd name="T16" fmla="*/ 3 w 58"/>
                  <a:gd name="T17" fmla="*/ 48 h 69"/>
                  <a:gd name="T18" fmla="*/ 0 w 58"/>
                  <a:gd name="T19" fmla="*/ 34 h 69"/>
                  <a:gd name="T20" fmla="*/ 3 w 58"/>
                  <a:gd name="T21" fmla="*/ 20 h 69"/>
                  <a:gd name="T22" fmla="*/ 10 w 58"/>
                  <a:gd name="T23" fmla="*/ 9 h 69"/>
                  <a:gd name="T24" fmla="*/ 20 w 58"/>
                  <a:gd name="T25" fmla="*/ 2 h 69"/>
                  <a:gd name="T26" fmla="*/ 34 w 58"/>
                  <a:gd name="T27" fmla="*/ 0 h 69"/>
                  <a:gd name="T28" fmla="*/ 42 w 58"/>
                  <a:gd name="T29" fmla="*/ 0 h 69"/>
                  <a:gd name="T30" fmla="*/ 48 w 58"/>
                  <a:gd name="T31" fmla="*/ 2 h 69"/>
                  <a:gd name="T32" fmla="*/ 53 w 58"/>
                  <a:gd name="T33" fmla="*/ 5 h 69"/>
                  <a:gd name="T34" fmla="*/ 58 w 58"/>
                  <a:gd name="T35" fmla="*/ 9 h 69"/>
                  <a:gd name="T36" fmla="*/ 52 w 58"/>
                  <a:gd name="T37" fmla="*/ 16 h 69"/>
                  <a:gd name="T38" fmla="*/ 51 w 58"/>
                  <a:gd name="T39" fmla="*/ 17 h 69"/>
                  <a:gd name="T40" fmla="*/ 49 w 58"/>
                  <a:gd name="T41" fmla="*/ 17 h 69"/>
                  <a:gd name="T42" fmla="*/ 48 w 58"/>
                  <a:gd name="T43" fmla="*/ 17 h 69"/>
                  <a:gd name="T44" fmla="*/ 46 w 58"/>
                  <a:gd name="T45" fmla="*/ 16 h 69"/>
                  <a:gd name="T46" fmla="*/ 44 w 58"/>
                  <a:gd name="T47" fmla="*/ 15 h 69"/>
                  <a:gd name="T48" fmla="*/ 42 w 58"/>
                  <a:gd name="T49" fmla="*/ 14 h 69"/>
                  <a:gd name="T50" fmla="*/ 39 w 58"/>
                  <a:gd name="T51" fmla="*/ 13 h 69"/>
                  <a:gd name="T52" fmla="*/ 34 w 58"/>
                  <a:gd name="T53" fmla="*/ 13 h 69"/>
                  <a:gd name="T54" fmla="*/ 27 w 58"/>
                  <a:gd name="T55" fmla="*/ 14 h 69"/>
                  <a:gd name="T56" fmla="*/ 21 w 58"/>
                  <a:gd name="T57" fmla="*/ 18 h 69"/>
                  <a:gd name="T58" fmla="*/ 18 w 58"/>
                  <a:gd name="T59" fmla="*/ 25 h 69"/>
                  <a:gd name="T60" fmla="*/ 16 w 58"/>
                  <a:gd name="T61" fmla="*/ 34 h 69"/>
                  <a:gd name="T62" fmla="*/ 18 w 58"/>
                  <a:gd name="T63" fmla="*/ 43 h 69"/>
                  <a:gd name="T64" fmla="*/ 22 w 58"/>
                  <a:gd name="T65" fmla="*/ 50 h 69"/>
                  <a:gd name="T66" fmla="*/ 27 w 58"/>
                  <a:gd name="T67" fmla="*/ 54 h 69"/>
                  <a:gd name="T68" fmla="*/ 35 w 58"/>
                  <a:gd name="T69" fmla="*/ 56 h 69"/>
                  <a:gd name="T70" fmla="*/ 38 w 58"/>
                  <a:gd name="T71" fmla="*/ 56 h 69"/>
                  <a:gd name="T72" fmla="*/ 42 w 58"/>
                  <a:gd name="T73" fmla="*/ 55 h 69"/>
                  <a:gd name="T74" fmla="*/ 45 w 58"/>
                  <a:gd name="T75" fmla="*/ 54 h 69"/>
                  <a:gd name="T76" fmla="*/ 47 w 58"/>
                  <a:gd name="T77" fmla="*/ 52 h 69"/>
                  <a:gd name="T78" fmla="*/ 49 w 58"/>
                  <a:gd name="T79" fmla="*/ 51 h 69"/>
                  <a:gd name="T80" fmla="*/ 50 w 58"/>
                  <a:gd name="T81" fmla="*/ 5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8" h="69">
                    <a:moveTo>
                      <a:pt x="50" y="50"/>
                    </a:moveTo>
                    <a:cubicBezTo>
                      <a:pt x="50" y="50"/>
                      <a:pt x="51" y="51"/>
                      <a:pt x="51" y="51"/>
                    </a:cubicBezTo>
                    <a:cubicBezTo>
                      <a:pt x="51" y="51"/>
                      <a:pt x="52" y="51"/>
                      <a:pt x="52" y="51"/>
                    </a:cubicBezTo>
                    <a:cubicBezTo>
                      <a:pt x="58" y="58"/>
                      <a:pt x="58" y="58"/>
                      <a:pt x="58" y="58"/>
                    </a:cubicBezTo>
                    <a:cubicBezTo>
                      <a:pt x="56" y="61"/>
                      <a:pt x="52" y="64"/>
                      <a:pt x="48" y="66"/>
                    </a:cubicBezTo>
                    <a:cubicBezTo>
                      <a:pt x="44" y="68"/>
                      <a:pt x="39" y="69"/>
                      <a:pt x="33" y="69"/>
                    </a:cubicBezTo>
                    <a:cubicBezTo>
                      <a:pt x="28" y="69"/>
                      <a:pt x="24" y="68"/>
                      <a:pt x="20" y="66"/>
                    </a:cubicBezTo>
                    <a:cubicBezTo>
                      <a:pt x="15" y="64"/>
                      <a:pt x="12" y="62"/>
                      <a:pt x="9" y="59"/>
                    </a:cubicBezTo>
                    <a:cubicBezTo>
                      <a:pt x="6" y="56"/>
                      <a:pt x="4" y="52"/>
                      <a:pt x="3" y="48"/>
                    </a:cubicBezTo>
                    <a:cubicBezTo>
                      <a:pt x="1" y="44"/>
                      <a:pt x="0" y="39"/>
                      <a:pt x="0" y="34"/>
                    </a:cubicBezTo>
                    <a:cubicBezTo>
                      <a:pt x="0" y="29"/>
                      <a:pt x="1" y="24"/>
                      <a:pt x="3" y="20"/>
                    </a:cubicBezTo>
                    <a:cubicBezTo>
                      <a:pt x="4" y="16"/>
                      <a:pt x="7" y="12"/>
                      <a:pt x="10" y="9"/>
                    </a:cubicBezTo>
                    <a:cubicBezTo>
                      <a:pt x="13" y="6"/>
                      <a:pt x="16" y="4"/>
                      <a:pt x="20" y="2"/>
                    </a:cubicBezTo>
                    <a:cubicBezTo>
                      <a:pt x="25" y="1"/>
                      <a:pt x="29" y="0"/>
                      <a:pt x="34" y="0"/>
                    </a:cubicBezTo>
                    <a:cubicBezTo>
                      <a:pt x="37" y="0"/>
                      <a:pt x="39" y="0"/>
                      <a:pt x="42" y="0"/>
                    </a:cubicBezTo>
                    <a:cubicBezTo>
                      <a:pt x="44" y="1"/>
                      <a:pt x="46" y="1"/>
                      <a:pt x="48" y="2"/>
                    </a:cubicBezTo>
                    <a:cubicBezTo>
                      <a:pt x="50" y="3"/>
                      <a:pt x="52" y="4"/>
                      <a:pt x="53" y="5"/>
                    </a:cubicBezTo>
                    <a:cubicBezTo>
                      <a:pt x="55" y="6"/>
                      <a:pt x="56" y="7"/>
                      <a:pt x="58" y="9"/>
                    </a:cubicBezTo>
                    <a:cubicBezTo>
                      <a:pt x="52" y="16"/>
                      <a:pt x="52" y="16"/>
                      <a:pt x="52" y="16"/>
                    </a:cubicBezTo>
                    <a:cubicBezTo>
                      <a:pt x="52" y="16"/>
                      <a:pt x="52" y="17"/>
                      <a:pt x="51" y="17"/>
                    </a:cubicBezTo>
                    <a:cubicBezTo>
                      <a:pt x="51" y="17"/>
                      <a:pt x="50" y="17"/>
                      <a:pt x="49" y="17"/>
                    </a:cubicBezTo>
                    <a:cubicBezTo>
                      <a:pt x="49" y="17"/>
                      <a:pt x="48" y="17"/>
                      <a:pt x="48" y="17"/>
                    </a:cubicBezTo>
                    <a:cubicBezTo>
                      <a:pt x="47" y="17"/>
                      <a:pt x="47" y="17"/>
                      <a:pt x="46" y="16"/>
                    </a:cubicBezTo>
                    <a:cubicBezTo>
                      <a:pt x="45" y="16"/>
                      <a:pt x="45" y="15"/>
                      <a:pt x="44" y="15"/>
                    </a:cubicBezTo>
                    <a:cubicBezTo>
                      <a:pt x="43" y="15"/>
                      <a:pt x="43" y="14"/>
                      <a:pt x="42" y="14"/>
                    </a:cubicBezTo>
                    <a:cubicBezTo>
                      <a:pt x="41" y="14"/>
                      <a:pt x="40" y="13"/>
                      <a:pt x="39" y="13"/>
                    </a:cubicBezTo>
                    <a:cubicBezTo>
                      <a:pt x="37" y="13"/>
                      <a:pt x="36" y="13"/>
                      <a:pt x="34" y="13"/>
                    </a:cubicBezTo>
                    <a:cubicBezTo>
                      <a:pt x="32" y="13"/>
                      <a:pt x="29" y="13"/>
                      <a:pt x="27" y="14"/>
                    </a:cubicBezTo>
                    <a:cubicBezTo>
                      <a:pt x="25" y="15"/>
                      <a:pt x="23" y="16"/>
                      <a:pt x="21" y="18"/>
                    </a:cubicBezTo>
                    <a:cubicBezTo>
                      <a:pt x="20" y="20"/>
                      <a:pt x="19" y="22"/>
                      <a:pt x="18" y="25"/>
                    </a:cubicBezTo>
                    <a:cubicBezTo>
                      <a:pt x="17" y="28"/>
                      <a:pt x="16" y="31"/>
                      <a:pt x="16" y="34"/>
                    </a:cubicBezTo>
                    <a:cubicBezTo>
                      <a:pt x="16" y="38"/>
                      <a:pt x="17" y="41"/>
                      <a:pt x="18" y="43"/>
                    </a:cubicBezTo>
                    <a:cubicBezTo>
                      <a:pt x="19" y="46"/>
                      <a:pt x="20" y="48"/>
                      <a:pt x="22" y="50"/>
                    </a:cubicBezTo>
                    <a:cubicBezTo>
                      <a:pt x="23" y="52"/>
                      <a:pt x="25" y="53"/>
                      <a:pt x="27" y="54"/>
                    </a:cubicBezTo>
                    <a:cubicBezTo>
                      <a:pt x="30" y="55"/>
                      <a:pt x="32" y="56"/>
                      <a:pt x="35" y="56"/>
                    </a:cubicBezTo>
                    <a:cubicBezTo>
                      <a:pt x="36" y="56"/>
                      <a:pt x="37" y="56"/>
                      <a:pt x="38" y="56"/>
                    </a:cubicBezTo>
                    <a:cubicBezTo>
                      <a:pt x="40" y="55"/>
                      <a:pt x="41" y="55"/>
                      <a:pt x="42" y="55"/>
                    </a:cubicBezTo>
                    <a:cubicBezTo>
                      <a:pt x="43" y="55"/>
                      <a:pt x="44" y="54"/>
                      <a:pt x="45" y="54"/>
                    </a:cubicBezTo>
                    <a:cubicBezTo>
                      <a:pt x="46" y="53"/>
                      <a:pt x="46" y="52"/>
                      <a:pt x="47" y="52"/>
                    </a:cubicBezTo>
                    <a:cubicBezTo>
                      <a:pt x="48" y="51"/>
                      <a:pt x="48" y="51"/>
                      <a:pt x="49" y="51"/>
                    </a:cubicBezTo>
                    <a:cubicBezTo>
                      <a:pt x="49" y="51"/>
                      <a:pt x="50" y="50"/>
                      <a:pt x="50" y="50"/>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5" name="Freeform 23">
                <a:extLst>
                  <a:ext uri="{FF2B5EF4-FFF2-40B4-BE49-F238E27FC236}">
                    <a16:creationId xmlns="" xmlns:a16="http://schemas.microsoft.com/office/drawing/2014/main" id="{5BE4C027-3B0F-4BA7-AD5E-DBBBE176E084}"/>
                  </a:ext>
                </a:extLst>
              </p:cNvPr>
              <p:cNvSpPr>
                <a:spLocks/>
              </p:cNvSpPr>
              <p:nvPr/>
            </p:nvSpPr>
            <p:spPr bwMode="auto">
              <a:xfrm>
                <a:off x="13069308" y="3604316"/>
                <a:ext cx="300039" cy="461963"/>
              </a:xfrm>
              <a:custGeom>
                <a:avLst/>
                <a:gdLst>
                  <a:gd name="T0" fmla="*/ 189 w 189"/>
                  <a:gd name="T1" fmla="*/ 0 h 291"/>
                  <a:gd name="T2" fmla="*/ 189 w 189"/>
                  <a:gd name="T3" fmla="*/ 51 h 291"/>
                  <a:gd name="T4" fmla="*/ 69 w 189"/>
                  <a:gd name="T5" fmla="*/ 51 h 291"/>
                  <a:gd name="T6" fmla="*/ 69 w 189"/>
                  <a:gd name="T7" fmla="*/ 120 h 291"/>
                  <a:gd name="T8" fmla="*/ 163 w 189"/>
                  <a:gd name="T9" fmla="*/ 120 h 291"/>
                  <a:gd name="T10" fmla="*/ 163 w 189"/>
                  <a:gd name="T11" fmla="*/ 171 h 291"/>
                  <a:gd name="T12" fmla="*/ 69 w 189"/>
                  <a:gd name="T13" fmla="*/ 171 h 291"/>
                  <a:gd name="T14" fmla="*/ 69 w 189"/>
                  <a:gd name="T15" fmla="*/ 240 h 291"/>
                  <a:gd name="T16" fmla="*/ 189 w 189"/>
                  <a:gd name="T17" fmla="*/ 240 h 291"/>
                  <a:gd name="T18" fmla="*/ 189 w 189"/>
                  <a:gd name="T19" fmla="*/ 291 h 291"/>
                  <a:gd name="T20" fmla="*/ 0 w 189"/>
                  <a:gd name="T21" fmla="*/ 291 h 291"/>
                  <a:gd name="T22" fmla="*/ 0 w 189"/>
                  <a:gd name="T23" fmla="*/ 0 h 291"/>
                  <a:gd name="T24" fmla="*/ 189 w 189"/>
                  <a:gd name="T25"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9" h="291">
                    <a:moveTo>
                      <a:pt x="189" y="0"/>
                    </a:moveTo>
                    <a:lnTo>
                      <a:pt x="189" y="51"/>
                    </a:lnTo>
                    <a:lnTo>
                      <a:pt x="69" y="51"/>
                    </a:lnTo>
                    <a:lnTo>
                      <a:pt x="69" y="120"/>
                    </a:lnTo>
                    <a:lnTo>
                      <a:pt x="163" y="120"/>
                    </a:lnTo>
                    <a:lnTo>
                      <a:pt x="163" y="171"/>
                    </a:lnTo>
                    <a:lnTo>
                      <a:pt x="69" y="171"/>
                    </a:lnTo>
                    <a:lnTo>
                      <a:pt x="69" y="240"/>
                    </a:lnTo>
                    <a:lnTo>
                      <a:pt x="189" y="240"/>
                    </a:lnTo>
                    <a:lnTo>
                      <a:pt x="189" y="291"/>
                    </a:lnTo>
                    <a:lnTo>
                      <a:pt x="0" y="291"/>
                    </a:lnTo>
                    <a:lnTo>
                      <a:pt x="0" y="0"/>
                    </a:lnTo>
                    <a:lnTo>
                      <a:pt x="18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6" name="Freeform 24">
                <a:extLst>
                  <a:ext uri="{FF2B5EF4-FFF2-40B4-BE49-F238E27FC236}">
                    <a16:creationId xmlns="" xmlns:a16="http://schemas.microsoft.com/office/drawing/2014/main" id="{CDAF019D-299A-4B63-BE26-88047999B0C3}"/>
                  </a:ext>
                </a:extLst>
              </p:cNvPr>
              <p:cNvSpPr>
                <a:spLocks noEditPoints="1"/>
              </p:cNvSpPr>
              <p:nvPr/>
            </p:nvSpPr>
            <p:spPr bwMode="auto">
              <a:xfrm>
                <a:off x="9673645" y="4318693"/>
                <a:ext cx="136525" cy="196849"/>
              </a:xfrm>
              <a:custGeom>
                <a:avLst/>
                <a:gdLst>
                  <a:gd name="T0" fmla="*/ 9 w 20"/>
                  <a:gd name="T1" fmla="*/ 0 h 29"/>
                  <a:gd name="T2" fmla="*/ 14 w 20"/>
                  <a:gd name="T3" fmla="*/ 1 h 29"/>
                  <a:gd name="T4" fmla="*/ 18 w 20"/>
                  <a:gd name="T5" fmla="*/ 3 h 29"/>
                  <a:gd name="T6" fmla="*/ 20 w 20"/>
                  <a:gd name="T7" fmla="*/ 6 h 29"/>
                  <a:gd name="T8" fmla="*/ 20 w 20"/>
                  <a:gd name="T9" fmla="*/ 9 h 29"/>
                  <a:gd name="T10" fmla="*/ 20 w 20"/>
                  <a:gd name="T11" fmla="*/ 13 h 29"/>
                  <a:gd name="T12" fmla="*/ 17 w 20"/>
                  <a:gd name="T13" fmla="*/ 16 h 29"/>
                  <a:gd name="T14" fmla="*/ 14 w 20"/>
                  <a:gd name="T15" fmla="*/ 18 h 29"/>
                  <a:gd name="T16" fmla="*/ 9 w 20"/>
                  <a:gd name="T17" fmla="*/ 19 h 29"/>
                  <a:gd name="T18" fmla="*/ 5 w 20"/>
                  <a:gd name="T19" fmla="*/ 19 h 29"/>
                  <a:gd name="T20" fmla="*/ 5 w 20"/>
                  <a:gd name="T21" fmla="*/ 29 h 29"/>
                  <a:gd name="T22" fmla="*/ 0 w 20"/>
                  <a:gd name="T23" fmla="*/ 29 h 29"/>
                  <a:gd name="T24" fmla="*/ 0 w 20"/>
                  <a:gd name="T25" fmla="*/ 0 h 29"/>
                  <a:gd name="T26" fmla="*/ 9 w 20"/>
                  <a:gd name="T27" fmla="*/ 0 h 29"/>
                  <a:gd name="T28" fmla="*/ 9 w 20"/>
                  <a:gd name="T29" fmla="*/ 15 h 29"/>
                  <a:gd name="T30" fmla="*/ 12 w 20"/>
                  <a:gd name="T31" fmla="*/ 14 h 29"/>
                  <a:gd name="T32" fmla="*/ 13 w 20"/>
                  <a:gd name="T33" fmla="*/ 13 h 29"/>
                  <a:gd name="T34" fmla="*/ 15 w 20"/>
                  <a:gd name="T35" fmla="*/ 12 h 29"/>
                  <a:gd name="T36" fmla="*/ 15 w 20"/>
                  <a:gd name="T37" fmla="*/ 9 h 29"/>
                  <a:gd name="T38" fmla="*/ 15 w 20"/>
                  <a:gd name="T39" fmla="*/ 7 h 29"/>
                  <a:gd name="T40" fmla="*/ 13 w 20"/>
                  <a:gd name="T41" fmla="*/ 6 h 29"/>
                  <a:gd name="T42" fmla="*/ 12 w 20"/>
                  <a:gd name="T43" fmla="*/ 5 h 29"/>
                  <a:gd name="T44" fmla="*/ 9 w 20"/>
                  <a:gd name="T45" fmla="*/ 4 h 29"/>
                  <a:gd name="T46" fmla="*/ 5 w 20"/>
                  <a:gd name="T47" fmla="*/ 4 h 29"/>
                  <a:gd name="T48" fmla="*/ 5 w 20"/>
                  <a:gd name="T49" fmla="*/ 15 h 29"/>
                  <a:gd name="T50" fmla="*/ 9 w 20"/>
                  <a:gd name="T51"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9">
                    <a:moveTo>
                      <a:pt x="9" y="0"/>
                    </a:moveTo>
                    <a:cubicBezTo>
                      <a:pt x="11" y="0"/>
                      <a:pt x="13" y="0"/>
                      <a:pt x="14" y="1"/>
                    </a:cubicBezTo>
                    <a:cubicBezTo>
                      <a:pt x="15" y="1"/>
                      <a:pt x="17" y="2"/>
                      <a:pt x="18" y="3"/>
                    </a:cubicBezTo>
                    <a:cubicBezTo>
                      <a:pt x="18" y="4"/>
                      <a:pt x="19" y="5"/>
                      <a:pt x="20" y="6"/>
                    </a:cubicBezTo>
                    <a:cubicBezTo>
                      <a:pt x="20" y="7"/>
                      <a:pt x="20" y="8"/>
                      <a:pt x="20" y="9"/>
                    </a:cubicBezTo>
                    <a:cubicBezTo>
                      <a:pt x="20" y="11"/>
                      <a:pt x="20" y="12"/>
                      <a:pt x="20" y="13"/>
                    </a:cubicBezTo>
                    <a:cubicBezTo>
                      <a:pt x="19" y="14"/>
                      <a:pt x="18" y="15"/>
                      <a:pt x="17" y="16"/>
                    </a:cubicBezTo>
                    <a:cubicBezTo>
                      <a:pt x="17" y="17"/>
                      <a:pt x="15" y="18"/>
                      <a:pt x="14" y="18"/>
                    </a:cubicBezTo>
                    <a:cubicBezTo>
                      <a:pt x="13" y="19"/>
                      <a:pt x="11" y="19"/>
                      <a:pt x="9" y="19"/>
                    </a:cubicBezTo>
                    <a:cubicBezTo>
                      <a:pt x="5" y="19"/>
                      <a:pt x="5" y="19"/>
                      <a:pt x="5" y="19"/>
                    </a:cubicBezTo>
                    <a:cubicBezTo>
                      <a:pt x="5" y="29"/>
                      <a:pt x="5" y="29"/>
                      <a:pt x="5" y="29"/>
                    </a:cubicBezTo>
                    <a:cubicBezTo>
                      <a:pt x="0" y="29"/>
                      <a:pt x="0" y="29"/>
                      <a:pt x="0" y="29"/>
                    </a:cubicBezTo>
                    <a:cubicBezTo>
                      <a:pt x="0" y="0"/>
                      <a:pt x="0" y="0"/>
                      <a:pt x="0" y="0"/>
                    </a:cubicBezTo>
                    <a:lnTo>
                      <a:pt x="9" y="0"/>
                    </a:lnTo>
                    <a:close/>
                    <a:moveTo>
                      <a:pt x="9" y="15"/>
                    </a:moveTo>
                    <a:cubicBezTo>
                      <a:pt x="10" y="15"/>
                      <a:pt x="11" y="15"/>
                      <a:pt x="12" y="14"/>
                    </a:cubicBezTo>
                    <a:cubicBezTo>
                      <a:pt x="12" y="14"/>
                      <a:pt x="13" y="14"/>
                      <a:pt x="13" y="13"/>
                    </a:cubicBezTo>
                    <a:cubicBezTo>
                      <a:pt x="14" y="13"/>
                      <a:pt x="14" y="12"/>
                      <a:pt x="15" y="12"/>
                    </a:cubicBezTo>
                    <a:cubicBezTo>
                      <a:pt x="15" y="11"/>
                      <a:pt x="15" y="10"/>
                      <a:pt x="15" y="9"/>
                    </a:cubicBezTo>
                    <a:cubicBezTo>
                      <a:pt x="15" y="9"/>
                      <a:pt x="15" y="8"/>
                      <a:pt x="15" y="7"/>
                    </a:cubicBezTo>
                    <a:cubicBezTo>
                      <a:pt x="14" y="7"/>
                      <a:pt x="14" y="6"/>
                      <a:pt x="13" y="6"/>
                    </a:cubicBezTo>
                    <a:cubicBezTo>
                      <a:pt x="13" y="5"/>
                      <a:pt x="12" y="5"/>
                      <a:pt x="12" y="5"/>
                    </a:cubicBezTo>
                    <a:cubicBezTo>
                      <a:pt x="11" y="4"/>
                      <a:pt x="10" y="4"/>
                      <a:pt x="9" y="4"/>
                    </a:cubicBezTo>
                    <a:cubicBezTo>
                      <a:pt x="5" y="4"/>
                      <a:pt x="5" y="4"/>
                      <a:pt x="5" y="4"/>
                    </a:cubicBezTo>
                    <a:cubicBezTo>
                      <a:pt x="5" y="15"/>
                      <a:pt x="5" y="15"/>
                      <a:pt x="5" y="15"/>
                    </a:cubicBezTo>
                    <a:lnTo>
                      <a:pt x="9" y="1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7" name="Freeform 25">
                <a:extLst>
                  <a:ext uri="{FF2B5EF4-FFF2-40B4-BE49-F238E27FC236}">
                    <a16:creationId xmlns="" xmlns:a16="http://schemas.microsoft.com/office/drawing/2014/main" id="{23AC9CB0-4941-4D75-B2A4-DFE0321E5974}"/>
                  </a:ext>
                </a:extLst>
              </p:cNvPr>
              <p:cNvSpPr>
                <a:spLocks noEditPoints="1"/>
              </p:cNvSpPr>
              <p:nvPr/>
            </p:nvSpPr>
            <p:spPr bwMode="auto">
              <a:xfrm>
                <a:off x="9824456" y="4318693"/>
                <a:ext cx="190501" cy="196849"/>
              </a:xfrm>
              <a:custGeom>
                <a:avLst/>
                <a:gdLst>
                  <a:gd name="T0" fmla="*/ 28 w 28"/>
                  <a:gd name="T1" fmla="*/ 29 h 29"/>
                  <a:gd name="T2" fmla="*/ 24 w 28"/>
                  <a:gd name="T3" fmla="*/ 29 h 29"/>
                  <a:gd name="T4" fmla="*/ 23 w 28"/>
                  <a:gd name="T5" fmla="*/ 29 h 29"/>
                  <a:gd name="T6" fmla="*/ 22 w 28"/>
                  <a:gd name="T7" fmla="*/ 28 h 29"/>
                  <a:gd name="T8" fmla="*/ 20 w 28"/>
                  <a:gd name="T9" fmla="*/ 22 h 29"/>
                  <a:gd name="T10" fmla="*/ 8 w 28"/>
                  <a:gd name="T11" fmla="*/ 22 h 29"/>
                  <a:gd name="T12" fmla="*/ 6 w 28"/>
                  <a:gd name="T13" fmla="*/ 28 h 29"/>
                  <a:gd name="T14" fmla="*/ 5 w 28"/>
                  <a:gd name="T15" fmla="*/ 29 h 29"/>
                  <a:gd name="T16" fmla="*/ 4 w 28"/>
                  <a:gd name="T17" fmla="*/ 29 h 29"/>
                  <a:gd name="T18" fmla="*/ 0 w 28"/>
                  <a:gd name="T19" fmla="*/ 29 h 29"/>
                  <a:gd name="T20" fmla="*/ 11 w 28"/>
                  <a:gd name="T21" fmla="*/ 0 h 29"/>
                  <a:gd name="T22" fmla="*/ 17 w 28"/>
                  <a:gd name="T23" fmla="*/ 0 h 29"/>
                  <a:gd name="T24" fmla="*/ 28 w 28"/>
                  <a:gd name="T25" fmla="*/ 29 h 29"/>
                  <a:gd name="T26" fmla="*/ 18 w 28"/>
                  <a:gd name="T27" fmla="*/ 18 h 29"/>
                  <a:gd name="T28" fmla="*/ 15 w 28"/>
                  <a:gd name="T29" fmla="*/ 9 h 29"/>
                  <a:gd name="T30" fmla="*/ 14 w 28"/>
                  <a:gd name="T31" fmla="*/ 7 h 29"/>
                  <a:gd name="T32" fmla="*/ 14 w 28"/>
                  <a:gd name="T33" fmla="*/ 5 h 29"/>
                  <a:gd name="T34" fmla="*/ 13 w 28"/>
                  <a:gd name="T35" fmla="*/ 7 h 29"/>
                  <a:gd name="T36" fmla="*/ 13 w 28"/>
                  <a:gd name="T37" fmla="*/ 9 h 29"/>
                  <a:gd name="T38" fmla="*/ 9 w 28"/>
                  <a:gd name="T39" fmla="*/ 18 h 29"/>
                  <a:gd name="T40" fmla="*/ 18 w 28"/>
                  <a:gd name="T41"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29">
                    <a:moveTo>
                      <a:pt x="28" y="29"/>
                    </a:moveTo>
                    <a:cubicBezTo>
                      <a:pt x="24" y="29"/>
                      <a:pt x="24" y="29"/>
                      <a:pt x="24" y="29"/>
                    </a:cubicBezTo>
                    <a:cubicBezTo>
                      <a:pt x="23" y="29"/>
                      <a:pt x="23" y="29"/>
                      <a:pt x="23" y="29"/>
                    </a:cubicBezTo>
                    <a:cubicBezTo>
                      <a:pt x="22" y="28"/>
                      <a:pt x="22" y="28"/>
                      <a:pt x="22" y="28"/>
                    </a:cubicBezTo>
                    <a:cubicBezTo>
                      <a:pt x="20" y="22"/>
                      <a:pt x="20" y="22"/>
                      <a:pt x="20" y="22"/>
                    </a:cubicBezTo>
                    <a:cubicBezTo>
                      <a:pt x="8" y="22"/>
                      <a:pt x="8" y="22"/>
                      <a:pt x="8" y="22"/>
                    </a:cubicBezTo>
                    <a:cubicBezTo>
                      <a:pt x="6" y="28"/>
                      <a:pt x="6" y="28"/>
                      <a:pt x="6" y="28"/>
                    </a:cubicBezTo>
                    <a:cubicBezTo>
                      <a:pt x="5" y="29"/>
                      <a:pt x="5" y="29"/>
                      <a:pt x="5" y="29"/>
                    </a:cubicBezTo>
                    <a:cubicBezTo>
                      <a:pt x="5" y="29"/>
                      <a:pt x="4" y="29"/>
                      <a:pt x="4" y="29"/>
                    </a:cubicBezTo>
                    <a:cubicBezTo>
                      <a:pt x="0" y="29"/>
                      <a:pt x="0" y="29"/>
                      <a:pt x="0" y="29"/>
                    </a:cubicBezTo>
                    <a:cubicBezTo>
                      <a:pt x="11" y="0"/>
                      <a:pt x="11" y="0"/>
                      <a:pt x="11" y="0"/>
                    </a:cubicBezTo>
                    <a:cubicBezTo>
                      <a:pt x="17" y="0"/>
                      <a:pt x="17" y="0"/>
                      <a:pt x="17" y="0"/>
                    </a:cubicBezTo>
                    <a:lnTo>
                      <a:pt x="28" y="29"/>
                    </a:lnTo>
                    <a:close/>
                    <a:moveTo>
                      <a:pt x="18" y="18"/>
                    </a:moveTo>
                    <a:cubicBezTo>
                      <a:pt x="15" y="9"/>
                      <a:pt x="15" y="9"/>
                      <a:pt x="15" y="9"/>
                    </a:cubicBezTo>
                    <a:cubicBezTo>
                      <a:pt x="15" y="8"/>
                      <a:pt x="15" y="8"/>
                      <a:pt x="14" y="7"/>
                    </a:cubicBezTo>
                    <a:cubicBezTo>
                      <a:pt x="14" y="6"/>
                      <a:pt x="14" y="6"/>
                      <a:pt x="14" y="5"/>
                    </a:cubicBezTo>
                    <a:cubicBezTo>
                      <a:pt x="14" y="6"/>
                      <a:pt x="14" y="6"/>
                      <a:pt x="13" y="7"/>
                    </a:cubicBezTo>
                    <a:cubicBezTo>
                      <a:pt x="13" y="8"/>
                      <a:pt x="13" y="8"/>
                      <a:pt x="13" y="9"/>
                    </a:cubicBezTo>
                    <a:cubicBezTo>
                      <a:pt x="9" y="18"/>
                      <a:pt x="9" y="18"/>
                      <a:pt x="9" y="18"/>
                    </a:cubicBezTo>
                    <a:lnTo>
                      <a:pt x="18" y="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8" name="Freeform 26">
                <a:extLst>
                  <a:ext uri="{FF2B5EF4-FFF2-40B4-BE49-F238E27FC236}">
                    <a16:creationId xmlns="" xmlns:a16="http://schemas.microsoft.com/office/drawing/2014/main" id="{49B8711A-0E4F-4716-8E6A-E530912F501E}"/>
                  </a:ext>
                </a:extLst>
              </p:cNvPr>
              <p:cNvSpPr>
                <a:spLocks noEditPoints="1"/>
              </p:cNvSpPr>
              <p:nvPr/>
            </p:nvSpPr>
            <p:spPr bwMode="auto">
              <a:xfrm>
                <a:off x="10054643" y="4318693"/>
                <a:ext cx="150814" cy="196849"/>
              </a:xfrm>
              <a:custGeom>
                <a:avLst/>
                <a:gdLst>
                  <a:gd name="T0" fmla="*/ 22 w 22"/>
                  <a:gd name="T1" fmla="*/ 29 h 29"/>
                  <a:gd name="T2" fmla="*/ 18 w 22"/>
                  <a:gd name="T3" fmla="*/ 29 h 29"/>
                  <a:gd name="T4" fmla="*/ 16 w 22"/>
                  <a:gd name="T5" fmla="*/ 28 h 29"/>
                  <a:gd name="T6" fmla="*/ 9 w 22"/>
                  <a:gd name="T7" fmla="*/ 19 h 29"/>
                  <a:gd name="T8" fmla="*/ 9 w 22"/>
                  <a:gd name="T9" fmla="*/ 18 h 29"/>
                  <a:gd name="T10" fmla="*/ 8 w 22"/>
                  <a:gd name="T11" fmla="*/ 18 h 29"/>
                  <a:gd name="T12" fmla="*/ 5 w 22"/>
                  <a:gd name="T13" fmla="*/ 18 h 29"/>
                  <a:gd name="T14" fmla="*/ 5 w 22"/>
                  <a:gd name="T15" fmla="*/ 29 h 29"/>
                  <a:gd name="T16" fmla="*/ 0 w 22"/>
                  <a:gd name="T17" fmla="*/ 29 h 29"/>
                  <a:gd name="T18" fmla="*/ 0 w 22"/>
                  <a:gd name="T19" fmla="*/ 0 h 29"/>
                  <a:gd name="T20" fmla="*/ 9 w 22"/>
                  <a:gd name="T21" fmla="*/ 0 h 29"/>
                  <a:gd name="T22" fmla="*/ 14 w 22"/>
                  <a:gd name="T23" fmla="*/ 1 h 29"/>
                  <a:gd name="T24" fmla="*/ 17 w 22"/>
                  <a:gd name="T25" fmla="*/ 3 h 29"/>
                  <a:gd name="T26" fmla="*/ 19 w 22"/>
                  <a:gd name="T27" fmla="*/ 5 h 29"/>
                  <a:gd name="T28" fmla="*/ 20 w 22"/>
                  <a:gd name="T29" fmla="*/ 9 h 29"/>
                  <a:gd name="T30" fmla="*/ 19 w 22"/>
                  <a:gd name="T31" fmla="*/ 11 h 29"/>
                  <a:gd name="T32" fmla="*/ 18 w 22"/>
                  <a:gd name="T33" fmla="*/ 14 h 29"/>
                  <a:gd name="T34" fmla="*/ 16 w 22"/>
                  <a:gd name="T35" fmla="*/ 15 h 29"/>
                  <a:gd name="T36" fmla="*/ 13 w 22"/>
                  <a:gd name="T37" fmla="*/ 17 h 29"/>
                  <a:gd name="T38" fmla="*/ 14 w 22"/>
                  <a:gd name="T39" fmla="*/ 17 h 29"/>
                  <a:gd name="T40" fmla="*/ 15 w 22"/>
                  <a:gd name="T41" fmla="*/ 18 h 29"/>
                  <a:gd name="T42" fmla="*/ 22 w 22"/>
                  <a:gd name="T43" fmla="*/ 29 h 29"/>
                  <a:gd name="T44" fmla="*/ 9 w 22"/>
                  <a:gd name="T45" fmla="*/ 14 h 29"/>
                  <a:gd name="T46" fmla="*/ 11 w 22"/>
                  <a:gd name="T47" fmla="*/ 14 h 29"/>
                  <a:gd name="T48" fmla="*/ 13 w 22"/>
                  <a:gd name="T49" fmla="*/ 13 h 29"/>
                  <a:gd name="T50" fmla="*/ 14 w 22"/>
                  <a:gd name="T51" fmla="*/ 11 h 29"/>
                  <a:gd name="T52" fmla="*/ 14 w 22"/>
                  <a:gd name="T53" fmla="*/ 9 h 29"/>
                  <a:gd name="T54" fmla="*/ 13 w 22"/>
                  <a:gd name="T55" fmla="*/ 6 h 29"/>
                  <a:gd name="T56" fmla="*/ 9 w 22"/>
                  <a:gd name="T57" fmla="*/ 4 h 29"/>
                  <a:gd name="T58" fmla="*/ 5 w 22"/>
                  <a:gd name="T59" fmla="*/ 4 h 29"/>
                  <a:gd name="T60" fmla="*/ 5 w 22"/>
                  <a:gd name="T61" fmla="*/ 14 h 29"/>
                  <a:gd name="T62" fmla="*/ 9 w 22"/>
                  <a:gd name="T6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 h="29">
                    <a:moveTo>
                      <a:pt x="22" y="29"/>
                    </a:moveTo>
                    <a:cubicBezTo>
                      <a:pt x="18" y="29"/>
                      <a:pt x="18" y="29"/>
                      <a:pt x="18" y="29"/>
                    </a:cubicBezTo>
                    <a:cubicBezTo>
                      <a:pt x="17" y="29"/>
                      <a:pt x="16" y="29"/>
                      <a:pt x="16" y="28"/>
                    </a:cubicBezTo>
                    <a:cubicBezTo>
                      <a:pt x="9" y="19"/>
                      <a:pt x="9" y="19"/>
                      <a:pt x="9" y="19"/>
                    </a:cubicBezTo>
                    <a:cubicBezTo>
                      <a:pt x="9" y="18"/>
                      <a:pt x="9" y="18"/>
                      <a:pt x="9" y="18"/>
                    </a:cubicBezTo>
                    <a:cubicBezTo>
                      <a:pt x="8" y="18"/>
                      <a:pt x="8" y="18"/>
                      <a:pt x="8" y="18"/>
                    </a:cubicBezTo>
                    <a:cubicBezTo>
                      <a:pt x="5" y="18"/>
                      <a:pt x="5" y="18"/>
                      <a:pt x="5" y="18"/>
                    </a:cubicBezTo>
                    <a:cubicBezTo>
                      <a:pt x="5" y="29"/>
                      <a:pt x="5" y="29"/>
                      <a:pt x="5" y="29"/>
                    </a:cubicBezTo>
                    <a:cubicBezTo>
                      <a:pt x="0" y="29"/>
                      <a:pt x="0" y="29"/>
                      <a:pt x="0" y="29"/>
                    </a:cubicBezTo>
                    <a:cubicBezTo>
                      <a:pt x="0" y="0"/>
                      <a:pt x="0" y="0"/>
                      <a:pt x="0" y="0"/>
                    </a:cubicBezTo>
                    <a:cubicBezTo>
                      <a:pt x="9" y="0"/>
                      <a:pt x="9" y="0"/>
                      <a:pt x="9" y="0"/>
                    </a:cubicBezTo>
                    <a:cubicBezTo>
                      <a:pt x="11" y="0"/>
                      <a:pt x="12" y="0"/>
                      <a:pt x="14" y="1"/>
                    </a:cubicBezTo>
                    <a:cubicBezTo>
                      <a:pt x="15" y="1"/>
                      <a:pt x="16" y="2"/>
                      <a:pt x="17" y="3"/>
                    </a:cubicBezTo>
                    <a:cubicBezTo>
                      <a:pt x="18" y="3"/>
                      <a:pt x="19" y="4"/>
                      <a:pt x="19" y="5"/>
                    </a:cubicBezTo>
                    <a:cubicBezTo>
                      <a:pt x="20" y="6"/>
                      <a:pt x="20" y="7"/>
                      <a:pt x="20" y="9"/>
                    </a:cubicBezTo>
                    <a:cubicBezTo>
                      <a:pt x="20" y="9"/>
                      <a:pt x="20" y="10"/>
                      <a:pt x="19" y="11"/>
                    </a:cubicBezTo>
                    <a:cubicBezTo>
                      <a:pt x="19" y="12"/>
                      <a:pt x="19" y="13"/>
                      <a:pt x="18" y="14"/>
                    </a:cubicBezTo>
                    <a:cubicBezTo>
                      <a:pt x="18" y="14"/>
                      <a:pt x="17" y="15"/>
                      <a:pt x="16" y="15"/>
                    </a:cubicBezTo>
                    <a:cubicBezTo>
                      <a:pt x="15" y="16"/>
                      <a:pt x="14" y="16"/>
                      <a:pt x="13" y="17"/>
                    </a:cubicBezTo>
                    <a:cubicBezTo>
                      <a:pt x="14" y="17"/>
                      <a:pt x="14" y="17"/>
                      <a:pt x="14" y="17"/>
                    </a:cubicBezTo>
                    <a:cubicBezTo>
                      <a:pt x="15" y="18"/>
                      <a:pt x="15" y="18"/>
                      <a:pt x="15" y="18"/>
                    </a:cubicBezTo>
                    <a:lnTo>
                      <a:pt x="22" y="29"/>
                    </a:lnTo>
                    <a:close/>
                    <a:moveTo>
                      <a:pt x="9" y="14"/>
                    </a:moveTo>
                    <a:cubicBezTo>
                      <a:pt x="10" y="14"/>
                      <a:pt x="10" y="14"/>
                      <a:pt x="11" y="14"/>
                    </a:cubicBezTo>
                    <a:cubicBezTo>
                      <a:pt x="12" y="13"/>
                      <a:pt x="13" y="13"/>
                      <a:pt x="13" y="13"/>
                    </a:cubicBezTo>
                    <a:cubicBezTo>
                      <a:pt x="14" y="12"/>
                      <a:pt x="14" y="12"/>
                      <a:pt x="14" y="11"/>
                    </a:cubicBezTo>
                    <a:cubicBezTo>
                      <a:pt x="14" y="10"/>
                      <a:pt x="14" y="10"/>
                      <a:pt x="14" y="9"/>
                    </a:cubicBezTo>
                    <a:cubicBezTo>
                      <a:pt x="14" y="7"/>
                      <a:pt x="14" y="6"/>
                      <a:pt x="13" y="6"/>
                    </a:cubicBezTo>
                    <a:cubicBezTo>
                      <a:pt x="12" y="5"/>
                      <a:pt x="11" y="4"/>
                      <a:pt x="9" y="4"/>
                    </a:cubicBezTo>
                    <a:cubicBezTo>
                      <a:pt x="5" y="4"/>
                      <a:pt x="5" y="4"/>
                      <a:pt x="5" y="4"/>
                    </a:cubicBezTo>
                    <a:cubicBezTo>
                      <a:pt x="5" y="14"/>
                      <a:pt x="5" y="14"/>
                      <a:pt x="5" y="14"/>
                    </a:cubicBezTo>
                    <a:lnTo>
                      <a:pt x="9"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69" name="Freeform 27">
                <a:extLst>
                  <a:ext uri="{FF2B5EF4-FFF2-40B4-BE49-F238E27FC236}">
                    <a16:creationId xmlns="" xmlns:a16="http://schemas.microsoft.com/office/drawing/2014/main" id="{590229D8-6C09-4912-87D9-4E694C5B28C5}"/>
                  </a:ext>
                </a:extLst>
              </p:cNvPr>
              <p:cNvSpPr>
                <a:spLocks/>
              </p:cNvSpPr>
              <p:nvPr/>
            </p:nvSpPr>
            <p:spPr bwMode="auto">
              <a:xfrm>
                <a:off x="10224503" y="4318693"/>
                <a:ext cx="157163" cy="196849"/>
              </a:xfrm>
              <a:custGeom>
                <a:avLst/>
                <a:gdLst>
                  <a:gd name="T0" fmla="*/ 99 w 99"/>
                  <a:gd name="T1" fmla="*/ 21 h 124"/>
                  <a:gd name="T2" fmla="*/ 60 w 99"/>
                  <a:gd name="T3" fmla="*/ 21 h 124"/>
                  <a:gd name="T4" fmla="*/ 60 w 99"/>
                  <a:gd name="T5" fmla="*/ 124 h 124"/>
                  <a:gd name="T6" fmla="*/ 39 w 99"/>
                  <a:gd name="T7" fmla="*/ 124 h 124"/>
                  <a:gd name="T8" fmla="*/ 39 w 99"/>
                  <a:gd name="T9" fmla="*/ 21 h 124"/>
                  <a:gd name="T10" fmla="*/ 0 w 99"/>
                  <a:gd name="T11" fmla="*/ 21 h 124"/>
                  <a:gd name="T12" fmla="*/ 0 w 99"/>
                  <a:gd name="T13" fmla="*/ 0 h 124"/>
                  <a:gd name="T14" fmla="*/ 99 w 99"/>
                  <a:gd name="T15" fmla="*/ 0 h 124"/>
                  <a:gd name="T16" fmla="*/ 99 w 99"/>
                  <a:gd name="T17" fmla="*/ 2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24">
                    <a:moveTo>
                      <a:pt x="99" y="21"/>
                    </a:moveTo>
                    <a:lnTo>
                      <a:pt x="60" y="21"/>
                    </a:lnTo>
                    <a:lnTo>
                      <a:pt x="60" y="124"/>
                    </a:lnTo>
                    <a:lnTo>
                      <a:pt x="39" y="124"/>
                    </a:lnTo>
                    <a:lnTo>
                      <a:pt x="39" y="21"/>
                    </a:lnTo>
                    <a:lnTo>
                      <a:pt x="0" y="21"/>
                    </a:lnTo>
                    <a:lnTo>
                      <a:pt x="0" y="0"/>
                    </a:lnTo>
                    <a:lnTo>
                      <a:pt x="99" y="0"/>
                    </a:lnTo>
                    <a:lnTo>
                      <a:pt x="99"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0" name="Freeform 28">
                <a:extLst>
                  <a:ext uri="{FF2B5EF4-FFF2-40B4-BE49-F238E27FC236}">
                    <a16:creationId xmlns="" xmlns:a16="http://schemas.microsoft.com/office/drawing/2014/main" id="{22CD92FD-D38B-4D74-9F32-461C8D5EC591}"/>
                  </a:ext>
                </a:extLst>
              </p:cNvPr>
              <p:cNvSpPr>
                <a:spLocks noEditPoints="1"/>
              </p:cNvSpPr>
              <p:nvPr/>
            </p:nvSpPr>
            <p:spPr bwMode="auto">
              <a:xfrm>
                <a:off x="10381666" y="4318693"/>
                <a:ext cx="190501" cy="196849"/>
              </a:xfrm>
              <a:custGeom>
                <a:avLst/>
                <a:gdLst>
                  <a:gd name="T0" fmla="*/ 28 w 28"/>
                  <a:gd name="T1" fmla="*/ 29 h 29"/>
                  <a:gd name="T2" fmla="*/ 24 w 28"/>
                  <a:gd name="T3" fmla="*/ 29 h 29"/>
                  <a:gd name="T4" fmla="*/ 23 w 28"/>
                  <a:gd name="T5" fmla="*/ 29 h 29"/>
                  <a:gd name="T6" fmla="*/ 22 w 28"/>
                  <a:gd name="T7" fmla="*/ 28 h 29"/>
                  <a:gd name="T8" fmla="*/ 20 w 28"/>
                  <a:gd name="T9" fmla="*/ 22 h 29"/>
                  <a:gd name="T10" fmla="*/ 8 w 28"/>
                  <a:gd name="T11" fmla="*/ 22 h 29"/>
                  <a:gd name="T12" fmla="*/ 6 w 28"/>
                  <a:gd name="T13" fmla="*/ 28 h 29"/>
                  <a:gd name="T14" fmla="*/ 6 w 28"/>
                  <a:gd name="T15" fmla="*/ 29 h 29"/>
                  <a:gd name="T16" fmla="*/ 4 w 28"/>
                  <a:gd name="T17" fmla="*/ 29 h 29"/>
                  <a:gd name="T18" fmla="*/ 0 w 28"/>
                  <a:gd name="T19" fmla="*/ 29 h 29"/>
                  <a:gd name="T20" fmla="*/ 12 w 28"/>
                  <a:gd name="T21" fmla="*/ 0 h 29"/>
                  <a:gd name="T22" fmla="*/ 17 w 28"/>
                  <a:gd name="T23" fmla="*/ 0 h 29"/>
                  <a:gd name="T24" fmla="*/ 28 w 28"/>
                  <a:gd name="T25" fmla="*/ 29 h 29"/>
                  <a:gd name="T26" fmla="*/ 19 w 28"/>
                  <a:gd name="T27" fmla="*/ 18 h 29"/>
                  <a:gd name="T28" fmla="*/ 15 w 28"/>
                  <a:gd name="T29" fmla="*/ 9 h 29"/>
                  <a:gd name="T30" fmla="*/ 15 w 28"/>
                  <a:gd name="T31" fmla="*/ 7 h 29"/>
                  <a:gd name="T32" fmla="*/ 14 w 28"/>
                  <a:gd name="T33" fmla="*/ 5 h 29"/>
                  <a:gd name="T34" fmla="*/ 14 w 28"/>
                  <a:gd name="T35" fmla="*/ 7 h 29"/>
                  <a:gd name="T36" fmla="*/ 13 w 28"/>
                  <a:gd name="T37" fmla="*/ 9 h 29"/>
                  <a:gd name="T38" fmla="*/ 10 w 28"/>
                  <a:gd name="T39" fmla="*/ 18 h 29"/>
                  <a:gd name="T40" fmla="*/ 19 w 28"/>
                  <a:gd name="T41"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29">
                    <a:moveTo>
                      <a:pt x="28" y="29"/>
                    </a:moveTo>
                    <a:cubicBezTo>
                      <a:pt x="24" y="29"/>
                      <a:pt x="24" y="29"/>
                      <a:pt x="24" y="29"/>
                    </a:cubicBezTo>
                    <a:cubicBezTo>
                      <a:pt x="24" y="29"/>
                      <a:pt x="23" y="29"/>
                      <a:pt x="23" y="29"/>
                    </a:cubicBezTo>
                    <a:cubicBezTo>
                      <a:pt x="22" y="28"/>
                      <a:pt x="22" y="28"/>
                      <a:pt x="22" y="28"/>
                    </a:cubicBezTo>
                    <a:cubicBezTo>
                      <a:pt x="20" y="22"/>
                      <a:pt x="20" y="22"/>
                      <a:pt x="20" y="22"/>
                    </a:cubicBezTo>
                    <a:cubicBezTo>
                      <a:pt x="8" y="22"/>
                      <a:pt x="8" y="22"/>
                      <a:pt x="8" y="22"/>
                    </a:cubicBezTo>
                    <a:cubicBezTo>
                      <a:pt x="6" y="28"/>
                      <a:pt x="6" y="28"/>
                      <a:pt x="6" y="28"/>
                    </a:cubicBezTo>
                    <a:cubicBezTo>
                      <a:pt x="6" y="29"/>
                      <a:pt x="6" y="29"/>
                      <a:pt x="6" y="29"/>
                    </a:cubicBezTo>
                    <a:cubicBezTo>
                      <a:pt x="5" y="29"/>
                      <a:pt x="5" y="29"/>
                      <a:pt x="4" y="29"/>
                    </a:cubicBezTo>
                    <a:cubicBezTo>
                      <a:pt x="0" y="29"/>
                      <a:pt x="0" y="29"/>
                      <a:pt x="0" y="29"/>
                    </a:cubicBezTo>
                    <a:cubicBezTo>
                      <a:pt x="12" y="0"/>
                      <a:pt x="12" y="0"/>
                      <a:pt x="12" y="0"/>
                    </a:cubicBezTo>
                    <a:cubicBezTo>
                      <a:pt x="17" y="0"/>
                      <a:pt x="17" y="0"/>
                      <a:pt x="17" y="0"/>
                    </a:cubicBezTo>
                    <a:lnTo>
                      <a:pt x="28" y="29"/>
                    </a:lnTo>
                    <a:close/>
                    <a:moveTo>
                      <a:pt x="19" y="18"/>
                    </a:moveTo>
                    <a:cubicBezTo>
                      <a:pt x="15" y="9"/>
                      <a:pt x="15" y="9"/>
                      <a:pt x="15" y="9"/>
                    </a:cubicBezTo>
                    <a:cubicBezTo>
                      <a:pt x="15" y="8"/>
                      <a:pt x="15" y="8"/>
                      <a:pt x="15" y="7"/>
                    </a:cubicBezTo>
                    <a:cubicBezTo>
                      <a:pt x="15" y="6"/>
                      <a:pt x="14" y="6"/>
                      <a:pt x="14" y="5"/>
                    </a:cubicBezTo>
                    <a:cubicBezTo>
                      <a:pt x="14" y="6"/>
                      <a:pt x="14" y="6"/>
                      <a:pt x="14" y="7"/>
                    </a:cubicBezTo>
                    <a:cubicBezTo>
                      <a:pt x="14" y="8"/>
                      <a:pt x="13" y="8"/>
                      <a:pt x="13" y="9"/>
                    </a:cubicBezTo>
                    <a:cubicBezTo>
                      <a:pt x="10" y="18"/>
                      <a:pt x="10" y="18"/>
                      <a:pt x="10" y="18"/>
                    </a:cubicBezTo>
                    <a:lnTo>
                      <a:pt x="19" y="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1" name="Freeform 29">
                <a:extLst>
                  <a:ext uri="{FF2B5EF4-FFF2-40B4-BE49-F238E27FC236}">
                    <a16:creationId xmlns="" xmlns:a16="http://schemas.microsoft.com/office/drawing/2014/main" id="{8051EC56-10F2-4366-85F4-9E0D26AE63BE}"/>
                  </a:ext>
                </a:extLst>
              </p:cNvPr>
              <p:cNvSpPr>
                <a:spLocks/>
              </p:cNvSpPr>
              <p:nvPr/>
            </p:nvSpPr>
            <p:spPr bwMode="auto">
              <a:xfrm>
                <a:off x="10599153" y="4318693"/>
                <a:ext cx="169863" cy="196849"/>
              </a:xfrm>
              <a:custGeom>
                <a:avLst/>
                <a:gdLst>
                  <a:gd name="T0" fmla="*/ 25 w 25"/>
                  <a:gd name="T1" fmla="*/ 15 h 29"/>
                  <a:gd name="T2" fmla="*/ 25 w 25"/>
                  <a:gd name="T3" fmla="*/ 26 h 29"/>
                  <a:gd name="T4" fmla="*/ 20 w 25"/>
                  <a:gd name="T5" fmla="*/ 29 h 29"/>
                  <a:gd name="T6" fmla="*/ 15 w 25"/>
                  <a:gd name="T7" fmla="*/ 29 h 29"/>
                  <a:gd name="T8" fmla="*/ 9 w 25"/>
                  <a:gd name="T9" fmla="*/ 28 h 29"/>
                  <a:gd name="T10" fmla="*/ 4 w 25"/>
                  <a:gd name="T11" fmla="*/ 25 h 29"/>
                  <a:gd name="T12" fmla="*/ 1 w 25"/>
                  <a:gd name="T13" fmla="*/ 21 h 29"/>
                  <a:gd name="T14" fmla="*/ 0 w 25"/>
                  <a:gd name="T15" fmla="*/ 15 h 29"/>
                  <a:gd name="T16" fmla="*/ 1 w 25"/>
                  <a:gd name="T17" fmla="*/ 9 h 29"/>
                  <a:gd name="T18" fmla="*/ 4 w 25"/>
                  <a:gd name="T19" fmla="*/ 4 h 29"/>
                  <a:gd name="T20" fmla="*/ 8 w 25"/>
                  <a:gd name="T21" fmla="*/ 1 h 29"/>
                  <a:gd name="T22" fmla="*/ 15 w 25"/>
                  <a:gd name="T23" fmla="*/ 0 h 29"/>
                  <a:gd name="T24" fmla="*/ 18 w 25"/>
                  <a:gd name="T25" fmla="*/ 0 h 29"/>
                  <a:gd name="T26" fmla="*/ 21 w 25"/>
                  <a:gd name="T27" fmla="*/ 1 h 29"/>
                  <a:gd name="T28" fmla="*/ 23 w 25"/>
                  <a:gd name="T29" fmla="*/ 2 h 29"/>
                  <a:gd name="T30" fmla="*/ 25 w 25"/>
                  <a:gd name="T31" fmla="*/ 4 h 29"/>
                  <a:gd name="T32" fmla="*/ 24 w 25"/>
                  <a:gd name="T33" fmla="*/ 6 h 29"/>
                  <a:gd name="T34" fmla="*/ 23 w 25"/>
                  <a:gd name="T35" fmla="*/ 7 h 29"/>
                  <a:gd name="T36" fmla="*/ 21 w 25"/>
                  <a:gd name="T37" fmla="*/ 7 h 29"/>
                  <a:gd name="T38" fmla="*/ 20 w 25"/>
                  <a:gd name="T39" fmla="*/ 6 h 29"/>
                  <a:gd name="T40" fmla="*/ 19 w 25"/>
                  <a:gd name="T41" fmla="*/ 5 h 29"/>
                  <a:gd name="T42" fmla="*/ 17 w 25"/>
                  <a:gd name="T43" fmla="*/ 5 h 29"/>
                  <a:gd name="T44" fmla="*/ 14 w 25"/>
                  <a:gd name="T45" fmla="*/ 4 h 29"/>
                  <a:gd name="T46" fmla="*/ 11 w 25"/>
                  <a:gd name="T47" fmla="*/ 5 h 29"/>
                  <a:gd name="T48" fmla="*/ 8 w 25"/>
                  <a:gd name="T49" fmla="*/ 7 h 29"/>
                  <a:gd name="T50" fmla="*/ 6 w 25"/>
                  <a:gd name="T51" fmla="*/ 10 h 29"/>
                  <a:gd name="T52" fmla="*/ 5 w 25"/>
                  <a:gd name="T53" fmla="*/ 15 h 29"/>
                  <a:gd name="T54" fmla="*/ 6 w 25"/>
                  <a:gd name="T55" fmla="*/ 19 h 29"/>
                  <a:gd name="T56" fmla="*/ 8 w 25"/>
                  <a:gd name="T57" fmla="*/ 22 h 29"/>
                  <a:gd name="T58" fmla="*/ 11 w 25"/>
                  <a:gd name="T59" fmla="*/ 24 h 29"/>
                  <a:gd name="T60" fmla="*/ 15 w 25"/>
                  <a:gd name="T61" fmla="*/ 25 h 29"/>
                  <a:gd name="T62" fmla="*/ 18 w 25"/>
                  <a:gd name="T63" fmla="*/ 25 h 29"/>
                  <a:gd name="T64" fmla="*/ 20 w 25"/>
                  <a:gd name="T65" fmla="*/ 24 h 29"/>
                  <a:gd name="T66" fmla="*/ 20 w 25"/>
                  <a:gd name="T67" fmla="*/ 19 h 29"/>
                  <a:gd name="T68" fmla="*/ 17 w 25"/>
                  <a:gd name="T69" fmla="*/ 19 h 29"/>
                  <a:gd name="T70" fmla="*/ 16 w 25"/>
                  <a:gd name="T71" fmla="*/ 18 h 29"/>
                  <a:gd name="T72" fmla="*/ 16 w 25"/>
                  <a:gd name="T73" fmla="*/ 18 h 29"/>
                  <a:gd name="T74" fmla="*/ 16 w 25"/>
                  <a:gd name="T75" fmla="*/ 15 h 29"/>
                  <a:gd name="T76" fmla="*/ 25 w 25"/>
                  <a:gd name="T77"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29">
                    <a:moveTo>
                      <a:pt x="25" y="15"/>
                    </a:moveTo>
                    <a:cubicBezTo>
                      <a:pt x="25" y="26"/>
                      <a:pt x="25" y="26"/>
                      <a:pt x="25" y="26"/>
                    </a:cubicBezTo>
                    <a:cubicBezTo>
                      <a:pt x="24" y="27"/>
                      <a:pt x="22" y="28"/>
                      <a:pt x="20" y="29"/>
                    </a:cubicBezTo>
                    <a:cubicBezTo>
                      <a:pt x="19" y="29"/>
                      <a:pt x="17" y="29"/>
                      <a:pt x="15" y="29"/>
                    </a:cubicBezTo>
                    <a:cubicBezTo>
                      <a:pt x="13" y="29"/>
                      <a:pt x="11" y="29"/>
                      <a:pt x="9" y="28"/>
                    </a:cubicBezTo>
                    <a:cubicBezTo>
                      <a:pt x="7" y="28"/>
                      <a:pt x="5" y="27"/>
                      <a:pt x="4" y="25"/>
                    </a:cubicBezTo>
                    <a:cubicBezTo>
                      <a:pt x="2" y="24"/>
                      <a:pt x="1" y="22"/>
                      <a:pt x="1" y="21"/>
                    </a:cubicBezTo>
                    <a:cubicBezTo>
                      <a:pt x="0" y="19"/>
                      <a:pt x="0" y="17"/>
                      <a:pt x="0" y="15"/>
                    </a:cubicBezTo>
                    <a:cubicBezTo>
                      <a:pt x="0" y="12"/>
                      <a:pt x="0" y="10"/>
                      <a:pt x="1" y="9"/>
                    </a:cubicBezTo>
                    <a:cubicBezTo>
                      <a:pt x="1" y="7"/>
                      <a:pt x="2" y="5"/>
                      <a:pt x="4" y="4"/>
                    </a:cubicBezTo>
                    <a:cubicBezTo>
                      <a:pt x="5" y="3"/>
                      <a:pt x="7" y="2"/>
                      <a:pt x="8" y="1"/>
                    </a:cubicBezTo>
                    <a:cubicBezTo>
                      <a:pt x="10" y="0"/>
                      <a:pt x="12" y="0"/>
                      <a:pt x="15" y="0"/>
                    </a:cubicBezTo>
                    <a:cubicBezTo>
                      <a:pt x="16" y="0"/>
                      <a:pt x="17" y="0"/>
                      <a:pt x="18" y="0"/>
                    </a:cubicBezTo>
                    <a:cubicBezTo>
                      <a:pt x="19" y="0"/>
                      <a:pt x="20" y="1"/>
                      <a:pt x="21" y="1"/>
                    </a:cubicBezTo>
                    <a:cubicBezTo>
                      <a:pt x="22" y="1"/>
                      <a:pt x="22" y="2"/>
                      <a:pt x="23" y="2"/>
                    </a:cubicBezTo>
                    <a:cubicBezTo>
                      <a:pt x="24" y="3"/>
                      <a:pt x="24" y="3"/>
                      <a:pt x="25" y="4"/>
                    </a:cubicBezTo>
                    <a:cubicBezTo>
                      <a:pt x="24" y="6"/>
                      <a:pt x="24" y="6"/>
                      <a:pt x="24" y="6"/>
                    </a:cubicBezTo>
                    <a:cubicBezTo>
                      <a:pt x="23" y="6"/>
                      <a:pt x="23" y="7"/>
                      <a:pt x="23" y="7"/>
                    </a:cubicBezTo>
                    <a:cubicBezTo>
                      <a:pt x="22" y="7"/>
                      <a:pt x="22" y="7"/>
                      <a:pt x="21" y="7"/>
                    </a:cubicBezTo>
                    <a:cubicBezTo>
                      <a:pt x="21" y="6"/>
                      <a:pt x="20" y="6"/>
                      <a:pt x="20" y="6"/>
                    </a:cubicBezTo>
                    <a:cubicBezTo>
                      <a:pt x="20" y="6"/>
                      <a:pt x="19" y="5"/>
                      <a:pt x="19" y="5"/>
                    </a:cubicBezTo>
                    <a:cubicBezTo>
                      <a:pt x="18" y="5"/>
                      <a:pt x="17" y="5"/>
                      <a:pt x="17" y="5"/>
                    </a:cubicBezTo>
                    <a:cubicBezTo>
                      <a:pt x="16" y="5"/>
                      <a:pt x="15" y="4"/>
                      <a:pt x="14" y="4"/>
                    </a:cubicBezTo>
                    <a:cubicBezTo>
                      <a:pt x="13" y="4"/>
                      <a:pt x="12" y="5"/>
                      <a:pt x="11" y="5"/>
                    </a:cubicBezTo>
                    <a:cubicBezTo>
                      <a:pt x="9" y="6"/>
                      <a:pt x="8" y="6"/>
                      <a:pt x="8" y="7"/>
                    </a:cubicBezTo>
                    <a:cubicBezTo>
                      <a:pt x="7" y="8"/>
                      <a:pt x="6" y="9"/>
                      <a:pt x="6" y="10"/>
                    </a:cubicBezTo>
                    <a:cubicBezTo>
                      <a:pt x="5" y="12"/>
                      <a:pt x="5" y="13"/>
                      <a:pt x="5" y="15"/>
                    </a:cubicBezTo>
                    <a:cubicBezTo>
                      <a:pt x="5" y="16"/>
                      <a:pt x="5" y="18"/>
                      <a:pt x="6" y="19"/>
                    </a:cubicBezTo>
                    <a:cubicBezTo>
                      <a:pt x="6" y="20"/>
                      <a:pt x="7" y="21"/>
                      <a:pt x="8" y="22"/>
                    </a:cubicBezTo>
                    <a:cubicBezTo>
                      <a:pt x="9" y="23"/>
                      <a:pt x="10" y="24"/>
                      <a:pt x="11" y="24"/>
                    </a:cubicBezTo>
                    <a:cubicBezTo>
                      <a:pt x="12" y="25"/>
                      <a:pt x="13" y="25"/>
                      <a:pt x="15" y="25"/>
                    </a:cubicBezTo>
                    <a:cubicBezTo>
                      <a:pt x="16" y="25"/>
                      <a:pt x="17" y="25"/>
                      <a:pt x="18" y="25"/>
                    </a:cubicBezTo>
                    <a:cubicBezTo>
                      <a:pt x="19" y="25"/>
                      <a:pt x="19" y="24"/>
                      <a:pt x="20" y="24"/>
                    </a:cubicBezTo>
                    <a:cubicBezTo>
                      <a:pt x="20" y="19"/>
                      <a:pt x="20" y="19"/>
                      <a:pt x="20" y="19"/>
                    </a:cubicBezTo>
                    <a:cubicBezTo>
                      <a:pt x="17" y="19"/>
                      <a:pt x="17" y="19"/>
                      <a:pt x="17" y="19"/>
                    </a:cubicBezTo>
                    <a:cubicBezTo>
                      <a:pt x="16" y="18"/>
                      <a:pt x="16" y="18"/>
                      <a:pt x="16" y="18"/>
                    </a:cubicBezTo>
                    <a:cubicBezTo>
                      <a:pt x="16" y="18"/>
                      <a:pt x="16" y="18"/>
                      <a:pt x="16" y="18"/>
                    </a:cubicBezTo>
                    <a:cubicBezTo>
                      <a:pt x="16" y="15"/>
                      <a:pt x="16" y="15"/>
                      <a:pt x="16" y="15"/>
                    </a:cubicBezTo>
                    <a:lnTo>
                      <a:pt x="25" y="1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2" name="Freeform 30">
                <a:extLst>
                  <a:ext uri="{FF2B5EF4-FFF2-40B4-BE49-F238E27FC236}">
                    <a16:creationId xmlns="" xmlns:a16="http://schemas.microsoft.com/office/drawing/2014/main" id="{3D97043F-B515-4C7F-9C23-EA0B3E30AD06}"/>
                  </a:ext>
                </a:extLst>
              </p:cNvPr>
              <p:cNvSpPr>
                <a:spLocks/>
              </p:cNvSpPr>
              <p:nvPr/>
            </p:nvSpPr>
            <p:spPr bwMode="auto">
              <a:xfrm>
                <a:off x="10824578" y="4318693"/>
                <a:ext cx="122238" cy="196849"/>
              </a:xfrm>
              <a:custGeom>
                <a:avLst/>
                <a:gdLst>
                  <a:gd name="T0" fmla="*/ 25 w 77"/>
                  <a:gd name="T1" fmla="*/ 17 h 124"/>
                  <a:gd name="T2" fmla="*/ 25 w 77"/>
                  <a:gd name="T3" fmla="*/ 51 h 124"/>
                  <a:gd name="T4" fmla="*/ 68 w 77"/>
                  <a:gd name="T5" fmla="*/ 51 h 124"/>
                  <a:gd name="T6" fmla="*/ 68 w 77"/>
                  <a:gd name="T7" fmla="*/ 72 h 124"/>
                  <a:gd name="T8" fmla="*/ 25 w 77"/>
                  <a:gd name="T9" fmla="*/ 72 h 124"/>
                  <a:gd name="T10" fmla="*/ 25 w 77"/>
                  <a:gd name="T11" fmla="*/ 107 h 124"/>
                  <a:gd name="T12" fmla="*/ 77 w 77"/>
                  <a:gd name="T13" fmla="*/ 107 h 124"/>
                  <a:gd name="T14" fmla="*/ 77 w 77"/>
                  <a:gd name="T15" fmla="*/ 124 h 124"/>
                  <a:gd name="T16" fmla="*/ 0 w 77"/>
                  <a:gd name="T17" fmla="*/ 124 h 124"/>
                  <a:gd name="T18" fmla="*/ 0 w 77"/>
                  <a:gd name="T19" fmla="*/ 0 h 124"/>
                  <a:gd name="T20" fmla="*/ 77 w 77"/>
                  <a:gd name="T21" fmla="*/ 0 h 124"/>
                  <a:gd name="T22" fmla="*/ 77 w 77"/>
                  <a:gd name="T23" fmla="*/ 17 h 124"/>
                  <a:gd name="T24" fmla="*/ 25 w 77"/>
                  <a:gd name="T25"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124">
                    <a:moveTo>
                      <a:pt x="25" y="17"/>
                    </a:moveTo>
                    <a:lnTo>
                      <a:pt x="25" y="51"/>
                    </a:lnTo>
                    <a:lnTo>
                      <a:pt x="68" y="51"/>
                    </a:lnTo>
                    <a:lnTo>
                      <a:pt x="68" y="72"/>
                    </a:lnTo>
                    <a:lnTo>
                      <a:pt x="25" y="72"/>
                    </a:lnTo>
                    <a:lnTo>
                      <a:pt x="25" y="107"/>
                    </a:lnTo>
                    <a:lnTo>
                      <a:pt x="77" y="107"/>
                    </a:lnTo>
                    <a:lnTo>
                      <a:pt x="77" y="124"/>
                    </a:lnTo>
                    <a:lnTo>
                      <a:pt x="0" y="124"/>
                    </a:lnTo>
                    <a:lnTo>
                      <a:pt x="0" y="0"/>
                    </a:lnTo>
                    <a:lnTo>
                      <a:pt x="77" y="0"/>
                    </a:lnTo>
                    <a:lnTo>
                      <a:pt x="77" y="17"/>
                    </a:lnTo>
                    <a:lnTo>
                      <a:pt x="25" y="1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3" name="Freeform 31">
                <a:extLst>
                  <a:ext uri="{FF2B5EF4-FFF2-40B4-BE49-F238E27FC236}">
                    <a16:creationId xmlns="" xmlns:a16="http://schemas.microsoft.com/office/drawing/2014/main" id="{6CC0797D-E36A-4C92-B039-D350219B7C77}"/>
                  </a:ext>
                </a:extLst>
              </p:cNvPr>
              <p:cNvSpPr>
                <a:spLocks noEditPoints="1"/>
              </p:cNvSpPr>
              <p:nvPr/>
            </p:nvSpPr>
            <p:spPr bwMode="auto">
              <a:xfrm>
                <a:off x="11089692" y="4325042"/>
                <a:ext cx="169863" cy="190500"/>
              </a:xfrm>
              <a:custGeom>
                <a:avLst/>
                <a:gdLst>
                  <a:gd name="T0" fmla="*/ 23 w 25"/>
                  <a:gd name="T1" fmla="*/ 28 h 28"/>
                  <a:gd name="T2" fmla="*/ 22 w 25"/>
                  <a:gd name="T3" fmla="*/ 28 h 28"/>
                  <a:gd name="T4" fmla="*/ 16 w 25"/>
                  <a:gd name="T5" fmla="*/ 25 h 28"/>
                  <a:gd name="T6" fmla="*/ 11 w 25"/>
                  <a:gd name="T7" fmla="*/ 28 h 28"/>
                  <a:gd name="T8" fmla="*/ 5 w 25"/>
                  <a:gd name="T9" fmla="*/ 28 h 28"/>
                  <a:gd name="T10" fmla="*/ 1 w 25"/>
                  <a:gd name="T11" fmla="*/ 24 h 28"/>
                  <a:gd name="T12" fmla="*/ 1 w 25"/>
                  <a:gd name="T13" fmla="*/ 18 h 28"/>
                  <a:gd name="T14" fmla="*/ 4 w 25"/>
                  <a:gd name="T15" fmla="*/ 14 h 28"/>
                  <a:gd name="T16" fmla="*/ 5 w 25"/>
                  <a:gd name="T17" fmla="*/ 9 h 28"/>
                  <a:gd name="T18" fmla="*/ 5 w 25"/>
                  <a:gd name="T19" fmla="*/ 3 h 28"/>
                  <a:gd name="T20" fmla="*/ 8 w 25"/>
                  <a:gd name="T21" fmla="*/ 0 h 28"/>
                  <a:gd name="T22" fmla="*/ 14 w 25"/>
                  <a:gd name="T23" fmla="*/ 0 h 28"/>
                  <a:gd name="T24" fmla="*/ 17 w 25"/>
                  <a:gd name="T25" fmla="*/ 3 h 28"/>
                  <a:gd name="T26" fmla="*/ 17 w 25"/>
                  <a:gd name="T27" fmla="*/ 5 h 28"/>
                  <a:gd name="T28" fmla="*/ 16 w 25"/>
                  <a:gd name="T29" fmla="*/ 5 h 28"/>
                  <a:gd name="T30" fmla="*/ 15 w 25"/>
                  <a:gd name="T31" fmla="*/ 2 h 28"/>
                  <a:gd name="T32" fmla="*/ 11 w 25"/>
                  <a:gd name="T33" fmla="*/ 1 h 28"/>
                  <a:gd name="T34" fmla="*/ 7 w 25"/>
                  <a:gd name="T35" fmla="*/ 2 h 28"/>
                  <a:gd name="T36" fmla="*/ 6 w 25"/>
                  <a:gd name="T37" fmla="*/ 6 h 28"/>
                  <a:gd name="T38" fmla="*/ 9 w 25"/>
                  <a:gd name="T39" fmla="*/ 12 h 28"/>
                  <a:gd name="T40" fmla="*/ 20 w 25"/>
                  <a:gd name="T41" fmla="*/ 18 h 28"/>
                  <a:gd name="T42" fmla="*/ 20 w 25"/>
                  <a:gd name="T43" fmla="*/ 15 h 28"/>
                  <a:gd name="T44" fmla="*/ 22 w 25"/>
                  <a:gd name="T45" fmla="*/ 15 h 28"/>
                  <a:gd name="T46" fmla="*/ 19 w 25"/>
                  <a:gd name="T47" fmla="*/ 22 h 28"/>
                  <a:gd name="T48" fmla="*/ 8 w 25"/>
                  <a:gd name="T49" fmla="*/ 13 h 28"/>
                  <a:gd name="T50" fmla="*/ 4 w 25"/>
                  <a:gd name="T51" fmla="*/ 16 h 28"/>
                  <a:gd name="T52" fmla="*/ 2 w 25"/>
                  <a:gd name="T53" fmla="*/ 21 h 28"/>
                  <a:gd name="T54" fmla="*/ 4 w 25"/>
                  <a:gd name="T55" fmla="*/ 25 h 28"/>
                  <a:gd name="T56" fmla="*/ 9 w 25"/>
                  <a:gd name="T57" fmla="*/ 27 h 28"/>
                  <a:gd name="T58" fmla="*/ 14 w 25"/>
                  <a:gd name="T59" fmla="*/ 26 h 28"/>
                  <a:gd name="T60" fmla="*/ 17 w 25"/>
                  <a:gd name="T61" fmla="*/ 23 h 28"/>
                  <a:gd name="T62" fmla="*/ 8 w 25"/>
                  <a:gd name="T63" fmla="*/ 1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28">
                    <a:moveTo>
                      <a:pt x="25" y="28"/>
                    </a:moveTo>
                    <a:cubicBezTo>
                      <a:pt x="23" y="28"/>
                      <a:pt x="23" y="28"/>
                      <a:pt x="23" y="28"/>
                    </a:cubicBezTo>
                    <a:cubicBezTo>
                      <a:pt x="23" y="28"/>
                      <a:pt x="23" y="28"/>
                      <a:pt x="23" y="28"/>
                    </a:cubicBezTo>
                    <a:cubicBezTo>
                      <a:pt x="22" y="28"/>
                      <a:pt x="22" y="28"/>
                      <a:pt x="22" y="28"/>
                    </a:cubicBezTo>
                    <a:cubicBezTo>
                      <a:pt x="18" y="24"/>
                      <a:pt x="18" y="24"/>
                      <a:pt x="18" y="24"/>
                    </a:cubicBezTo>
                    <a:cubicBezTo>
                      <a:pt x="18" y="24"/>
                      <a:pt x="17" y="25"/>
                      <a:pt x="16" y="25"/>
                    </a:cubicBezTo>
                    <a:cubicBezTo>
                      <a:pt x="16" y="26"/>
                      <a:pt x="15" y="27"/>
                      <a:pt x="14" y="27"/>
                    </a:cubicBezTo>
                    <a:cubicBezTo>
                      <a:pt x="13" y="27"/>
                      <a:pt x="12" y="28"/>
                      <a:pt x="11" y="28"/>
                    </a:cubicBezTo>
                    <a:cubicBezTo>
                      <a:pt x="10" y="28"/>
                      <a:pt x="9" y="28"/>
                      <a:pt x="8" y="28"/>
                    </a:cubicBezTo>
                    <a:cubicBezTo>
                      <a:pt x="7" y="28"/>
                      <a:pt x="6" y="28"/>
                      <a:pt x="5" y="28"/>
                    </a:cubicBezTo>
                    <a:cubicBezTo>
                      <a:pt x="4" y="28"/>
                      <a:pt x="3" y="27"/>
                      <a:pt x="3" y="26"/>
                    </a:cubicBezTo>
                    <a:cubicBezTo>
                      <a:pt x="2" y="26"/>
                      <a:pt x="1" y="25"/>
                      <a:pt x="1" y="24"/>
                    </a:cubicBezTo>
                    <a:cubicBezTo>
                      <a:pt x="0" y="23"/>
                      <a:pt x="0" y="22"/>
                      <a:pt x="0" y="21"/>
                    </a:cubicBezTo>
                    <a:cubicBezTo>
                      <a:pt x="0" y="20"/>
                      <a:pt x="0" y="19"/>
                      <a:pt x="1" y="18"/>
                    </a:cubicBezTo>
                    <a:cubicBezTo>
                      <a:pt x="1" y="17"/>
                      <a:pt x="1" y="16"/>
                      <a:pt x="2" y="16"/>
                    </a:cubicBezTo>
                    <a:cubicBezTo>
                      <a:pt x="3" y="15"/>
                      <a:pt x="3" y="14"/>
                      <a:pt x="4" y="14"/>
                    </a:cubicBezTo>
                    <a:cubicBezTo>
                      <a:pt x="5" y="13"/>
                      <a:pt x="6" y="13"/>
                      <a:pt x="7" y="12"/>
                    </a:cubicBezTo>
                    <a:cubicBezTo>
                      <a:pt x="6" y="11"/>
                      <a:pt x="5" y="10"/>
                      <a:pt x="5" y="9"/>
                    </a:cubicBezTo>
                    <a:cubicBezTo>
                      <a:pt x="4" y="8"/>
                      <a:pt x="4" y="7"/>
                      <a:pt x="4" y="6"/>
                    </a:cubicBezTo>
                    <a:cubicBezTo>
                      <a:pt x="4" y="5"/>
                      <a:pt x="4" y="4"/>
                      <a:pt x="5" y="3"/>
                    </a:cubicBezTo>
                    <a:cubicBezTo>
                      <a:pt x="5" y="3"/>
                      <a:pt x="5" y="2"/>
                      <a:pt x="6" y="1"/>
                    </a:cubicBezTo>
                    <a:cubicBezTo>
                      <a:pt x="7" y="1"/>
                      <a:pt x="7" y="0"/>
                      <a:pt x="8" y="0"/>
                    </a:cubicBezTo>
                    <a:cubicBezTo>
                      <a:pt x="9" y="0"/>
                      <a:pt x="10" y="0"/>
                      <a:pt x="11" y="0"/>
                    </a:cubicBezTo>
                    <a:cubicBezTo>
                      <a:pt x="12" y="0"/>
                      <a:pt x="13" y="0"/>
                      <a:pt x="14" y="0"/>
                    </a:cubicBezTo>
                    <a:cubicBezTo>
                      <a:pt x="14" y="0"/>
                      <a:pt x="15" y="1"/>
                      <a:pt x="16" y="1"/>
                    </a:cubicBezTo>
                    <a:cubicBezTo>
                      <a:pt x="16" y="2"/>
                      <a:pt x="17" y="2"/>
                      <a:pt x="17" y="3"/>
                    </a:cubicBezTo>
                    <a:cubicBezTo>
                      <a:pt x="18" y="4"/>
                      <a:pt x="18" y="4"/>
                      <a:pt x="18" y="5"/>
                    </a:cubicBezTo>
                    <a:cubicBezTo>
                      <a:pt x="17" y="5"/>
                      <a:pt x="17" y="5"/>
                      <a:pt x="17" y="5"/>
                    </a:cubicBezTo>
                    <a:cubicBezTo>
                      <a:pt x="16" y="5"/>
                      <a:pt x="16" y="5"/>
                      <a:pt x="16" y="5"/>
                    </a:cubicBezTo>
                    <a:cubicBezTo>
                      <a:pt x="16" y="5"/>
                      <a:pt x="16" y="5"/>
                      <a:pt x="16" y="5"/>
                    </a:cubicBezTo>
                    <a:cubicBezTo>
                      <a:pt x="16" y="5"/>
                      <a:pt x="16" y="4"/>
                      <a:pt x="16" y="4"/>
                    </a:cubicBezTo>
                    <a:cubicBezTo>
                      <a:pt x="15" y="3"/>
                      <a:pt x="15" y="3"/>
                      <a:pt x="15" y="2"/>
                    </a:cubicBezTo>
                    <a:cubicBezTo>
                      <a:pt x="14" y="2"/>
                      <a:pt x="14" y="2"/>
                      <a:pt x="13" y="1"/>
                    </a:cubicBezTo>
                    <a:cubicBezTo>
                      <a:pt x="13" y="1"/>
                      <a:pt x="12" y="1"/>
                      <a:pt x="11" y="1"/>
                    </a:cubicBezTo>
                    <a:cubicBezTo>
                      <a:pt x="10" y="1"/>
                      <a:pt x="10" y="1"/>
                      <a:pt x="9" y="1"/>
                    </a:cubicBezTo>
                    <a:cubicBezTo>
                      <a:pt x="8" y="2"/>
                      <a:pt x="8" y="2"/>
                      <a:pt x="7" y="2"/>
                    </a:cubicBezTo>
                    <a:cubicBezTo>
                      <a:pt x="7" y="3"/>
                      <a:pt x="7" y="3"/>
                      <a:pt x="6" y="4"/>
                    </a:cubicBezTo>
                    <a:cubicBezTo>
                      <a:pt x="6" y="5"/>
                      <a:pt x="6" y="5"/>
                      <a:pt x="6" y="6"/>
                    </a:cubicBezTo>
                    <a:cubicBezTo>
                      <a:pt x="6" y="7"/>
                      <a:pt x="6" y="8"/>
                      <a:pt x="7" y="9"/>
                    </a:cubicBezTo>
                    <a:cubicBezTo>
                      <a:pt x="7" y="10"/>
                      <a:pt x="8" y="11"/>
                      <a:pt x="9" y="12"/>
                    </a:cubicBezTo>
                    <a:cubicBezTo>
                      <a:pt x="18" y="21"/>
                      <a:pt x="18" y="21"/>
                      <a:pt x="18" y="21"/>
                    </a:cubicBezTo>
                    <a:cubicBezTo>
                      <a:pt x="19" y="20"/>
                      <a:pt x="19" y="19"/>
                      <a:pt x="20" y="18"/>
                    </a:cubicBezTo>
                    <a:cubicBezTo>
                      <a:pt x="20" y="17"/>
                      <a:pt x="20" y="16"/>
                      <a:pt x="20" y="15"/>
                    </a:cubicBezTo>
                    <a:cubicBezTo>
                      <a:pt x="20" y="15"/>
                      <a:pt x="20" y="15"/>
                      <a:pt x="20" y="15"/>
                    </a:cubicBezTo>
                    <a:cubicBezTo>
                      <a:pt x="21" y="15"/>
                      <a:pt x="21" y="15"/>
                      <a:pt x="21" y="15"/>
                    </a:cubicBezTo>
                    <a:cubicBezTo>
                      <a:pt x="22" y="15"/>
                      <a:pt x="22" y="15"/>
                      <a:pt x="22" y="15"/>
                    </a:cubicBezTo>
                    <a:cubicBezTo>
                      <a:pt x="22" y="16"/>
                      <a:pt x="22" y="17"/>
                      <a:pt x="21" y="18"/>
                    </a:cubicBezTo>
                    <a:cubicBezTo>
                      <a:pt x="21" y="20"/>
                      <a:pt x="20" y="21"/>
                      <a:pt x="19" y="22"/>
                    </a:cubicBezTo>
                    <a:lnTo>
                      <a:pt x="25" y="28"/>
                    </a:lnTo>
                    <a:close/>
                    <a:moveTo>
                      <a:pt x="8" y="13"/>
                    </a:moveTo>
                    <a:cubicBezTo>
                      <a:pt x="7" y="14"/>
                      <a:pt x="6" y="14"/>
                      <a:pt x="5" y="15"/>
                    </a:cubicBezTo>
                    <a:cubicBezTo>
                      <a:pt x="5" y="15"/>
                      <a:pt x="4" y="16"/>
                      <a:pt x="4" y="16"/>
                    </a:cubicBezTo>
                    <a:cubicBezTo>
                      <a:pt x="3" y="17"/>
                      <a:pt x="3" y="18"/>
                      <a:pt x="2" y="18"/>
                    </a:cubicBezTo>
                    <a:cubicBezTo>
                      <a:pt x="2" y="19"/>
                      <a:pt x="2" y="20"/>
                      <a:pt x="2" y="21"/>
                    </a:cubicBezTo>
                    <a:cubicBezTo>
                      <a:pt x="2" y="22"/>
                      <a:pt x="2" y="23"/>
                      <a:pt x="3" y="23"/>
                    </a:cubicBezTo>
                    <a:cubicBezTo>
                      <a:pt x="3" y="24"/>
                      <a:pt x="4" y="25"/>
                      <a:pt x="4" y="25"/>
                    </a:cubicBezTo>
                    <a:cubicBezTo>
                      <a:pt x="5" y="26"/>
                      <a:pt x="6" y="26"/>
                      <a:pt x="6" y="26"/>
                    </a:cubicBezTo>
                    <a:cubicBezTo>
                      <a:pt x="7" y="27"/>
                      <a:pt x="8" y="27"/>
                      <a:pt x="9" y="27"/>
                    </a:cubicBezTo>
                    <a:cubicBezTo>
                      <a:pt x="9" y="27"/>
                      <a:pt x="10" y="27"/>
                      <a:pt x="11" y="26"/>
                    </a:cubicBezTo>
                    <a:cubicBezTo>
                      <a:pt x="12" y="26"/>
                      <a:pt x="13" y="26"/>
                      <a:pt x="14" y="26"/>
                    </a:cubicBezTo>
                    <a:cubicBezTo>
                      <a:pt x="14" y="25"/>
                      <a:pt x="15" y="25"/>
                      <a:pt x="16" y="24"/>
                    </a:cubicBezTo>
                    <a:cubicBezTo>
                      <a:pt x="16" y="24"/>
                      <a:pt x="17" y="23"/>
                      <a:pt x="17" y="23"/>
                    </a:cubicBezTo>
                    <a:cubicBezTo>
                      <a:pt x="8" y="14"/>
                      <a:pt x="8" y="14"/>
                      <a:pt x="8" y="14"/>
                    </a:cubicBezTo>
                    <a:lnTo>
                      <a:pt x="8"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4" name="Freeform 32">
                <a:extLst>
                  <a:ext uri="{FF2B5EF4-FFF2-40B4-BE49-F238E27FC236}">
                    <a16:creationId xmlns="" xmlns:a16="http://schemas.microsoft.com/office/drawing/2014/main" id="{06A8B3F2-731B-4F67-994B-8A55E3DC6EF5}"/>
                  </a:ext>
                </a:extLst>
              </p:cNvPr>
              <p:cNvSpPr>
                <a:spLocks noEditPoints="1"/>
              </p:cNvSpPr>
              <p:nvPr/>
            </p:nvSpPr>
            <p:spPr bwMode="auto">
              <a:xfrm>
                <a:off x="11408782" y="4318693"/>
                <a:ext cx="136525" cy="196849"/>
              </a:xfrm>
              <a:custGeom>
                <a:avLst/>
                <a:gdLst>
                  <a:gd name="T0" fmla="*/ 9 w 20"/>
                  <a:gd name="T1" fmla="*/ 0 h 29"/>
                  <a:gd name="T2" fmla="*/ 14 w 20"/>
                  <a:gd name="T3" fmla="*/ 1 h 29"/>
                  <a:gd name="T4" fmla="*/ 18 w 20"/>
                  <a:gd name="T5" fmla="*/ 3 h 29"/>
                  <a:gd name="T6" fmla="*/ 20 w 20"/>
                  <a:gd name="T7" fmla="*/ 6 h 29"/>
                  <a:gd name="T8" fmla="*/ 20 w 20"/>
                  <a:gd name="T9" fmla="*/ 9 h 29"/>
                  <a:gd name="T10" fmla="*/ 20 w 20"/>
                  <a:gd name="T11" fmla="*/ 13 h 29"/>
                  <a:gd name="T12" fmla="*/ 17 w 20"/>
                  <a:gd name="T13" fmla="*/ 16 h 29"/>
                  <a:gd name="T14" fmla="*/ 14 w 20"/>
                  <a:gd name="T15" fmla="*/ 18 h 29"/>
                  <a:gd name="T16" fmla="*/ 9 w 20"/>
                  <a:gd name="T17" fmla="*/ 19 h 29"/>
                  <a:gd name="T18" fmla="*/ 5 w 20"/>
                  <a:gd name="T19" fmla="*/ 19 h 29"/>
                  <a:gd name="T20" fmla="*/ 5 w 20"/>
                  <a:gd name="T21" fmla="*/ 29 h 29"/>
                  <a:gd name="T22" fmla="*/ 0 w 20"/>
                  <a:gd name="T23" fmla="*/ 29 h 29"/>
                  <a:gd name="T24" fmla="*/ 0 w 20"/>
                  <a:gd name="T25" fmla="*/ 0 h 29"/>
                  <a:gd name="T26" fmla="*/ 9 w 20"/>
                  <a:gd name="T27" fmla="*/ 0 h 29"/>
                  <a:gd name="T28" fmla="*/ 9 w 20"/>
                  <a:gd name="T29" fmla="*/ 15 h 29"/>
                  <a:gd name="T30" fmla="*/ 12 w 20"/>
                  <a:gd name="T31" fmla="*/ 14 h 29"/>
                  <a:gd name="T32" fmla="*/ 13 w 20"/>
                  <a:gd name="T33" fmla="*/ 13 h 29"/>
                  <a:gd name="T34" fmla="*/ 15 w 20"/>
                  <a:gd name="T35" fmla="*/ 12 h 29"/>
                  <a:gd name="T36" fmla="*/ 15 w 20"/>
                  <a:gd name="T37" fmla="*/ 9 h 29"/>
                  <a:gd name="T38" fmla="*/ 15 w 20"/>
                  <a:gd name="T39" fmla="*/ 7 h 29"/>
                  <a:gd name="T40" fmla="*/ 13 w 20"/>
                  <a:gd name="T41" fmla="*/ 6 h 29"/>
                  <a:gd name="T42" fmla="*/ 12 w 20"/>
                  <a:gd name="T43" fmla="*/ 5 h 29"/>
                  <a:gd name="T44" fmla="*/ 9 w 20"/>
                  <a:gd name="T45" fmla="*/ 4 h 29"/>
                  <a:gd name="T46" fmla="*/ 5 w 20"/>
                  <a:gd name="T47" fmla="*/ 4 h 29"/>
                  <a:gd name="T48" fmla="*/ 5 w 20"/>
                  <a:gd name="T49" fmla="*/ 15 h 29"/>
                  <a:gd name="T50" fmla="*/ 9 w 20"/>
                  <a:gd name="T51"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29">
                    <a:moveTo>
                      <a:pt x="9" y="0"/>
                    </a:moveTo>
                    <a:cubicBezTo>
                      <a:pt x="11" y="0"/>
                      <a:pt x="13" y="0"/>
                      <a:pt x="14" y="1"/>
                    </a:cubicBezTo>
                    <a:cubicBezTo>
                      <a:pt x="15" y="1"/>
                      <a:pt x="17" y="2"/>
                      <a:pt x="18" y="3"/>
                    </a:cubicBezTo>
                    <a:cubicBezTo>
                      <a:pt x="18" y="4"/>
                      <a:pt x="19" y="5"/>
                      <a:pt x="20" y="6"/>
                    </a:cubicBezTo>
                    <a:cubicBezTo>
                      <a:pt x="20" y="7"/>
                      <a:pt x="20" y="8"/>
                      <a:pt x="20" y="9"/>
                    </a:cubicBezTo>
                    <a:cubicBezTo>
                      <a:pt x="20" y="11"/>
                      <a:pt x="20" y="12"/>
                      <a:pt x="20" y="13"/>
                    </a:cubicBezTo>
                    <a:cubicBezTo>
                      <a:pt x="19" y="14"/>
                      <a:pt x="18" y="15"/>
                      <a:pt x="17" y="16"/>
                    </a:cubicBezTo>
                    <a:cubicBezTo>
                      <a:pt x="17" y="17"/>
                      <a:pt x="15" y="18"/>
                      <a:pt x="14" y="18"/>
                    </a:cubicBezTo>
                    <a:cubicBezTo>
                      <a:pt x="13" y="19"/>
                      <a:pt x="11" y="19"/>
                      <a:pt x="9" y="19"/>
                    </a:cubicBezTo>
                    <a:cubicBezTo>
                      <a:pt x="5" y="19"/>
                      <a:pt x="5" y="19"/>
                      <a:pt x="5" y="19"/>
                    </a:cubicBezTo>
                    <a:cubicBezTo>
                      <a:pt x="5" y="29"/>
                      <a:pt x="5" y="29"/>
                      <a:pt x="5" y="29"/>
                    </a:cubicBezTo>
                    <a:cubicBezTo>
                      <a:pt x="0" y="29"/>
                      <a:pt x="0" y="29"/>
                      <a:pt x="0" y="29"/>
                    </a:cubicBezTo>
                    <a:cubicBezTo>
                      <a:pt x="0" y="0"/>
                      <a:pt x="0" y="0"/>
                      <a:pt x="0" y="0"/>
                    </a:cubicBezTo>
                    <a:lnTo>
                      <a:pt x="9" y="0"/>
                    </a:lnTo>
                    <a:close/>
                    <a:moveTo>
                      <a:pt x="9" y="15"/>
                    </a:moveTo>
                    <a:cubicBezTo>
                      <a:pt x="10" y="15"/>
                      <a:pt x="11" y="15"/>
                      <a:pt x="12" y="14"/>
                    </a:cubicBezTo>
                    <a:cubicBezTo>
                      <a:pt x="12" y="14"/>
                      <a:pt x="13" y="14"/>
                      <a:pt x="13" y="13"/>
                    </a:cubicBezTo>
                    <a:cubicBezTo>
                      <a:pt x="14" y="13"/>
                      <a:pt x="14" y="12"/>
                      <a:pt x="15" y="12"/>
                    </a:cubicBezTo>
                    <a:cubicBezTo>
                      <a:pt x="15" y="11"/>
                      <a:pt x="15" y="10"/>
                      <a:pt x="15" y="9"/>
                    </a:cubicBezTo>
                    <a:cubicBezTo>
                      <a:pt x="15" y="9"/>
                      <a:pt x="15" y="8"/>
                      <a:pt x="15" y="7"/>
                    </a:cubicBezTo>
                    <a:cubicBezTo>
                      <a:pt x="14" y="7"/>
                      <a:pt x="14" y="6"/>
                      <a:pt x="13" y="6"/>
                    </a:cubicBezTo>
                    <a:cubicBezTo>
                      <a:pt x="13" y="5"/>
                      <a:pt x="12" y="5"/>
                      <a:pt x="12" y="5"/>
                    </a:cubicBezTo>
                    <a:cubicBezTo>
                      <a:pt x="11" y="4"/>
                      <a:pt x="10" y="4"/>
                      <a:pt x="9" y="4"/>
                    </a:cubicBezTo>
                    <a:cubicBezTo>
                      <a:pt x="5" y="4"/>
                      <a:pt x="5" y="4"/>
                      <a:pt x="5" y="4"/>
                    </a:cubicBezTo>
                    <a:cubicBezTo>
                      <a:pt x="5" y="15"/>
                      <a:pt x="5" y="15"/>
                      <a:pt x="5" y="15"/>
                    </a:cubicBezTo>
                    <a:lnTo>
                      <a:pt x="9" y="1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5" name="Freeform 33">
                <a:extLst>
                  <a:ext uri="{FF2B5EF4-FFF2-40B4-BE49-F238E27FC236}">
                    <a16:creationId xmlns="" xmlns:a16="http://schemas.microsoft.com/office/drawing/2014/main" id="{97EF1773-8105-49A2-B666-7979D48B0281}"/>
                  </a:ext>
                </a:extLst>
              </p:cNvPr>
              <p:cNvSpPr>
                <a:spLocks noEditPoints="1"/>
              </p:cNvSpPr>
              <p:nvPr/>
            </p:nvSpPr>
            <p:spPr bwMode="auto">
              <a:xfrm>
                <a:off x="11592931" y="4318693"/>
                <a:ext cx="157163" cy="196849"/>
              </a:xfrm>
              <a:custGeom>
                <a:avLst/>
                <a:gdLst>
                  <a:gd name="T0" fmla="*/ 23 w 23"/>
                  <a:gd name="T1" fmla="*/ 29 h 29"/>
                  <a:gd name="T2" fmla="*/ 18 w 23"/>
                  <a:gd name="T3" fmla="*/ 29 h 29"/>
                  <a:gd name="T4" fmla="*/ 16 w 23"/>
                  <a:gd name="T5" fmla="*/ 28 h 29"/>
                  <a:gd name="T6" fmla="*/ 10 w 23"/>
                  <a:gd name="T7" fmla="*/ 19 h 29"/>
                  <a:gd name="T8" fmla="*/ 9 w 23"/>
                  <a:gd name="T9" fmla="*/ 18 h 29"/>
                  <a:gd name="T10" fmla="*/ 8 w 23"/>
                  <a:gd name="T11" fmla="*/ 18 h 29"/>
                  <a:gd name="T12" fmla="*/ 6 w 23"/>
                  <a:gd name="T13" fmla="*/ 18 h 29"/>
                  <a:gd name="T14" fmla="*/ 6 w 23"/>
                  <a:gd name="T15" fmla="*/ 29 h 29"/>
                  <a:gd name="T16" fmla="*/ 0 w 23"/>
                  <a:gd name="T17" fmla="*/ 29 h 29"/>
                  <a:gd name="T18" fmla="*/ 0 w 23"/>
                  <a:gd name="T19" fmla="*/ 0 h 29"/>
                  <a:gd name="T20" fmla="*/ 9 w 23"/>
                  <a:gd name="T21" fmla="*/ 0 h 29"/>
                  <a:gd name="T22" fmla="*/ 14 w 23"/>
                  <a:gd name="T23" fmla="*/ 1 h 29"/>
                  <a:gd name="T24" fmla="*/ 18 w 23"/>
                  <a:gd name="T25" fmla="*/ 3 h 29"/>
                  <a:gd name="T26" fmla="*/ 20 w 23"/>
                  <a:gd name="T27" fmla="*/ 5 h 29"/>
                  <a:gd name="T28" fmla="*/ 20 w 23"/>
                  <a:gd name="T29" fmla="*/ 9 h 29"/>
                  <a:gd name="T30" fmla="*/ 20 w 23"/>
                  <a:gd name="T31" fmla="*/ 11 h 29"/>
                  <a:gd name="T32" fmla="*/ 19 w 23"/>
                  <a:gd name="T33" fmla="*/ 14 h 29"/>
                  <a:gd name="T34" fmla="*/ 17 w 23"/>
                  <a:gd name="T35" fmla="*/ 15 h 29"/>
                  <a:gd name="T36" fmla="*/ 14 w 23"/>
                  <a:gd name="T37" fmla="*/ 17 h 29"/>
                  <a:gd name="T38" fmla="*/ 15 w 23"/>
                  <a:gd name="T39" fmla="*/ 17 h 29"/>
                  <a:gd name="T40" fmla="*/ 16 w 23"/>
                  <a:gd name="T41" fmla="*/ 18 h 29"/>
                  <a:gd name="T42" fmla="*/ 23 w 23"/>
                  <a:gd name="T43" fmla="*/ 29 h 29"/>
                  <a:gd name="T44" fmla="*/ 9 w 23"/>
                  <a:gd name="T45" fmla="*/ 14 h 29"/>
                  <a:gd name="T46" fmla="*/ 12 w 23"/>
                  <a:gd name="T47" fmla="*/ 14 h 29"/>
                  <a:gd name="T48" fmla="*/ 13 w 23"/>
                  <a:gd name="T49" fmla="*/ 13 h 29"/>
                  <a:gd name="T50" fmla="*/ 15 w 23"/>
                  <a:gd name="T51" fmla="*/ 11 h 29"/>
                  <a:gd name="T52" fmla="*/ 15 w 23"/>
                  <a:gd name="T53" fmla="*/ 9 h 29"/>
                  <a:gd name="T54" fmla="*/ 13 w 23"/>
                  <a:gd name="T55" fmla="*/ 6 h 29"/>
                  <a:gd name="T56" fmla="*/ 9 w 23"/>
                  <a:gd name="T57" fmla="*/ 4 h 29"/>
                  <a:gd name="T58" fmla="*/ 6 w 23"/>
                  <a:gd name="T59" fmla="*/ 4 h 29"/>
                  <a:gd name="T60" fmla="*/ 6 w 23"/>
                  <a:gd name="T61" fmla="*/ 14 h 29"/>
                  <a:gd name="T62" fmla="*/ 9 w 23"/>
                  <a:gd name="T63"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3" h="29">
                    <a:moveTo>
                      <a:pt x="23" y="29"/>
                    </a:moveTo>
                    <a:cubicBezTo>
                      <a:pt x="18" y="29"/>
                      <a:pt x="18" y="29"/>
                      <a:pt x="18" y="29"/>
                    </a:cubicBezTo>
                    <a:cubicBezTo>
                      <a:pt x="17" y="29"/>
                      <a:pt x="16" y="29"/>
                      <a:pt x="16" y="28"/>
                    </a:cubicBezTo>
                    <a:cubicBezTo>
                      <a:pt x="10" y="19"/>
                      <a:pt x="10" y="19"/>
                      <a:pt x="10" y="19"/>
                    </a:cubicBezTo>
                    <a:cubicBezTo>
                      <a:pt x="9" y="18"/>
                      <a:pt x="9" y="18"/>
                      <a:pt x="9" y="18"/>
                    </a:cubicBezTo>
                    <a:cubicBezTo>
                      <a:pt x="9" y="18"/>
                      <a:pt x="8" y="18"/>
                      <a:pt x="8" y="18"/>
                    </a:cubicBezTo>
                    <a:cubicBezTo>
                      <a:pt x="6" y="18"/>
                      <a:pt x="6" y="18"/>
                      <a:pt x="6" y="18"/>
                    </a:cubicBezTo>
                    <a:cubicBezTo>
                      <a:pt x="6" y="29"/>
                      <a:pt x="6" y="29"/>
                      <a:pt x="6" y="29"/>
                    </a:cubicBezTo>
                    <a:cubicBezTo>
                      <a:pt x="0" y="29"/>
                      <a:pt x="0" y="29"/>
                      <a:pt x="0" y="29"/>
                    </a:cubicBezTo>
                    <a:cubicBezTo>
                      <a:pt x="0" y="0"/>
                      <a:pt x="0" y="0"/>
                      <a:pt x="0" y="0"/>
                    </a:cubicBezTo>
                    <a:cubicBezTo>
                      <a:pt x="9" y="0"/>
                      <a:pt x="9" y="0"/>
                      <a:pt x="9" y="0"/>
                    </a:cubicBezTo>
                    <a:cubicBezTo>
                      <a:pt x="11" y="0"/>
                      <a:pt x="13" y="0"/>
                      <a:pt x="14" y="1"/>
                    </a:cubicBezTo>
                    <a:cubicBezTo>
                      <a:pt x="16" y="1"/>
                      <a:pt x="17" y="2"/>
                      <a:pt x="18" y="3"/>
                    </a:cubicBezTo>
                    <a:cubicBezTo>
                      <a:pt x="18" y="3"/>
                      <a:pt x="19" y="4"/>
                      <a:pt x="20" y="5"/>
                    </a:cubicBezTo>
                    <a:cubicBezTo>
                      <a:pt x="20" y="6"/>
                      <a:pt x="20" y="7"/>
                      <a:pt x="20" y="9"/>
                    </a:cubicBezTo>
                    <a:cubicBezTo>
                      <a:pt x="20" y="9"/>
                      <a:pt x="20" y="10"/>
                      <a:pt x="20" y="11"/>
                    </a:cubicBezTo>
                    <a:cubicBezTo>
                      <a:pt x="19" y="12"/>
                      <a:pt x="19" y="13"/>
                      <a:pt x="19" y="14"/>
                    </a:cubicBezTo>
                    <a:cubicBezTo>
                      <a:pt x="18" y="14"/>
                      <a:pt x="17" y="15"/>
                      <a:pt x="17" y="15"/>
                    </a:cubicBezTo>
                    <a:cubicBezTo>
                      <a:pt x="16" y="16"/>
                      <a:pt x="15" y="16"/>
                      <a:pt x="14" y="17"/>
                    </a:cubicBezTo>
                    <a:cubicBezTo>
                      <a:pt x="15" y="17"/>
                      <a:pt x="15" y="17"/>
                      <a:pt x="15" y="17"/>
                    </a:cubicBezTo>
                    <a:cubicBezTo>
                      <a:pt x="15" y="18"/>
                      <a:pt x="15" y="18"/>
                      <a:pt x="16" y="18"/>
                    </a:cubicBezTo>
                    <a:lnTo>
                      <a:pt x="23" y="29"/>
                    </a:lnTo>
                    <a:close/>
                    <a:moveTo>
                      <a:pt x="9" y="14"/>
                    </a:moveTo>
                    <a:cubicBezTo>
                      <a:pt x="10" y="14"/>
                      <a:pt x="11" y="14"/>
                      <a:pt x="12" y="14"/>
                    </a:cubicBezTo>
                    <a:cubicBezTo>
                      <a:pt x="12" y="13"/>
                      <a:pt x="13" y="13"/>
                      <a:pt x="13" y="13"/>
                    </a:cubicBezTo>
                    <a:cubicBezTo>
                      <a:pt x="14" y="12"/>
                      <a:pt x="14" y="12"/>
                      <a:pt x="15" y="11"/>
                    </a:cubicBezTo>
                    <a:cubicBezTo>
                      <a:pt x="15" y="10"/>
                      <a:pt x="15" y="10"/>
                      <a:pt x="15" y="9"/>
                    </a:cubicBezTo>
                    <a:cubicBezTo>
                      <a:pt x="15" y="7"/>
                      <a:pt x="14" y="6"/>
                      <a:pt x="13" y="6"/>
                    </a:cubicBezTo>
                    <a:cubicBezTo>
                      <a:pt x="13" y="5"/>
                      <a:pt x="11" y="4"/>
                      <a:pt x="9" y="4"/>
                    </a:cubicBezTo>
                    <a:cubicBezTo>
                      <a:pt x="6" y="4"/>
                      <a:pt x="6" y="4"/>
                      <a:pt x="6" y="4"/>
                    </a:cubicBezTo>
                    <a:cubicBezTo>
                      <a:pt x="6" y="14"/>
                      <a:pt x="6" y="14"/>
                      <a:pt x="6" y="14"/>
                    </a:cubicBezTo>
                    <a:lnTo>
                      <a:pt x="9"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6" name="Freeform 34">
                <a:extLst>
                  <a:ext uri="{FF2B5EF4-FFF2-40B4-BE49-F238E27FC236}">
                    <a16:creationId xmlns="" xmlns:a16="http://schemas.microsoft.com/office/drawing/2014/main" id="{5BE37BDD-A4FE-4783-926B-11E171317665}"/>
                  </a:ext>
                </a:extLst>
              </p:cNvPr>
              <p:cNvSpPr>
                <a:spLocks noEditPoints="1"/>
              </p:cNvSpPr>
              <p:nvPr/>
            </p:nvSpPr>
            <p:spPr bwMode="auto">
              <a:xfrm>
                <a:off x="11777083" y="4318693"/>
                <a:ext cx="196849" cy="196849"/>
              </a:xfrm>
              <a:custGeom>
                <a:avLst/>
                <a:gdLst>
                  <a:gd name="T0" fmla="*/ 29 w 29"/>
                  <a:gd name="T1" fmla="*/ 15 h 29"/>
                  <a:gd name="T2" fmla="*/ 28 w 29"/>
                  <a:gd name="T3" fmla="*/ 20 h 29"/>
                  <a:gd name="T4" fmla="*/ 25 w 29"/>
                  <a:gd name="T5" fmla="*/ 25 h 29"/>
                  <a:gd name="T6" fmla="*/ 20 w 29"/>
                  <a:gd name="T7" fmla="*/ 28 h 29"/>
                  <a:gd name="T8" fmla="*/ 14 w 29"/>
                  <a:gd name="T9" fmla="*/ 29 h 29"/>
                  <a:gd name="T10" fmla="*/ 8 w 29"/>
                  <a:gd name="T11" fmla="*/ 28 h 29"/>
                  <a:gd name="T12" fmla="*/ 4 w 29"/>
                  <a:gd name="T13" fmla="*/ 25 h 29"/>
                  <a:gd name="T14" fmla="*/ 1 w 29"/>
                  <a:gd name="T15" fmla="*/ 20 h 29"/>
                  <a:gd name="T16" fmla="*/ 0 w 29"/>
                  <a:gd name="T17" fmla="*/ 15 h 29"/>
                  <a:gd name="T18" fmla="*/ 1 w 29"/>
                  <a:gd name="T19" fmla="*/ 9 h 29"/>
                  <a:gd name="T20" fmla="*/ 4 w 29"/>
                  <a:gd name="T21" fmla="*/ 4 h 29"/>
                  <a:gd name="T22" fmla="*/ 8 w 29"/>
                  <a:gd name="T23" fmla="*/ 1 h 29"/>
                  <a:gd name="T24" fmla="*/ 14 w 29"/>
                  <a:gd name="T25" fmla="*/ 0 h 29"/>
                  <a:gd name="T26" fmla="*/ 18 w 29"/>
                  <a:gd name="T27" fmla="*/ 0 h 29"/>
                  <a:gd name="T28" fmla="*/ 22 w 29"/>
                  <a:gd name="T29" fmla="*/ 2 h 29"/>
                  <a:gd name="T30" fmla="*/ 25 w 29"/>
                  <a:gd name="T31" fmla="*/ 4 h 29"/>
                  <a:gd name="T32" fmla="*/ 27 w 29"/>
                  <a:gd name="T33" fmla="*/ 7 h 29"/>
                  <a:gd name="T34" fmla="*/ 28 w 29"/>
                  <a:gd name="T35" fmla="*/ 11 h 29"/>
                  <a:gd name="T36" fmla="*/ 29 w 29"/>
                  <a:gd name="T37" fmla="*/ 15 h 29"/>
                  <a:gd name="T38" fmla="*/ 23 w 29"/>
                  <a:gd name="T39" fmla="*/ 15 h 29"/>
                  <a:gd name="T40" fmla="*/ 23 w 29"/>
                  <a:gd name="T41" fmla="*/ 10 h 29"/>
                  <a:gd name="T42" fmla="*/ 21 w 29"/>
                  <a:gd name="T43" fmla="*/ 7 h 29"/>
                  <a:gd name="T44" fmla="*/ 18 w 29"/>
                  <a:gd name="T45" fmla="*/ 5 h 29"/>
                  <a:gd name="T46" fmla="*/ 14 w 29"/>
                  <a:gd name="T47" fmla="*/ 4 h 29"/>
                  <a:gd name="T48" fmla="*/ 11 w 29"/>
                  <a:gd name="T49" fmla="*/ 5 h 29"/>
                  <a:gd name="T50" fmla="*/ 8 w 29"/>
                  <a:gd name="T51" fmla="*/ 7 h 29"/>
                  <a:gd name="T52" fmla="*/ 6 w 29"/>
                  <a:gd name="T53" fmla="*/ 10 h 29"/>
                  <a:gd name="T54" fmla="*/ 5 w 29"/>
                  <a:gd name="T55" fmla="*/ 15 h 29"/>
                  <a:gd name="T56" fmla="*/ 6 w 29"/>
                  <a:gd name="T57" fmla="*/ 19 h 29"/>
                  <a:gd name="T58" fmla="*/ 8 w 29"/>
                  <a:gd name="T59" fmla="*/ 22 h 29"/>
                  <a:gd name="T60" fmla="*/ 11 w 29"/>
                  <a:gd name="T61" fmla="*/ 24 h 29"/>
                  <a:gd name="T62" fmla="*/ 14 w 29"/>
                  <a:gd name="T63" fmla="*/ 25 h 29"/>
                  <a:gd name="T64" fmla="*/ 18 w 29"/>
                  <a:gd name="T65" fmla="*/ 24 h 29"/>
                  <a:gd name="T66" fmla="*/ 21 w 29"/>
                  <a:gd name="T67" fmla="*/ 22 h 29"/>
                  <a:gd name="T68" fmla="*/ 23 w 29"/>
                  <a:gd name="T69" fmla="*/ 19 h 29"/>
                  <a:gd name="T70" fmla="*/ 23 w 29"/>
                  <a:gd name="T71"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29">
                    <a:moveTo>
                      <a:pt x="29" y="15"/>
                    </a:moveTo>
                    <a:cubicBezTo>
                      <a:pt x="29" y="17"/>
                      <a:pt x="29" y="19"/>
                      <a:pt x="28" y="20"/>
                    </a:cubicBezTo>
                    <a:cubicBezTo>
                      <a:pt x="27" y="22"/>
                      <a:pt x="26" y="24"/>
                      <a:pt x="25" y="25"/>
                    </a:cubicBezTo>
                    <a:cubicBezTo>
                      <a:pt x="24" y="26"/>
                      <a:pt x="22" y="28"/>
                      <a:pt x="20" y="28"/>
                    </a:cubicBezTo>
                    <a:cubicBezTo>
                      <a:pt x="18" y="29"/>
                      <a:pt x="16" y="29"/>
                      <a:pt x="14" y="29"/>
                    </a:cubicBezTo>
                    <a:cubicBezTo>
                      <a:pt x="12" y="29"/>
                      <a:pt x="10" y="29"/>
                      <a:pt x="8" y="28"/>
                    </a:cubicBezTo>
                    <a:cubicBezTo>
                      <a:pt x="7" y="28"/>
                      <a:pt x="5" y="26"/>
                      <a:pt x="4" y="25"/>
                    </a:cubicBezTo>
                    <a:cubicBezTo>
                      <a:pt x="2" y="24"/>
                      <a:pt x="1" y="22"/>
                      <a:pt x="1" y="20"/>
                    </a:cubicBezTo>
                    <a:cubicBezTo>
                      <a:pt x="0" y="19"/>
                      <a:pt x="0" y="17"/>
                      <a:pt x="0" y="15"/>
                    </a:cubicBezTo>
                    <a:cubicBezTo>
                      <a:pt x="0" y="13"/>
                      <a:pt x="0" y="11"/>
                      <a:pt x="1" y="9"/>
                    </a:cubicBezTo>
                    <a:cubicBezTo>
                      <a:pt x="1" y="7"/>
                      <a:pt x="2" y="5"/>
                      <a:pt x="4" y="4"/>
                    </a:cubicBezTo>
                    <a:cubicBezTo>
                      <a:pt x="5" y="3"/>
                      <a:pt x="7" y="2"/>
                      <a:pt x="8" y="1"/>
                    </a:cubicBezTo>
                    <a:cubicBezTo>
                      <a:pt x="10" y="0"/>
                      <a:pt x="12" y="0"/>
                      <a:pt x="14" y="0"/>
                    </a:cubicBezTo>
                    <a:cubicBezTo>
                      <a:pt x="16" y="0"/>
                      <a:pt x="17" y="0"/>
                      <a:pt x="18" y="0"/>
                    </a:cubicBezTo>
                    <a:cubicBezTo>
                      <a:pt x="20" y="1"/>
                      <a:pt x="21" y="1"/>
                      <a:pt x="22" y="2"/>
                    </a:cubicBezTo>
                    <a:cubicBezTo>
                      <a:pt x="23" y="2"/>
                      <a:pt x="24" y="3"/>
                      <a:pt x="25" y="4"/>
                    </a:cubicBezTo>
                    <a:cubicBezTo>
                      <a:pt x="26" y="5"/>
                      <a:pt x="26" y="6"/>
                      <a:pt x="27" y="7"/>
                    </a:cubicBezTo>
                    <a:cubicBezTo>
                      <a:pt x="28" y="8"/>
                      <a:pt x="28" y="9"/>
                      <a:pt x="28" y="11"/>
                    </a:cubicBezTo>
                    <a:cubicBezTo>
                      <a:pt x="29" y="12"/>
                      <a:pt x="29" y="13"/>
                      <a:pt x="29" y="15"/>
                    </a:cubicBezTo>
                    <a:moveTo>
                      <a:pt x="23" y="15"/>
                    </a:moveTo>
                    <a:cubicBezTo>
                      <a:pt x="23" y="13"/>
                      <a:pt x="23" y="12"/>
                      <a:pt x="23" y="10"/>
                    </a:cubicBezTo>
                    <a:cubicBezTo>
                      <a:pt x="22" y="9"/>
                      <a:pt x="22" y="8"/>
                      <a:pt x="21" y="7"/>
                    </a:cubicBezTo>
                    <a:cubicBezTo>
                      <a:pt x="20" y="6"/>
                      <a:pt x="19" y="6"/>
                      <a:pt x="18" y="5"/>
                    </a:cubicBezTo>
                    <a:cubicBezTo>
                      <a:pt x="17" y="5"/>
                      <a:pt x="16" y="4"/>
                      <a:pt x="14" y="4"/>
                    </a:cubicBezTo>
                    <a:cubicBezTo>
                      <a:pt x="13" y="4"/>
                      <a:pt x="12" y="5"/>
                      <a:pt x="11" y="5"/>
                    </a:cubicBezTo>
                    <a:cubicBezTo>
                      <a:pt x="9" y="6"/>
                      <a:pt x="8" y="6"/>
                      <a:pt x="8" y="7"/>
                    </a:cubicBezTo>
                    <a:cubicBezTo>
                      <a:pt x="7" y="8"/>
                      <a:pt x="6" y="9"/>
                      <a:pt x="6" y="10"/>
                    </a:cubicBezTo>
                    <a:cubicBezTo>
                      <a:pt x="5" y="12"/>
                      <a:pt x="5" y="13"/>
                      <a:pt x="5" y="15"/>
                    </a:cubicBezTo>
                    <a:cubicBezTo>
                      <a:pt x="5" y="16"/>
                      <a:pt x="5" y="18"/>
                      <a:pt x="6" y="19"/>
                    </a:cubicBezTo>
                    <a:cubicBezTo>
                      <a:pt x="6" y="20"/>
                      <a:pt x="7" y="21"/>
                      <a:pt x="8" y="22"/>
                    </a:cubicBezTo>
                    <a:cubicBezTo>
                      <a:pt x="8" y="23"/>
                      <a:pt x="9" y="24"/>
                      <a:pt x="11" y="24"/>
                    </a:cubicBezTo>
                    <a:cubicBezTo>
                      <a:pt x="12" y="25"/>
                      <a:pt x="13" y="25"/>
                      <a:pt x="14" y="25"/>
                    </a:cubicBezTo>
                    <a:cubicBezTo>
                      <a:pt x="16" y="25"/>
                      <a:pt x="17" y="25"/>
                      <a:pt x="18" y="24"/>
                    </a:cubicBezTo>
                    <a:cubicBezTo>
                      <a:pt x="19" y="24"/>
                      <a:pt x="20" y="23"/>
                      <a:pt x="21" y="22"/>
                    </a:cubicBezTo>
                    <a:cubicBezTo>
                      <a:pt x="22" y="21"/>
                      <a:pt x="22" y="20"/>
                      <a:pt x="23" y="19"/>
                    </a:cubicBezTo>
                    <a:cubicBezTo>
                      <a:pt x="23" y="18"/>
                      <a:pt x="23" y="16"/>
                      <a:pt x="23" y="15"/>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7" name="Freeform 35">
                <a:extLst>
                  <a:ext uri="{FF2B5EF4-FFF2-40B4-BE49-F238E27FC236}">
                    <a16:creationId xmlns="" xmlns:a16="http://schemas.microsoft.com/office/drawing/2014/main" id="{C3647E3E-094A-4D75-A5EA-74EC9EAD77C9}"/>
                  </a:ext>
                </a:extLst>
              </p:cNvPr>
              <p:cNvSpPr>
                <a:spLocks/>
              </p:cNvSpPr>
              <p:nvPr/>
            </p:nvSpPr>
            <p:spPr bwMode="auto">
              <a:xfrm>
                <a:off x="12007265" y="4318693"/>
                <a:ext cx="136525" cy="196849"/>
              </a:xfrm>
              <a:custGeom>
                <a:avLst/>
                <a:gdLst>
                  <a:gd name="T0" fmla="*/ 18 w 20"/>
                  <a:gd name="T1" fmla="*/ 5 h 29"/>
                  <a:gd name="T2" fmla="*/ 17 w 20"/>
                  <a:gd name="T3" fmla="*/ 6 h 29"/>
                  <a:gd name="T4" fmla="*/ 17 w 20"/>
                  <a:gd name="T5" fmla="*/ 6 h 29"/>
                  <a:gd name="T6" fmla="*/ 16 w 20"/>
                  <a:gd name="T7" fmla="*/ 6 h 29"/>
                  <a:gd name="T8" fmla="*/ 15 w 20"/>
                  <a:gd name="T9" fmla="*/ 5 h 29"/>
                  <a:gd name="T10" fmla="*/ 13 w 20"/>
                  <a:gd name="T11" fmla="*/ 5 h 29"/>
                  <a:gd name="T12" fmla="*/ 11 w 20"/>
                  <a:gd name="T13" fmla="*/ 4 h 29"/>
                  <a:gd name="T14" fmla="*/ 9 w 20"/>
                  <a:gd name="T15" fmla="*/ 5 h 29"/>
                  <a:gd name="T16" fmla="*/ 8 w 20"/>
                  <a:gd name="T17" fmla="*/ 5 h 29"/>
                  <a:gd name="T18" fmla="*/ 7 w 20"/>
                  <a:gd name="T19" fmla="*/ 6 h 29"/>
                  <a:gd name="T20" fmla="*/ 6 w 20"/>
                  <a:gd name="T21" fmla="*/ 8 h 29"/>
                  <a:gd name="T22" fmla="*/ 7 w 20"/>
                  <a:gd name="T23" fmla="*/ 10 h 29"/>
                  <a:gd name="T24" fmla="*/ 8 w 20"/>
                  <a:gd name="T25" fmla="*/ 11 h 29"/>
                  <a:gd name="T26" fmla="*/ 11 w 20"/>
                  <a:gd name="T27" fmla="*/ 12 h 29"/>
                  <a:gd name="T28" fmla="*/ 13 w 20"/>
                  <a:gd name="T29" fmla="*/ 12 h 29"/>
                  <a:gd name="T30" fmla="*/ 16 w 20"/>
                  <a:gd name="T31" fmla="*/ 13 h 29"/>
                  <a:gd name="T32" fmla="*/ 18 w 20"/>
                  <a:gd name="T33" fmla="*/ 15 h 29"/>
                  <a:gd name="T34" fmla="*/ 19 w 20"/>
                  <a:gd name="T35" fmla="*/ 17 h 29"/>
                  <a:gd name="T36" fmla="*/ 20 w 20"/>
                  <a:gd name="T37" fmla="*/ 20 h 29"/>
                  <a:gd name="T38" fmla="*/ 19 w 20"/>
                  <a:gd name="T39" fmla="*/ 24 h 29"/>
                  <a:gd name="T40" fmla="*/ 17 w 20"/>
                  <a:gd name="T41" fmla="*/ 27 h 29"/>
                  <a:gd name="T42" fmla="*/ 14 w 20"/>
                  <a:gd name="T43" fmla="*/ 29 h 29"/>
                  <a:gd name="T44" fmla="*/ 10 w 20"/>
                  <a:gd name="T45" fmla="*/ 29 h 29"/>
                  <a:gd name="T46" fmla="*/ 7 w 20"/>
                  <a:gd name="T47" fmla="*/ 29 h 29"/>
                  <a:gd name="T48" fmla="*/ 4 w 20"/>
                  <a:gd name="T49" fmla="*/ 28 h 29"/>
                  <a:gd name="T50" fmla="*/ 2 w 20"/>
                  <a:gd name="T51" fmla="*/ 27 h 29"/>
                  <a:gd name="T52" fmla="*/ 0 w 20"/>
                  <a:gd name="T53" fmla="*/ 26 h 29"/>
                  <a:gd name="T54" fmla="*/ 2 w 20"/>
                  <a:gd name="T55" fmla="*/ 23 h 29"/>
                  <a:gd name="T56" fmla="*/ 2 w 20"/>
                  <a:gd name="T57" fmla="*/ 23 h 29"/>
                  <a:gd name="T58" fmla="*/ 3 w 20"/>
                  <a:gd name="T59" fmla="*/ 22 h 29"/>
                  <a:gd name="T60" fmla="*/ 4 w 20"/>
                  <a:gd name="T61" fmla="*/ 23 h 29"/>
                  <a:gd name="T62" fmla="*/ 5 w 20"/>
                  <a:gd name="T63" fmla="*/ 24 h 29"/>
                  <a:gd name="T64" fmla="*/ 7 w 20"/>
                  <a:gd name="T65" fmla="*/ 25 h 29"/>
                  <a:gd name="T66" fmla="*/ 10 w 20"/>
                  <a:gd name="T67" fmla="*/ 25 h 29"/>
                  <a:gd name="T68" fmla="*/ 13 w 20"/>
                  <a:gd name="T69" fmla="*/ 24 h 29"/>
                  <a:gd name="T70" fmla="*/ 15 w 20"/>
                  <a:gd name="T71" fmla="*/ 21 h 29"/>
                  <a:gd name="T72" fmla="*/ 14 w 20"/>
                  <a:gd name="T73" fmla="*/ 19 h 29"/>
                  <a:gd name="T74" fmla="*/ 13 w 20"/>
                  <a:gd name="T75" fmla="*/ 18 h 29"/>
                  <a:gd name="T76" fmla="*/ 10 w 20"/>
                  <a:gd name="T77" fmla="*/ 17 h 29"/>
                  <a:gd name="T78" fmla="*/ 8 w 20"/>
                  <a:gd name="T79" fmla="*/ 16 h 29"/>
                  <a:gd name="T80" fmla="*/ 6 w 20"/>
                  <a:gd name="T81" fmla="*/ 15 h 29"/>
                  <a:gd name="T82" fmla="*/ 3 w 20"/>
                  <a:gd name="T83" fmla="*/ 14 h 29"/>
                  <a:gd name="T84" fmla="*/ 2 w 20"/>
                  <a:gd name="T85" fmla="*/ 11 h 29"/>
                  <a:gd name="T86" fmla="*/ 1 w 20"/>
                  <a:gd name="T87" fmla="*/ 8 h 29"/>
                  <a:gd name="T88" fmla="*/ 2 w 20"/>
                  <a:gd name="T89" fmla="*/ 5 h 29"/>
                  <a:gd name="T90" fmla="*/ 4 w 20"/>
                  <a:gd name="T91" fmla="*/ 2 h 29"/>
                  <a:gd name="T92" fmla="*/ 7 w 20"/>
                  <a:gd name="T93" fmla="*/ 1 h 29"/>
                  <a:gd name="T94" fmla="*/ 11 w 20"/>
                  <a:gd name="T95" fmla="*/ 0 h 29"/>
                  <a:gd name="T96" fmla="*/ 16 w 20"/>
                  <a:gd name="T97" fmla="*/ 1 h 29"/>
                  <a:gd name="T98" fmla="*/ 19 w 20"/>
                  <a:gd name="T99" fmla="*/ 3 h 29"/>
                  <a:gd name="T100" fmla="*/ 18 w 20"/>
                  <a:gd name="T101"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 h="29">
                    <a:moveTo>
                      <a:pt x="18" y="5"/>
                    </a:moveTo>
                    <a:cubicBezTo>
                      <a:pt x="17" y="6"/>
                      <a:pt x="17" y="6"/>
                      <a:pt x="17" y="6"/>
                    </a:cubicBezTo>
                    <a:cubicBezTo>
                      <a:pt x="17" y="6"/>
                      <a:pt x="17" y="6"/>
                      <a:pt x="17" y="6"/>
                    </a:cubicBezTo>
                    <a:cubicBezTo>
                      <a:pt x="16" y="6"/>
                      <a:pt x="16" y="6"/>
                      <a:pt x="16" y="6"/>
                    </a:cubicBezTo>
                    <a:cubicBezTo>
                      <a:pt x="15" y="6"/>
                      <a:pt x="15" y="6"/>
                      <a:pt x="15" y="5"/>
                    </a:cubicBezTo>
                    <a:cubicBezTo>
                      <a:pt x="14" y="5"/>
                      <a:pt x="14" y="5"/>
                      <a:pt x="13" y="5"/>
                    </a:cubicBezTo>
                    <a:cubicBezTo>
                      <a:pt x="12" y="4"/>
                      <a:pt x="12" y="4"/>
                      <a:pt x="11" y="4"/>
                    </a:cubicBezTo>
                    <a:cubicBezTo>
                      <a:pt x="10" y="4"/>
                      <a:pt x="9" y="4"/>
                      <a:pt x="9" y="5"/>
                    </a:cubicBezTo>
                    <a:cubicBezTo>
                      <a:pt x="8" y="5"/>
                      <a:pt x="8" y="5"/>
                      <a:pt x="8" y="5"/>
                    </a:cubicBezTo>
                    <a:cubicBezTo>
                      <a:pt x="7" y="6"/>
                      <a:pt x="7" y="6"/>
                      <a:pt x="7" y="6"/>
                    </a:cubicBezTo>
                    <a:cubicBezTo>
                      <a:pt x="6" y="7"/>
                      <a:pt x="6" y="7"/>
                      <a:pt x="6" y="8"/>
                    </a:cubicBezTo>
                    <a:cubicBezTo>
                      <a:pt x="6" y="9"/>
                      <a:pt x="7" y="9"/>
                      <a:pt x="7" y="10"/>
                    </a:cubicBezTo>
                    <a:cubicBezTo>
                      <a:pt x="7" y="10"/>
                      <a:pt x="8" y="10"/>
                      <a:pt x="8" y="11"/>
                    </a:cubicBezTo>
                    <a:cubicBezTo>
                      <a:pt x="9" y="11"/>
                      <a:pt x="10" y="11"/>
                      <a:pt x="11" y="12"/>
                    </a:cubicBezTo>
                    <a:cubicBezTo>
                      <a:pt x="11" y="12"/>
                      <a:pt x="12" y="12"/>
                      <a:pt x="13" y="12"/>
                    </a:cubicBezTo>
                    <a:cubicBezTo>
                      <a:pt x="14" y="13"/>
                      <a:pt x="15" y="13"/>
                      <a:pt x="16" y="13"/>
                    </a:cubicBezTo>
                    <a:cubicBezTo>
                      <a:pt x="16" y="14"/>
                      <a:pt x="17" y="14"/>
                      <a:pt x="18" y="15"/>
                    </a:cubicBezTo>
                    <a:cubicBezTo>
                      <a:pt x="18" y="15"/>
                      <a:pt x="19" y="16"/>
                      <a:pt x="19" y="17"/>
                    </a:cubicBezTo>
                    <a:cubicBezTo>
                      <a:pt x="20" y="18"/>
                      <a:pt x="20" y="19"/>
                      <a:pt x="20" y="20"/>
                    </a:cubicBezTo>
                    <a:cubicBezTo>
                      <a:pt x="20" y="21"/>
                      <a:pt x="19" y="23"/>
                      <a:pt x="19" y="24"/>
                    </a:cubicBezTo>
                    <a:cubicBezTo>
                      <a:pt x="19" y="25"/>
                      <a:pt x="18" y="26"/>
                      <a:pt x="17" y="27"/>
                    </a:cubicBezTo>
                    <a:cubicBezTo>
                      <a:pt x="16" y="27"/>
                      <a:pt x="15" y="28"/>
                      <a:pt x="14" y="29"/>
                    </a:cubicBezTo>
                    <a:cubicBezTo>
                      <a:pt x="13" y="29"/>
                      <a:pt x="11" y="29"/>
                      <a:pt x="10" y="29"/>
                    </a:cubicBezTo>
                    <a:cubicBezTo>
                      <a:pt x="9" y="29"/>
                      <a:pt x="8" y="29"/>
                      <a:pt x="7" y="29"/>
                    </a:cubicBezTo>
                    <a:cubicBezTo>
                      <a:pt x="6" y="29"/>
                      <a:pt x="5" y="29"/>
                      <a:pt x="4" y="28"/>
                    </a:cubicBezTo>
                    <a:cubicBezTo>
                      <a:pt x="4" y="28"/>
                      <a:pt x="3" y="28"/>
                      <a:pt x="2" y="27"/>
                    </a:cubicBezTo>
                    <a:cubicBezTo>
                      <a:pt x="1" y="27"/>
                      <a:pt x="1" y="26"/>
                      <a:pt x="0" y="26"/>
                    </a:cubicBezTo>
                    <a:cubicBezTo>
                      <a:pt x="2" y="23"/>
                      <a:pt x="2" y="23"/>
                      <a:pt x="2" y="23"/>
                    </a:cubicBezTo>
                    <a:cubicBezTo>
                      <a:pt x="2" y="23"/>
                      <a:pt x="2" y="23"/>
                      <a:pt x="2" y="23"/>
                    </a:cubicBezTo>
                    <a:cubicBezTo>
                      <a:pt x="3" y="22"/>
                      <a:pt x="3" y="22"/>
                      <a:pt x="3" y="22"/>
                    </a:cubicBezTo>
                    <a:cubicBezTo>
                      <a:pt x="3" y="22"/>
                      <a:pt x="4" y="22"/>
                      <a:pt x="4" y="23"/>
                    </a:cubicBezTo>
                    <a:cubicBezTo>
                      <a:pt x="4" y="23"/>
                      <a:pt x="5" y="23"/>
                      <a:pt x="5" y="24"/>
                    </a:cubicBezTo>
                    <a:cubicBezTo>
                      <a:pt x="6" y="24"/>
                      <a:pt x="7" y="24"/>
                      <a:pt x="7" y="25"/>
                    </a:cubicBezTo>
                    <a:cubicBezTo>
                      <a:pt x="8" y="25"/>
                      <a:pt x="9" y="25"/>
                      <a:pt x="10" y="25"/>
                    </a:cubicBezTo>
                    <a:cubicBezTo>
                      <a:pt x="11" y="25"/>
                      <a:pt x="13" y="25"/>
                      <a:pt x="13" y="24"/>
                    </a:cubicBezTo>
                    <a:cubicBezTo>
                      <a:pt x="14" y="23"/>
                      <a:pt x="15" y="22"/>
                      <a:pt x="15" y="21"/>
                    </a:cubicBezTo>
                    <a:cubicBezTo>
                      <a:pt x="15" y="20"/>
                      <a:pt x="14" y="19"/>
                      <a:pt x="14" y="19"/>
                    </a:cubicBezTo>
                    <a:cubicBezTo>
                      <a:pt x="14" y="18"/>
                      <a:pt x="13" y="18"/>
                      <a:pt x="13" y="18"/>
                    </a:cubicBezTo>
                    <a:cubicBezTo>
                      <a:pt x="12" y="17"/>
                      <a:pt x="11" y="17"/>
                      <a:pt x="10" y="17"/>
                    </a:cubicBezTo>
                    <a:cubicBezTo>
                      <a:pt x="10" y="17"/>
                      <a:pt x="9" y="16"/>
                      <a:pt x="8" y="16"/>
                    </a:cubicBezTo>
                    <a:cubicBezTo>
                      <a:pt x="7" y="16"/>
                      <a:pt x="6" y="16"/>
                      <a:pt x="6" y="15"/>
                    </a:cubicBezTo>
                    <a:cubicBezTo>
                      <a:pt x="5" y="15"/>
                      <a:pt x="4" y="14"/>
                      <a:pt x="3" y="14"/>
                    </a:cubicBezTo>
                    <a:cubicBezTo>
                      <a:pt x="3" y="13"/>
                      <a:pt x="2" y="12"/>
                      <a:pt x="2" y="11"/>
                    </a:cubicBezTo>
                    <a:cubicBezTo>
                      <a:pt x="2" y="11"/>
                      <a:pt x="1" y="9"/>
                      <a:pt x="1" y="8"/>
                    </a:cubicBezTo>
                    <a:cubicBezTo>
                      <a:pt x="1" y="7"/>
                      <a:pt x="2" y="6"/>
                      <a:pt x="2" y="5"/>
                    </a:cubicBezTo>
                    <a:cubicBezTo>
                      <a:pt x="2" y="4"/>
                      <a:pt x="3" y="3"/>
                      <a:pt x="4" y="2"/>
                    </a:cubicBezTo>
                    <a:cubicBezTo>
                      <a:pt x="5" y="2"/>
                      <a:pt x="6" y="1"/>
                      <a:pt x="7" y="1"/>
                    </a:cubicBezTo>
                    <a:cubicBezTo>
                      <a:pt x="8" y="0"/>
                      <a:pt x="9" y="0"/>
                      <a:pt x="11" y="0"/>
                    </a:cubicBezTo>
                    <a:cubicBezTo>
                      <a:pt x="13" y="0"/>
                      <a:pt x="14" y="0"/>
                      <a:pt x="16" y="1"/>
                    </a:cubicBezTo>
                    <a:cubicBezTo>
                      <a:pt x="17" y="1"/>
                      <a:pt x="18" y="2"/>
                      <a:pt x="19" y="3"/>
                    </a:cubicBezTo>
                    <a:lnTo>
                      <a:pt x="18"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8" name="Freeform 36">
                <a:extLst>
                  <a:ext uri="{FF2B5EF4-FFF2-40B4-BE49-F238E27FC236}">
                    <a16:creationId xmlns="" xmlns:a16="http://schemas.microsoft.com/office/drawing/2014/main" id="{35C6DE45-AF82-4849-BEED-E9FBF9855CFA}"/>
                  </a:ext>
                </a:extLst>
              </p:cNvPr>
              <p:cNvSpPr>
                <a:spLocks noEditPoints="1"/>
              </p:cNvSpPr>
              <p:nvPr/>
            </p:nvSpPr>
            <p:spPr bwMode="auto">
              <a:xfrm>
                <a:off x="12191412" y="4318693"/>
                <a:ext cx="142876" cy="196849"/>
              </a:xfrm>
              <a:custGeom>
                <a:avLst/>
                <a:gdLst>
                  <a:gd name="T0" fmla="*/ 10 w 21"/>
                  <a:gd name="T1" fmla="*/ 0 h 29"/>
                  <a:gd name="T2" fmla="*/ 15 w 21"/>
                  <a:gd name="T3" fmla="*/ 1 h 29"/>
                  <a:gd name="T4" fmla="*/ 18 w 21"/>
                  <a:gd name="T5" fmla="*/ 3 h 29"/>
                  <a:gd name="T6" fmla="*/ 20 w 21"/>
                  <a:gd name="T7" fmla="*/ 6 h 29"/>
                  <a:gd name="T8" fmla="*/ 21 w 21"/>
                  <a:gd name="T9" fmla="*/ 9 h 29"/>
                  <a:gd name="T10" fmla="*/ 20 w 21"/>
                  <a:gd name="T11" fmla="*/ 13 h 29"/>
                  <a:gd name="T12" fmla="*/ 18 w 21"/>
                  <a:gd name="T13" fmla="*/ 16 h 29"/>
                  <a:gd name="T14" fmla="*/ 15 w 21"/>
                  <a:gd name="T15" fmla="*/ 18 h 29"/>
                  <a:gd name="T16" fmla="*/ 10 w 21"/>
                  <a:gd name="T17" fmla="*/ 19 h 29"/>
                  <a:gd name="T18" fmla="*/ 6 w 21"/>
                  <a:gd name="T19" fmla="*/ 19 h 29"/>
                  <a:gd name="T20" fmla="*/ 6 w 21"/>
                  <a:gd name="T21" fmla="*/ 29 h 29"/>
                  <a:gd name="T22" fmla="*/ 0 w 21"/>
                  <a:gd name="T23" fmla="*/ 29 h 29"/>
                  <a:gd name="T24" fmla="*/ 0 w 21"/>
                  <a:gd name="T25" fmla="*/ 0 h 29"/>
                  <a:gd name="T26" fmla="*/ 10 w 21"/>
                  <a:gd name="T27" fmla="*/ 0 h 29"/>
                  <a:gd name="T28" fmla="*/ 10 w 21"/>
                  <a:gd name="T29" fmla="*/ 15 h 29"/>
                  <a:gd name="T30" fmla="*/ 12 w 21"/>
                  <a:gd name="T31" fmla="*/ 14 h 29"/>
                  <a:gd name="T32" fmla="*/ 14 w 21"/>
                  <a:gd name="T33" fmla="*/ 13 h 29"/>
                  <a:gd name="T34" fmla="*/ 15 w 21"/>
                  <a:gd name="T35" fmla="*/ 12 h 29"/>
                  <a:gd name="T36" fmla="*/ 15 w 21"/>
                  <a:gd name="T37" fmla="*/ 9 h 29"/>
                  <a:gd name="T38" fmla="*/ 15 w 21"/>
                  <a:gd name="T39" fmla="*/ 7 h 29"/>
                  <a:gd name="T40" fmla="*/ 14 w 21"/>
                  <a:gd name="T41" fmla="*/ 6 h 29"/>
                  <a:gd name="T42" fmla="*/ 12 w 21"/>
                  <a:gd name="T43" fmla="*/ 5 h 29"/>
                  <a:gd name="T44" fmla="*/ 10 w 21"/>
                  <a:gd name="T45" fmla="*/ 4 h 29"/>
                  <a:gd name="T46" fmla="*/ 6 w 21"/>
                  <a:gd name="T47" fmla="*/ 4 h 29"/>
                  <a:gd name="T48" fmla="*/ 6 w 21"/>
                  <a:gd name="T49" fmla="*/ 15 h 29"/>
                  <a:gd name="T50" fmla="*/ 10 w 21"/>
                  <a:gd name="T51"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 h="29">
                    <a:moveTo>
                      <a:pt x="10" y="0"/>
                    </a:moveTo>
                    <a:cubicBezTo>
                      <a:pt x="12" y="0"/>
                      <a:pt x="13" y="0"/>
                      <a:pt x="15" y="1"/>
                    </a:cubicBezTo>
                    <a:cubicBezTo>
                      <a:pt x="16" y="1"/>
                      <a:pt x="17" y="2"/>
                      <a:pt x="18" y="3"/>
                    </a:cubicBezTo>
                    <a:cubicBezTo>
                      <a:pt x="19" y="4"/>
                      <a:pt x="20" y="5"/>
                      <a:pt x="20" y="6"/>
                    </a:cubicBezTo>
                    <a:cubicBezTo>
                      <a:pt x="21" y="7"/>
                      <a:pt x="21" y="8"/>
                      <a:pt x="21" y="9"/>
                    </a:cubicBezTo>
                    <a:cubicBezTo>
                      <a:pt x="21" y="11"/>
                      <a:pt x="21" y="12"/>
                      <a:pt x="20" y="13"/>
                    </a:cubicBezTo>
                    <a:cubicBezTo>
                      <a:pt x="20" y="14"/>
                      <a:pt x="19" y="15"/>
                      <a:pt x="18" y="16"/>
                    </a:cubicBezTo>
                    <a:cubicBezTo>
                      <a:pt x="17" y="17"/>
                      <a:pt x="16" y="18"/>
                      <a:pt x="15" y="18"/>
                    </a:cubicBezTo>
                    <a:cubicBezTo>
                      <a:pt x="13" y="19"/>
                      <a:pt x="12" y="19"/>
                      <a:pt x="10" y="19"/>
                    </a:cubicBezTo>
                    <a:cubicBezTo>
                      <a:pt x="6" y="19"/>
                      <a:pt x="6" y="19"/>
                      <a:pt x="6" y="19"/>
                    </a:cubicBezTo>
                    <a:cubicBezTo>
                      <a:pt x="6" y="29"/>
                      <a:pt x="6" y="29"/>
                      <a:pt x="6" y="29"/>
                    </a:cubicBezTo>
                    <a:cubicBezTo>
                      <a:pt x="0" y="29"/>
                      <a:pt x="0" y="29"/>
                      <a:pt x="0" y="29"/>
                    </a:cubicBezTo>
                    <a:cubicBezTo>
                      <a:pt x="0" y="0"/>
                      <a:pt x="0" y="0"/>
                      <a:pt x="0" y="0"/>
                    </a:cubicBezTo>
                    <a:lnTo>
                      <a:pt x="10" y="0"/>
                    </a:lnTo>
                    <a:close/>
                    <a:moveTo>
                      <a:pt x="10" y="15"/>
                    </a:moveTo>
                    <a:cubicBezTo>
                      <a:pt x="11" y="15"/>
                      <a:pt x="11" y="15"/>
                      <a:pt x="12" y="14"/>
                    </a:cubicBezTo>
                    <a:cubicBezTo>
                      <a:pt x="13" y="14"/>
                      <a:pt x="14" y="14"/>
                      <a:pt x="14" y="13"/>
                    </a:cubicBezTo>
                    <a:cubicBezTo>
                      <a:pt x="15" y="13"/>
                      <a:pt x="15" y="12"/>
                      <a:pt x="15" y="12"/>
                    </a:cubicBezTo>
                    <a:cubicBezTo>
                      <a:pt x="15" y="11"/>
                      <a:pt x="15" y="10"/>
                      <a:pt x="15" y="9"/>
                    </a:cubicBezTo>
                    <a:cubicBezTo>
                      <a:pt x="15" y="9"/>
                      <a:pt x="15" y="8"/>
                      <a:pt x="15" y="7"/>
                    </a:cubicBezTo>
                    <a:cubicBezTo>
                      <a:pt x="15" y="7"/>
                      <a:pt x="15" y="6"/>
                      <a:pt x="14" y="6"/>
                    </a:cubicBezTo>
                    <a:cubicBezTo>
                      <a:pt x="14" y="5"/>
                      <a:pt x="13" y="5"/>
                      <a:pt x="12" y="5"/>
                    </a:cubicBezTo>
                    <a:cubicBezTo>
                      <a:pt x="11" y="4"/>
                      <a:pt x="11" y="4"/>
                      <a:pt x="10" y="4"/>
                    </a:cubicBezTo>
                    <a:cubicBezTo>
                      <a:pt x="6" y="4"/>
                      <a:pt x="6" y="4"/>
                      <a:pt x="6" y="4"/>
                    </a:cubicBezTo>
                    <a:cubicBezTo>
                      <a:pt x="6" y="15"/>
                      <a:pt x="6" y="15"/>
                      <a:pt x="6" y="15"/>
                    </a:cubicBezTo>
                    <a:lnTo>
                      <a:pt x="10" y="1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79" name="Freeform 37">
                <a:extLst>
                  <a:ext uri="{FF2B5EF4-FFF2-40B4-BE49-F238E27FC236}">
                    <a16:creationId xmlns="" xmlns:a16="http://schemas.microsoft.com/office/drawing/2014/main" id="{7E078385-7173-4FBF-AE6A-AF421410A707}"/>
                  </a:ext>
                </a:extLst>
              </p:cNvPr>
              <p:cNvSpPr>
                <a:spLocks/>
              </p:cNvSpPr>
              <p:nvPr/>
            </p:nvSpPr>
            <p:spPr bwMode="auto">
              <a:xfrm>
                <a:off x="12381905" y="4318693"/>
                <a:ext cx="122238" cy="196849"/>
              </a:xfrm>
              <a:custGeom>
                <a:avLst/>
                <a:gdLst>
                  <a:gd name="T0" fmla="*/ 22 w 77"/>
                  <a:gd name="T1" fmla="*/ 17 h 124"/>
                  <a:gd name="T2" fmla="*/ 22 w 77"/>
                  <a:gd name="T3" fmla="*/ 51 h 124"/>
                  <a:gd name="T4" fmla="*/ 64 w 77"/>
                  <a:gd name="T5" fmla="*/ 51 h 124"/>
                  <a:gd name="T6" fmla="*/ 64 w 77"/>
                  <a:gd name="T7" fmla="*/ 72 h 124"/>
                  <a:gd name="T8" fmla="*/ 22 w 77"/>
                  <a:gd name="T9" fmla="*/ 72 h 124"/>
                  <a:gd name="T10" fmla="*/ 22 w 77"/>
                  <a:gd name="T11" fmla="*/ 107 h 124"/>
                  <a:gd name="T12" fmla="*/ 77 w 77"/>
                  <a:gd name="T13" fmla="*/ 107 h 124"/>
                  <a:gd name="T14" fmla="*/ 77 w 77"/>
                  <a:gd name="T15" fmla="*/ 124 h 124"/>
                  <a:gd name="T16" fmla="*/ 0 w 77"/>
                  <a:gd name="T17" fmla="*/ 124 h 124"/>
                  <a:gd name="T18" fmla="*/ 0 w 77"/>
                  <a:gd name="T19" fmla="*/ 0 h 124"/>
                  <a:gd name="T20" fmla="*/ 77 w 77"/>
                  <a:gd name="T21" fmla="*/ 0 h 124"/>
                  <a:gd name="T22" fmla="*/ 77 w 77"/>
                  <a:gd name="T23" fmla="*/ 17 h 124"/>
                  <a:gd name="T24" fmla="*/ 22 w 77"/>
                  <a:gd name="T25"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124">
                    <a:moveTo>
                      <a:pt x="22" y="17"/>
                    </a:moveTo>
                    <a:lnTo>
                      <a:pt x="22" y="51"/>
                    </a:lnTo>
                    <a:lnTo>
                      <a:pt x="64" y="51"/>
                    </a:lnTo>
                    <a:lnTo>
                      <a:pt x="64" y="72"/>
                    </a:lnTo>
                    <a:lnTo>
                      <a:pt x="22" y="72"/>
                    </a:lnTo>
                    <a:lnTo>
                      <a:pt x="22" y="107"/>
                    </a:lnTo>
                    <a:lnTo>
                      <a:pt x="77" y="107"/>
                    </a:lnTo>
                    <a:lnTo>
                      <a:pt x="77" y="124"/>
                    </a:lnTo>
                    <a:lnTo>
                      <a:pt x="0" y="124"/>
                    </a:lnTo>
                    <a:lnTo>
                      <a:pt x="0" y="0"/>
                    </a:lnTo>
                    <a:lnTo>
                      <a:pt x="77" y="0"/>
                    </a:lnTo>
                    <a:lnTo>
                      <a:pt x="77" y="17"/>
                    </a:lnTo>
                    <a:lnTo>
                      <a:pt x="22" y="1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0" name="Freeform 38">
                <a:extLst>
                  <a:ext uri="{FF2B5EF4-FFF2-40B4-BE49-F238E27FC236}">
                    <a16:creationId xmlns="" xmlns:a16="http://schemas.microsoft.com/office/drawing/2014/main" id="{02BE4DB5-3D8E-4C8E-B72A-8E5D18938D12}"/>
                  </a:ext>
                </a:extLst>
              </p:cNvPr>
              <p:cNvSpPr>
                <a:spLocks/>
              </p:cNvSpPr>
              <p:nvPr/>
            </p:nvSpPr>
            <p:spPr bwMode="auto">
              <a:xfrm>
                <a:off x="12539068" y="4318693"/>
                <a:ext cx="169862" cy="196849"/>
              </a:xfrm>
              <a:custGeom>
                <a:avLst/>
                <a:gdLst>
                  <a:gd name="T0" fmla="*/ 22 w 25"/>
                  <a:gd name="T1" fmla="*/ 22 h 29"/>
                  <a:gd name="T2" fmla="*/ 23 w 25"/>
                  <a:gd name="T3" fmla="*/ 23 h 29"/>
                  <a:gd name="T4" fmla="*/ 25 w 25"/>
                  <a:gd name="T5" fmla="*/ 25 h 29"/>
                  <a:gd name="T6" fmla="*/ 20 w 25"/>
                  <a:gd name="T7" fmla="*/ 28 h 29"/>
                  <a:gd name="T8" fmla="*/ 14 w 25"/>
                  <a:gd name="T9" fmla="*/ 29 h 29"/>
                  <a:gd name="T10" fmla="*/ 8 w 25"/>
                  <a:gd name="T11" fmla="*/ 28 h 29"/>
                  <a:gd name="T12" fmla="*/ 4 w 25"/>
                  <a:gd name="T13" fmla="*/ 25 h 29"/>
                  <a:gd name="T14" fmla="*/ 1 w 25"/>
                  <a:gd name="T15" fmla="*/ 21 h 29"/>
                  <a:gd name="T16" fmla="*/ 0 w 25"/>
                  <a:gd name="T17" fmla="*/ 15 h 29"/>
                  <a:gd name="T18" fmla="*/ 1 w 25"/>
                  <a:gd name="T19" fmla="*/ 9 h 29"/>
                  <a:gd name="T20" fmla="*/ 4 w 25"/>
                  <a:gd name="T21" fmla="*/ 4 h 29"/>
                  <a:gd name="T22" fmla="*/ 9 w 25"/>
                  <a:gd name="T23" fmla="*/ 1 h 29"/>
                  <a:gd name="T24" fmla="*/ 15 w 25"/>
                  <a:gd name="T25" fmla="*/ 0 h 29"/>
                  <a:gd name="T26" fmla="*/ 20 w 25"/>
                  <a:gd name="T27" fmla="*/ 1 h 29"/>
                  <a:gd name="T28" fmla="*/ 24 w 25"/>
                  <a:gd name="T29" fmla="*/ 4 h 29"/>
                  <a:gd name="T30" fmla="*/ 23 w 25"/>
                  <a:gd name="T31" fmla="*/ 6 h 29"/>
                  <a:gd name="T32" fmla="*/ 22 w 25"/>
                  <a:gd name="T33" fmla="*/ 7 h 29"/>
                  <a:gd name="T34" fmla="*/ 21 w 25"/>
                  <a:gd name="T35" fmla="*/ 7 h 29"/>
                  <a:gd name="T36" fmla="*/ 21 w 25"/>
                  <a:gd name="T37" fmla="*/ 7 h 29"/>
                  <a:gd name="T38" fmla="*/ 20 w 25"/>
                  <a:gd name="T39" fmla="*/ 6 h 29"/>
                  <a:gd name="T40" fmla="*/ 19 w 25"/>
                  <a:gd name="T41" fmla="*/ 6 h 29"/>
                  <a:gd name="T42" fmla="*/ 18 w 25"/>
                  <a:gd name="T43" fmla="*/ 5 h 29"/>
                  <a:gd name="T44" fmla="*/ 17 w 25"/>
                  <a:gd name="T45" fmla="*/ 5 h 29"/>
                  <a:gd name="T46" fmla="*/ 15 w 25"/>
                  <a:gd name="T47" fmla="*/ 4 h 29"/>
                  <a:gd name="T48" fmla="*/ 11 w 25"/>
                  <a:gd name="T49" fmla="*/ 5 h 29"/>
                  <a:gd name="T50" fmla="*/ 8 w 25"/>
                  <a:gd name="T51" fmla="*/ 7 h 29"/>
                  <a:gd name="T52" fmla="*/ 6 w 25"/>
                  <a:gd name="T53" fmla="*/ 10 h 29"/>
                  <a:gd name="T54" fmla="*/ 6 w 25"/>
                  <a:gd name="T55" fmla="*/ 15 h 29"/>
                  <a:gd name="T56" fmla="*/ 7 w 25"/>
                  <a:gd name="T57" fmla="*/ 19 h 29"/>
                  <a:gd name="T58" fmla="*/ 8 w 25"/>
                  <a:gd name="T59" fmla="*/ 22 h 29"/>
                  <a:gd name="T60" fmla="*/ 11 w 25"/>
                  <a:gd name="T61" fmla="*/ 24 h 29"/>
                  <a:gd name="T62" fmla="*/ 15 w 25"/>
                  <a:gd name="T63" fmla="*/ 25 h 29"/>
                  <a:gd name="T64" fmla="*/ 17 w 25"/>
                  <a:gd name="T65" fmla="*/ 25 h 29"/>
                  <a:gd name="T66" fmla="*/ 18 w 25"/>
                  <a:gd name="T67" fmla="*/ 24 h 29"/>
                  <a:gd name="T68" fmla="*/ 20 w 25"/>
                  <a:gd name="T69" fmla="*/ 24 h 29"/>
                  <a:gd name="T70" fmla="*/ 21 w 25"/>
                  <a:gd name="T71" fmla="*/ 23 h 29"/>
                  <a:gd name="T72" fmla="*/ 21 w 25"/>
                  <a:gd name="T73" fmla="*/ 22 h 29"/>
                  <a:gd name="T74" fmla="*/ 22 w 25"/>
                  <a:gd name="T75" fmla="*/ 2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 h="29">
                    <a:moveTo>
                      <a:pt x="22" y="22"/>
                    </a:moveTo>
                    <a:cubicBezTo>
                      <a:pt x="23" y="23"/>
                      <a:pt x="23" y="23"/>
                      <a:pt x="23" y="23"/>
                    </a:cubicBezTo>
                    <a:cubicBezTo>
                      <a:pt x="25" y="25"/>
                      <a:pt x="25" y="25"/>
                      <a:pt x="25" y="25"/>
                    </a:cubicBezTo>
                    <a:cubicBezTo>
                      <a:pt x="24" y="26"/>
                      <a:pt x="22" y="27"/>
                      <a:pt x="20" y="28"/>
                    </a:cubicBezTo>
                    <a:cubicBezTo>
                      <a:pt x="19" y="29"/>
                      <a:pt x="17" y="29"/>
                      <a:pt x="14" y="29"/>
                    </a:cubicBezTo>
                    <a:cubicBezTo>
                      <a:pt x="12" y="29"/>
                      <a:pt x="10" y="29"/>
                      <a:pt x="8" y="28"/>
                    </a:cubicBezTo>
                    <a:cubicBezTo>
                      <a:pt x="7" y="28"/>
                      <a:pt x="5" y="27"/>
                      <a:pt x="4" y="25"/>
                    </a:cubicBezTo>
                    <a:cubicBezTo>
                      <a:pt x="3" y="24"/>
                      <a:pt x="2" y="22"/>
                      <a:pt x="1" y="21"/>
                    </a:cubicBezTo>
                    <a:cubicBezTo>
                      <a:pt x="1" y="19"/>
                      <a:pt x="0" y="17"/>
                      <a:pt x="0" y="15"/>
                    </a:cubicBezTo>
                    <a:cubicBezTo>
                      <a:pt x="0" y="12"/>
                      <a:pt x="1" y="10"/>
                      <a:pt x="1" y="9"/>
                    </a:cubicBezTo>
                    <a:cubicBezTo>
                      <a:pt x="2" y="7"/>
                      <a:pt x="3" y="5"/>
                      <a:pt x="4" y="4"/>
                    </a:cubicBezTo>
                    <a:cubicBezTo>
                      <a:pt x="6" y="3"/>
                      <a:pt x="7" y="2"/>
                      <a:pt x="9" y="1"/>
                    </a:cubicBezTo>
                    <a:cubicBezTo>
                      <a:pt x="11" y="0"/>
                      <a:pt x="12" y="0"/>
                      <a:pt x="15" y="0"/>
                    </a:cubicBezTo>
                    <a:cubicBezTo>
                      <a:pt x="17" y="0"/>
                      <a:pt x="19" y="0"/>
                      <a:pt x="20" y="1"/>
                    </a:cubicBezTo>
                    <a:cubicBezTo>
                      <a:pt x="22" y="2"/>
                      <a:pt x="23" y="3"/>
                      <a:pt x="24" y="4"/>
                    </a:cubicBezTo>
                    <a:cubicBezTo>
                      <a:pt x="23" y="6"/>
                      <a:pt x="23" y="6"/>
                      <a:pt x="23" y="6"/>
                    </a:cubicBezTo>
                    <a:cubicBezTo>
                      <a:pt x="22" y="7"/>
                      <a:pt x="22" y="7"/>
                      <a:pt x="22" y="7"/>
                    </a:cubicBezTo>
                    <a:cubicBezTo>
                      <a:pt x="21" y="7"/>
                      <a:pt x="21" y="7"/>
                      <a:pt x="21" y="7"/>
                    </a:cubicBezTo>
                    <a:cubicBezTo>
                      <a:pt x="21" y="7"/>
                      <a:pt x="21" y="7"/>
                      <a:pt x="21" y="7"/>
                    </a:cubicBezTo>
                    <a:cubicBezTo>
                      <a:pt x="20" y="6"/>
                      <a:pt x="20" y="6"/>
                      <a:pt x="20" y="6"/>
                    </a:cubicBezTo>
                    <a:cubicBezTo>
                      <a:pt x="19" y="6"/>
                      <a:pt x="19" y="6"/>
                      <a:pt x="19" y="6"/>
                    </a:cubicBezTo>
                    <a:cubicBezTo>
                      <a:pt x="19" y="5"/>
                      <a:pt x="19" y="5"/>
                      <a:pt x="18" y="5"/>
                    </a:cubicBezTo>
                    <a:cubicBezTo>
                      <a:pt x="18" y="5"/>
                      <a:pt x="17" y="5"/>
                      <a:pt x="17" y="5"/>
                    </a:cubicBezTo>
                    <a:cubicBezTo>
                      <a:pt x="16" y="5"/>
                      <a:pt x="15" y="4"/>
                      <a:pt x="15" y="4"/>
                    </a:cubicBezTo>
                    <a:cubicBezTo>
                      <a:pt x="13" y="4"/>
                      <a:pt x="12" y="5"/>
                      <a:pt x="11" y="5"/>
                    </a:cubicBezTo>
                    <a:cubicBezTo>
                      <a:pt x="10" y="6"/>
                      <a:pt x="9" y="6"/>
                      <a:pt x="8" y="7"/>
                    </a:cubicBezTo>
                    <a:cubicBezTo>
                      <a:pt x="8" y="8"/>
                      <a:pt x="7" y="9"/>
                      <a:pt x="6" y="10"/>
                    </a:cubicBezTo>
                    <a:cubicBezTo>
                      <a:pt x="6" y="12"/>
                      <a:pt x="6" y="13"/>
                      <a:pt x="6" y="15"/>
                    </a:cubicBezTo>
                    <a:cubicBezTo>
                      <a:pt x="6" y="16"/>
                      <a:pt x="6" y="18"/>
                      <a:pt x="7" y="19"/>
                    </a:cubicBezTo>
                    <a:cubicBezTo>
                      <a:pt x="7" y="20"/>
                      <a:pt x="8" y="21"/>
                      <a:pt x="8" y="22"/>
                    </a:cubicBezTo>
                    <a:cubicBezTo>
                      <a:pt x="9" y="23"/>
                      <a:pt x="10" y="24"/>
                      <a:pt x="11" y="24"/>
                    </a:cubicBezTo>
                    <a:cubicBezTo>
                      <a:pt x="12" y="25"/>
                      <a:pt x="13" y="25"/>
                      <a:pt x="15" y="25"/>
                    </a:cubicBezTo>
                    <a:cubicBezTo>
                      <a:pt x="15" y="25"/>
                      <a:pt x="16" y="25"/>
                      <a:pt x="17" y="25"/>
                    </a:cubicBezTo>
                    <a:cubicBezTo>
                      <a:pt x="17" y="25"/>
                      <a:pt x="18" y="24"/>
                      <a:pt x="18" y="24"/>
                    </a:cubicBezTo>
                    <a:cubicBezTo>
                      <a:pt x="19" y="24"/>
                      <a:pt x="19" y="24"/>
                      <a:pt x="20" y="24"/>
                    </a:cubicBezTo>
                    <a:cubicBezTo>
                      <a:pt x="20" y="23"/>
                      <a:pt x="21" y="23"/>
                      <a:pt x="21" y="23"/>
                    </a:cubicBezTo>
                    <a:cubicBezTo>
                      <a:pt x="21" y="22"/>
                      <a:pt x="21" y="22"/>
                      <a:pt x="21" y="22"/>
                    </a:cubicBezTo>
                    <a:cubicBezTo>
                      <a:pt x="22" y="22"/>
                      <a:pt x="22" y="22"/>
                      <a:pt x="22" y="22"/>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1" name="Freeform 39">
                <a:extLst>
                  <a:ext uri="{FF2B5EF4-FFF2-40B4-BE49-F238E27FC236}">
                    <a16:creationId xmlns="" xmlns:a16="http://schemas.microsoft.com/office/drawing/2014/main" id="{27845E8F-B388-4BE7-B3EF-EFF61C23E589}"/>
                  </a:ext>
                </a:extLst>
              </p:cNvPr>
              <p:cNvSpPr>
                <a:spLocks/>
              </p:cNvSpPr>
              <p:nvPr/>
            </p:nvSpPr>
            <p:spPr bwMode="auto">
              <a:xfrm>
                <a:off x="12735919" y="4318693"/>
                <a:ext cx="149225" cy="196849"/>
              </a:xfrm>
              <a:custGeom>
                <a:avLst/>
                <a:gdLst>
                  <a:gd name="T0" fmla="*/ 94 w 94"/>
                  <a:gd name="T1" fmla="*/ 21 h 124"/>
                  <a:gd name="T2" fmla="*/ 60 w 94"/>
                  <a:gd name="T3" fmla="*/ 21 h 124"/>
                  <a:gd name="T4" fmla="*/ 60 w 94"/>
                  <a:gd name="T5" fmla="*/ 124 h 124"/>
                  <a:gd name="T6" fmla="*/ 34 w 94"/>
                  <a:gd name="T7" fmla="*/ 124 h 124"/>
                  <a:gd name="T8" fmla="*/ 34 w 94"/>
                  <a:gd name="T9" fmla="*/ 21 h 124"/>
                  <a:gd name="T10" fmla="*/ 0 w 94"/>
                  <a:gd name="T11" fmla="*/ 21 h 124"/>
                  <a:gd name="T12" fmla="*/ 0 w 94"/>
                  <a:gd name="T13" fmla="*/ 0 h 124"/>
                  <a:gd name="T14" fmla="*/ 94 w 94"/>
                  <a:gd name="T15" fmla="*/ 0 h 124"/>
                  <a:gd name="T16" fmla="*/ 94 w 94"/>
                  <a:gd name="T17" fmla="*/ 21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4">
                    <a:moveTo>
                      <a:pt x="94" y="21"/>
                    </a:moveTo>
                    <a:lnTo>
                      <a:pt x="60" y="21"/>
                    </a:lnTo>
                    <a:lnTo>
                      <a:pt x="60" y="124"/>
                    </a:lnTo>
                    <a:lnTo>
                      <a:pt x="34" y="124"/>
                    </a:lnTo>
                    <a:lnTo>
                      <a:pt x="34" y="21"/>
                    </a:lnTo>
                    <a:lnTo>
                      <a:pt x="0" y="21"/>
                    </a:lnTo>
                    <a:lnTo>
                      <a:pt x="0" y="0"/>
                    </a:lnTo>
                    <a:lnTo>
                      <a:pt x="94" y="0"/>
                    </a:lnTo>
                    <a:lnTo>
                      <a:pt x="94" y="2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2" name="Rectangle 40">
                <a:extLst>
                  <a:ext uri="{FF2B5EF4-FFF2-40B4-BE49-F238E27FC236}">
                    <a16:creationId xmlns="" xmlns:a16="http://schemas.microsoft.com/office/drawing/2014/main" id="{7AE3D063-4928-4E2F-9ABB-437F98B2EBF2}"/>
                  </a:ext>
                </a:extLst>
              </p:cNvPr>
              <p:cNvSpPr>
                <a:spLocks noChangeArrowheads="1"/>
              </p:cNvSpPr>
              <p:nvPr/>
            </p:nvSpPr>
            <p:spPr bwMode="auto">
              <a:xfrm>
                <a:off x="12932768" y="4318693"/>
                <a:ext cx="34924" cy="196849"/>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endParaRPr lang="es-ES" sz="1800"/>
              </a:p>
            </p:txBody>
          </p:sp>
          <p:sp>
            <p:nvSpPr>
              <p:cNvPr id="183" name="Freeform 41">
                <a:extLst>
                  <a:ext uri="{FF2B5EF4-FFF2-40B4-BE49-F238E27FC236}">
                    <a16:creationId xmlns="" xmlns:a16="http://schemas.microsoft.com/office/drawing/2014/main" id="{EB221252-A694-40FB-9205-E8ED4C47EC3E}"/>
                  </a:ext>
                </a:extLst>
              </p:cNvPr>
              <p:cNvSpPr>
                <a:spLocks/>
              </p:cNvSpPr>
              <p:nvPr/>
            </p:nvSpPr>
            <p:spPr bwMode="auto">
              <a:xfrm>
                <a:off x="13007382" y="4318693"/>
                <a:ext cx="198438" cy="196849"/>
              </a:xfrm>
              <a:custGeom>
                <a:avLst/>
                <a:gdLst>
                  <a:gd name="T0" fmla="*/ 29 w 29"/>
                  <a:gd name="T1" fmla="*/ 0 h 29"/>
                  <a:gd name="T2" fmla="*/ 17 w 29"/>
                  <a:gd name="T3" fmla="*/ 29 h 29"/>
                  <a:gd name="T4" fmla="*/ 12 w 29"/>
                  <a:gd name="T5" fmla="*/ 29 h 29"/>
                  <a:gd name="T6" fmla="*/ 0 w 29"/>
                  <a:gd name="T7" fmla="*/ 0 h 29"/>
                  <a:gd name="T8" fmla="*/ 5 w 29"/>
                  <a:gd name="T9" fmla="*/ 0 h 29"/>
                  <a:gd name="T10" fmla="*/ 6 w 29"/>
                  <a:gd name="T11" fmla="*/ 1 h 29"/>
                  <a:gd name="T12" fmla="*/ 7 w 29"/>
                  <a:gd name="T13" fmla="*/ 1 h 29"/>
                  <a:gd name="T14" fmla="*/ 13 w 29"/>
                  <a:gd name="T15" fmla="*/ 19 h 29"/>
                  <a:gd name="T16" fmla="*/ 14 w 29"/>
                  <a:gd name="T17" fmla="*/ 21 h 29"/>
                  <a:gd name="T18" fmla="*/ 15 w 29"/>
                  <a:gd name="T19" fmla="*/ 23 h 29"/>
                  <a:gd name="T20" fmla="*/ 15 w 29"/>
                  <a:gd name="T21" fmla="*/ 21 h 29"/>
                  <a:gd name="T22" fmla="*/ 16 w 29"/>
                  <a:gd name="T23" fmla="*/ 19 h 29"/>
                  <a:gd name="T24" fmla="*/ 22 w 29"/>
                  <a:gd name="T25" fmla="*/ 1 h 29"/>
                  <a:gd name="T26" fmla="*/ 23 w 29"/>
                  <a:gd name="T27" fmla="*/ 1 h 29"/>
                  <a:gd name="T28" fmla="*/ 24 w 29"/>
                  <a:gd name="T29" fmla="*/ 0 h 29"/>
                  <a:gd name="T30" fmla="*/ 29 w 29"/>
                  <a:gd name="T3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29">
                    <a:moveTo>
                      <a:pt x="29" y="0"/>
                    </a:moveTo>
                    <a:cubicBezTo>
                      <a:pt x="17" y="29"/>
                      <a:pt x="17" y="29"/>
                      <a:pt x="17" y="29"/>
                    </a:cubicBezTo>
                    <a:cubicBezTo>
                      <a:pt x="12" y="29"/>
                      <a:pt x="12" y="29"/>
                      <a:pt x="12" y="29"/>
                    </a:cubicBezTo>
                    <a:cubicBezTo>
                      <a:pt x="0" y="0"/>
                      <a:pt x="0" y="0"/>
                      <a:pt x="0" y="0"/>
                    </a:cubicBezTo>
                    <a:cubicBezTo>
                      <a:pt x="5" y="0"/>
                      <a:pt x="5" y="0"/>
                      <a:pt x="5" y="0"/>
                    </a:cubicBezTo>
                    <a:cubicBezTo>
                      <a:pt x="5" y="0"/>
                      <a:pt x="6" y="0"/>
                      <a:pt x="6" y="1"/>
                    </a:cubicBezTo>
                    <a:cubicBezTo>
                      <a:pt x="7" y="1"/>
                      <a:pt x="7" y="1"/>
                      <a:pt x="7" y="1"/>
                    </a:cubicBezTo>
                    <a:cubicBezTo>
                      <a:pt x="13" y="19"/>
                      <a:pt x="13" y="19"/>
                      <a:pt x="13" y="19"/>
                    </a:cubicBezTo>
                    <a:cubicBezTo>
                      <a:pt x="14" y="20"/>
                      <a:pt x="14" y="20"/>
                      <a:pt x="14" y="21"/>
                    </a:cubicBezTo>
                    <a:cubicBezTo>
                      <a:pt x="14" y="22"/>
                      <a:pt x="14" y="22"/>
                      <a:pt x="15" y="23"/>
                    </a:cubicBezTo>
                    <a:cubicBezTo>
                      <a:pt x="15" y="22"/>
                      <a:pt x="15" y="22"/>
                      <a:pt x="15" y="21"/>
                    </a:cubicBezTo>
                    <a:cubicBezTo>
                      <a:pt x="15" y="20"/>
                      <a:pt x="15" y="20"/>
                      <a:pt x="16" y="19"/>
                    </a:cubicBezTo>
                    <a:cubicBezTo>
                      <a:pt x="22" y="1"/>
                      <a:pt x="22" y="1"/>
                      <a:pt x="22" y="1"/>
                    </a:cubicBezTo>
                    <a:cubicBezTo>
                      <a:pt x="23" y="1"/>
                      <a:pt x="23" y="1"/>
                      <a:pt x="23" y="1"/>
                    </a:cubicBezTo>
                    <a:cubicBezTo>
                      <a:pt x="23" y="0"/>
                      <a:pt x="24" y="0"/>
                      <a:pt x="24" y="0"/>
                    </a:cubicBezTo>
                    <a:lnTo>
                      <a:pt x="29"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4" name="Freeform 42">
                <a:extLst>
                  <a:ext uri="{FF2B5EF4-FFF2-40B4-BE49-F238E27FC236}">
                    <a16:creationId xmlns="" xmlns:a16="http://schemas.microsoft.com/office/drawing/2014/main" id="{F7FBE72C-C513-4616-B706-2C712684855E}"/>
                  </a:ext>
                </a:extLst>
              </p:cNvPr>
              <p:cNvSpPr>
                <a:spLocks/>
              </p:cNvSpPr>
              <p:nvPr/>
            </p:nvSpPr>
            <p:spPr bwMode="auto">
              <a:xfrm>
                <a:off x="13245507" y="4318693"/>
                <a:ext cx="123825" cy="196849"/>
              </a:xfrm>
              <a:custGeom>
                <a:avLst/>
                <a:gdLst>
                  <a:gd name="T0" fmla="*/ 26 w 78"/>
                  <a:gd name="T1" fmla="*/ 17 h 124"/>
                  <a:gd name="T2" fmla="*/ 26 w 78"/>
                  <a:gd name="T3" fmla="*/ 51 h 124"/>
                  <a:gd name="T4" fmla="*/ 69 w 78"/>
                  <a:gd name="T5" fmla="*/ 51 h 124"/>
                  <a:gd name="T6" fmla="*/ 69 w 78"/>
                  <a:gd name="T7" fmla="*/ 72 h 124"/>
                  <a:gd name="T8" fmla="*/ 26 w 78"/>
                  <a:gd name="T9" fmla="*/ 72 h 124"/>
                  <a:gd name="T10" fmla="*/ 26 w 78"/>
                  <a:gd name="T11" fmla="*/ 107 h 124"/>
                  <a:gd name="T12" fmla="*/ 78 w 78"/>
                  <a:gd name="T13" fmla="*/ 107 h 124"/>
                  <a:gd name="T14" fmla="*/ 78 w 78"/>
                  <a:gd name="T15" fmla="*/ 124 h 124"/>
                  <a:gd name="T16" fmla="*/ 0 w 78"/>
                  <a:gd name="T17" fmla="*/ 124 h 124"/>
                  <a:gd name="T18" fmla="*/ 0 w 78"/>
                  <a:gd name="T19" fmla="*/ 0 h 124"/>
                  <a:gd name="T20" fmla="*/ 78 w 78"/>
                  <a:gd name="T21" fmla="*/ 0 h 124"/>
                  <a:gd name="T22" fmla="*/ 78 w 78"/>
                  <a:gd name="T23" fmla="*/ 17 h 124"/>
                  <a:gd name="T24" fmla="*/ 26 w 78"/>
                  <a:gd name="T25" fmla="*/ 17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24">
                    <a:moveTo>
                      <a:pt x="26" y="17"/>
                    </a:moveTo>
                    <a:lnTo>
                      <a:pt x="26" y="51"/>
                    </a:lnTo>
                    <a:lnTo>
                      <a:pt x="69" y="51"/>
                    </a:lnTo>
                    <a:lnTo>
                      <a:pt x="69" y="72"/>
                    </a:lnTo>
                    <a:lnTo>
                      <a:pt x="26" y="72"/>
                    </a:lnTo>
                    <a:lnTo>
                      <a:pt x="26" y="107"/>
                    </a:lnTo>
                    <a:lnTo>
                      <a:pt x="78" y="107"/>
                    </a:lnTo>
                    <a:lnTo>
                      <a:pt x="78" y="124"/>
                    </a:lnTo>
                    <a:lnTo>
                      <a:pt x="0" y="124"/>
                    </a:lnTo>
                    <a:lnTo>
                      <a:pt x="0" y="0"/>
                    </a:lnTo>
                    <a:lnTo>
                      <a:pt x="78" y="0"/>
                    </a:lnTo>
                    <a:lnTo>
                      <a:pt x="78" y="17"/>
                    </a:lnTo>
                    <a:lnTo>
                      <a:pt x="26" y="1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5" name="Freeform 43">
                <a:extLst>
                  <a:ext uri="{FF2B5EF4-FFF2-40B4-BE49-F238E27FC236}">
                    <a16:creationId xmlns="" xmlns:a16="http://schemas.microsoft.com/office/drawing/2014/main" id="{26B1F492-01B2-4E5E-B5D4-47D8EC24B2EC}"/>
                  </a:ext>
                </a:extLst>
              </p:cNvPr>
              <p:cNvSpPr>
                <a:spLocks noEditPoints="1"/>
              </p:cNvSpPr>
              <p:nvPr/>
            </p:nvSpPr>
            <p:spPr bwMode="auto">
              <a:xfrm>
                <a:off x="12531130" y="2877241"/>
                <a:ext cx="374649" cy="611188"/>
              </a:xfrm>
              <a:custGeom>
                <a:avLst/>
                <a:gdLst>
                  <a:gd name="T0" fmla="*/ 55 w 55"/>
                  <a:gd name="T1" fmla="*/ 0 h 90"/>
                  <a:gd name="T2" fmla="*/ 55 w 55"/>
                  <a:gd name="T3" fmla="*/ 89 h 90"/>
                  <a:gd name="T4" fmla="*/ 49 w 55"/>
                  <a:gd name="T5" fmla="*/ 89 h 90"/>
                  <a:gd name="T6" fmla="*/ 46 w 55"/>
                  <a:gd name="T7" fmla="*/ 86 h 90"/>
                  <a:gd name="T8" fmla="*/ 45 w 55"/>
                  <a:gd name="T9" fmla="*/ 79 h 90"/>
                  <a:gd name="T10" fmla="*/ 35 w 55"/>
                  <a:gd name="T11" fmla="*/ 87 h 90"/>
                  <a:gd name="T12" fmla="*/ 24 w 55"/>
                  <a:gd name="T13" fmla="*/ 90 h 90"/>
                  <a:gd name="T14" fmla="*/ 14 w 55"/>
                  <a:gd name="T15" fmla="*/ 87 h 90"/>
                  <a:gd name="T16" fmla="*/ 7 w 55"/>
                  <a:gd name="T17" fmla="*/ 81 h 90"/>
                  <a:gd name="T18" fmla="*/ 2 w 55"/>
                  <a:gd name="T19" fmla="*/ 71 h 90"/>
                  <a:gd name="T20" fmla="*/ 0 w 55"/>
                  <a:gd name="T21" fmla="*/ 58 h 90"/>
                  <a:gd name="T22" fmla="*/ 2 w 55"/>
                  <a:gd name="T23" fmla="*/ 45 h 90"/>
                  <a:gd name="T24" fmla="*/ 7 w 55"/>
                  <a:gd name="T25" fmla="*/ 35 h 90"/>
                  <a:gd name="T26" fmla="*/ 16 w 55"/>
                  <a:gd name="T27" fmla="*/ 28 h 90"/>
                  <a:gd name="T28" fmla="*/ 27 w 55"/>
                  <a:gd name="T29" fmla="*/ 25 h 90"/>
                  <a:gd name="T30" fmla="*/ 37 w 55"/>
                  <a:gd name="T31" fmla="*/ 27 h 90"/>
                  <a:gd name="T32" fmla="*/ 44 w 55"/>
                  <a:gd name="T33" fmla="*/ 33 h 90"/>
                  <a:gd name="T34" fmla="*/ 44 w 55"/>
                  <a:gd name="T35" fmla="*/ 0 h 90"/>
                  <a:gd name="T36" fmla="*/ 55 w 55"/>
                  <a:gd name="T37" fmla="*/ 0 h 90"/>
                  <a:gd name="T38" fmla="*/ 44 w 55"/>
                  <a:gd name="T39" fmla="*/ 41 h 90"/>
                  <a:gd name="T40" fmla="*/ 37 w 55"/>
                  <a:gd name="T41" fmla="*/ 35 h 90"/>
                  <a:gd name="T42" fmla="*/ 29 w 55"/>
                  <a:gd name="T43" fmla="*/ 34 h 90"/>
                  <a:gd name="T44" fmla="*/ 16 w 55"/>
                  <a:gd name="T45" fmla="*/ 40 h 90"/>
                  <a:gd name="T46" fmla="*/ 11 w 55"/>
                  <a:gd name="T47" fmla="*/ 58 h 90"/>
                  <a:gd name="T48" fmla="*/ 12 w 55"/>
                  <a:gd name="T49" fmla="*/ 68 h 90"/>
                  <a:gd name="T50" fmla="*/ 16 w 55"/>
                  <a:gd name="T51" fmla="*/ 75 h 90"/>
                  <a:gd name="T52" fmla="*/ 21 w 55"/>
                  <a:gd name="T53" fmla="*/ 79 h 90"/>
                  <a:gd name="T54" fmla="*/ 27 w 55"/>
                  <a:gd name="T55" fmla="*/ 81 h 90"/>
                  <a:gd name="T56" fmla="*/ 37 w 55"/>
                  <a:gd name="T57" fmla="*/ 78 h 90"/>
                  <a:gd name="T58" fmla="*/ 44 w 55"/>
                  <a:gd name="T59" fmla="*/ 71 h 90"/>
                  <a:gd name="T60" fmla="*/ 44 w 55"/>
                  <a:gd name="T61"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90">
                    <a:moveTo>
                      <a:pt x="55" y="0"/>
                    </a:moveTo>
                    <a:cubicBezTo>
                      <a:pt x="55" y="89"/>
                      <a:pt x="55" y="89"/>
                      <a:pt x="55" y="89"/>
                    </a:cubicBezTo>
                    <a:cubicBezTo>
                      <a:pt x="49" y="89"/>
                      <a:pt x="49" y="89"/>
                      <a:pt x="49" y="89"/>
                    </a:cubicBezTo>
                    <a:cubicBezTo>
                      <a:pt x="47" y="89"/>
                      <a:pt x="46" y="88"/>
                      <a:pt x="46" y="86"/>
                    </a:cubicBezTo>
                    <a:cubicBezTo>
                      <a:pt x="45" y="79"/>
                      <a:pt x="45" y="79"/>
                      <a:pt x="45" y="79"/>
                    </a:cubicBezTo>
                    <a:cubicBezTo>
                      <a:pt x="42" y="82"/>
                      <a:pt x="39" y="85"/>
                      <a:pt x="35" y="87"/>
                    </a:cubicBezTo>
                    <a:cubicBezTo>
                      <a:pt x="32" y="89"/>
                      <a:pt x="28" y="90"/>
                      <a:pt x="24" y="90"/>
                    </a:cubicBezTo>
                    <a:cubicBezTo>
                      <a:pt x="20" y="90"/>
                      <a:pt x="17" y="89"/>
                      <a:pt x="14" y="87"/>
                    </a:cubicBezTo>
                    <a:cubicBezTo>
                      <a:pt x="11" y="86"/>
                      <a:pt x="9" y="84"/>
                      <a:pt x="7" y="81"/>
                    </a:cubicBezTo>
                    <a:cubicBezTo>
                      <a:pt x="4" y="79"/>
                      <a:pt x="3" y="75"/>
                      <a:pt x="2" y="71"/>
                    </a:cubicBezTo>
                    <a:cubicBezTo>
                      <a:pt x="1" y="67"/>
                      <a:pt x="0" y="63"/>
                      <a:pt x="0" y="58"/>
                    </a:cubicBezTo>
                    <a:cubicBezTo>
                      <a:pt x="0" y="53"/>
                      <a:pt x="1" y="49"/>
                      <a:pt x="2" y="45"/>
                    </a:cubicBezTo>
                    <a:cubicBezTo>
                      <a:pt x="3" y="41"/>
                      <a:pt x="5" y="38"/>
                      <a:pt x="7" y="35"/>
                    </a:cubicBezTo>
                    <a:cubicBezTo>
                      <a:pt x="10" y="32"/>
                      <a:pt x="12" y="29"/>
                      <a:pt x="16" y="28"/>
                    </a:cubicBezTo>
                    <a:cubicBezTo>
                      <a:pt x="19" y="26"/>
                      <a:pt x="23" y="25"/>
                      <a:pt x="27" y="25"/>
                    </a:cubicBezTo>
                    <a:cubicBezTo>
                      <a:pt x="31" y="25"/>
                      <a:pt x="34" y="26"/>
                      <a:pt x="37" y="27"/>
                    </a:cubicBezTo>
                    <a:cubicBezTo>
                      <a:pt x="40" y="28"/>
                      <a:pt x="42" y="30"/>
                      <a:pt x="44" y="33"/>
                    </a:cubicBezTo>
                    <a:cubicBezTo>
                      <a:pt x="44" y="0"/>
                      <a:pt x="44" y="0"/>
                      <a:pt x="44" y="0"/>
                    </a:cubicBezTo>
                    <a:lnTo>
                      <a:pt x="55" y="0"/>
                    </a:lnTo>
                    <a:close/>
                    <a:moveTo>
                      <a:pt x="44" y="41"/>
                    </a:moveTo>
                    <a:cubicBezTo>
                      <a:pt x="42" y="38"/>
                      <a:pt x="40" y="37"/>
                      <a:pt x="37" y="35"/>
                    </a:cubicBezTo>
                    <a:cubicBezTo>
                      <a:pt x="35" y="34"/>
                      <a:pt x="32" y="34"/>
                      <a:pt x="29" y="34"/>
                    </a:cubicBezTo>
                    <a:cubicBezTo>
                      <a:pt x="24" y="34"/>
                      <a:pt x="19" y="36"/>
                      <a:pt x="16" y="40"/>
                    </a:cubicBezTo>
                    <a:cubicBezTo>
                      <a:pt x="13" y="44"/>
                      <a:pt x="11" y="50"/>
                      <a:pt x="11" y="58"/>
                    </a:cubicBezTo>
                    <a:cubicBezTo>
                      <a:pt x="11" y="62"/>
                      <a:pt x="12" y="65"/>
                      <a:pt x="12" y="68"/>
                    </a:cubicBezTo>
                    <a:cubicBezTo>
                      <a:pt x="13" y="71"/>
                      <a:pt x="14" y="73"/>
                      <a:pt x="16" y="75"/>
                    </a:cubicBezTo>
                    <a:cubicBezTo>
                      <a:pt x="17" y="77"/>
                      <a:pt x="19" y="79"/>
                      <a:pt x="21" y="79"/>
                    </a:cubicBezTo>
                    <a:cubicBezTo>
                      <a:pt x="22" y="80"/>
                      <a:pt x="25" y="81"/>
                      <a:pt x="27" y="81"/>
                    </a:cubicBezTo>
                    <a:cubicBezTo>
                      <a:pt x="31" y="81"/>
                      <a:pt x="34" y="80"/>
                      <a:pt x="37" y="78"/>
                    </a:cubicBezTo>
                    <a:cubicBezTo>
                      <a:pt x="39" y="77"/>
                      <a:pt x="42" y="74"/>
                      <a:pt x="44" y="71"/>
                    </a:cubicBezTo>
                    <a:lnTo>
                      <a:pt x="44" y="4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sp>
            <p:nvSpPr>
              <p:cNvPr id="186" name="Freeform 44">
                <a:extLst>
                  <a:ext uri="{FF2B5EF4-FFF2-40B4-BE49-F238E27FC236}">
                    <a16:creationId xmlns="" xmlns:a16="http://schemas.microsoft.com/office/drawing/2014/main" id="{318D9C36-9368-44E1-937A-3316B9848AD0}"/>
                  </a:ext>
                </a:extLst>
              </p:cNvPr>
              <p:cNvSpPr>
                <a:spLocks/>
              </p:cNvSpPr>
              <p:nvPr/>
            </p:nvSpPr>
            <p:spPr bwMode="auto">
              <a:xfrm>
                <a:off x="13015320" y="3053452"/>
                <a:ext cx="354014" cy="434974"/>
              </a:xfrm>
              <a:custGeom>
                <a:avLst/>
                <a:gdLst>
                  <a:gd name="T0" fmla="*/ 52 w 52"/>
                  <a:gd name="T1" fmla="*/ 0 h 64"/>
                  <a:gd name="T2" fmla="*/ 52 w 52"/>
                  <a:gd name="T3" fmla="*/ 63 h 64"/>
                  <a:gd name="T4" fmla="*/ 46 w 52"/>
                  <a:gd name="T5" fmla="*/ 63 h 64"/>
                  <a:gd name="T6" fmla="*/ 43 w 52"/>
                  <a:gd name="T7" fmla="*/ 60 h 64"/>
                  <a:gd name="T8" fmla="*/ 42 w 52"/>
                  <a:gd name="T9" fmla="*/ 54 h 64"/>
                  <a:gd name="T10" fmla="*/ 33 w 52"/>
                  <a:gd name="T11" fmla="*/ 61 h 64"/>
                  <a:gd name="T12" fmla="*/ 21 w 52"/>
                  <a:gd name="T13" fmla="*/ 64 h 64"/>
                  <a:gd name="T14" fmla="*/ 12 w 52"/>
                  <a:gd name="T15" fmla="*/ 62 h 64"/>
                  <a:gd name="T16" fmla="*/ 6 w 52"/>
                  <a:gd name="T17" fmla="*/ 57 h 64"/>
                  <a:gd name="T18" fmla="*/ 2 w 52"/>
                  <a:gd name="T19" fmla="*/ 50 h 64"/>
                  <a:gd name="T20" fmla="*/ 0 w 52"/>
                  <a:gd name="T21" fmla="*/ 40 h 64"/>
                  <a:gd name="T22" fmla="*/ 0 w 52"/>
                  <a:gd name="T23" fmla="*/ 0 h 64"/>
                  <a:gd name="T24" fmla="*/ 11 w 52"/>
                  <a:gd name="T25" fmla="*/ 0 h 64"/>
                  <a:gd name="T26" fmla="*/ 11 w 52"/>
                  <a:gd name="T27" fmla="*/ 40 h 64"/>
                  <a:gd name="T28" fmla="*/ 15 w 52"/>
                  <a:gd name="T29" fmla="*/ 51 h 64"/>
                  <a:gd name="T30" fmla="*/ 25 w 52"/>
                  <a:gd name="T31" fmla="*/ 55 h 64"/>
                  <a:gd name="T32" fmla="*/ 34 w 52"/>
                  <a:gd name="T33" fmla="*/ 53 h 64"/>
                  <a:gd name="T34" fmla="*/ 41 w 52"/>
                  <a:gd name="T35" fmla="*/ 46 h 64"/>
                  <a:gd name="T36" fmla="*/ 41 w 52"/>
                  <a:gd name="T37" fmla="*/ 0 h 64"/>
                  <a:gd name="T38" fmla="*/ 52 w 52"/>
                  <a:gd name="T3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64">
                    <a:moveTo>
                      <a:pt x="52" y="0"/>
                    </a:moveTo>
                    <a:cubicBezTo>
                      <a:pt x="52" y="63"/>
                      <a:pt x="52" y="63"/>
                      <a:pt x="52" y="63"/>
                    </a:cubicBezTo>
                    <a:cubicBezTo>
                      <a:pt x="46" y="63"/>
                      <a:pt x="46" y="63"/>
                      <a:pt x="46" y="63"/>
                    </a:cubicBezTo>
                    <a:cubicBezTo>
                      <a:pt x="44" y="63"/>
                      <a:pt x="43" y="62"/>
                      <a:pt x="43" y="60"/>
                    </a:cubicBezTo>
                    <a:cubicBezTo>
                      <a:pt x="42" y="54"/>
                      <a:pt x="42" y="54"/>
                      <a:pt x="42" y="54"/>
                    </a:cubicBezTo>
                    <a:cubicBezTo>
                      <a:pt x="39" y="57"/>
                      <a:pt x="36" y="59"/>
                      <a:pt x="33" y="61"/>
                    </a:cubicBezTo>
                    <a:cubicBezTo>
                      <a:pt x="30" y="63"/>
                      <a:pt x="26" y="64"/>
                      <a:pt x="21" y="64"/>
                    </a:cubicBezTo>
                    <a:cubicBezTo>
                      <a:pt x="18" y="64"/>
                      <a:pt x="15" y="63"/>
                      <a:pt x="12" y="62"/>
                    </a:cubicBezTo>
                    <a:cubicBezTo>
                      <a:pt x="10" y="61"/>
                      <a:pt x="8" y="59"/>
                      <a:pt x="6" y="57"/>
                    </a:cubicBezTo>
                    <a:cubicBezTo>
                      <a:pt x="4" y="55"/>
                      <a:pt x="3" y="53"/>
                      <a:pt x="2" y="50"/>
                    </a:cubicBezTo>
                    <a:cubicBezTo>
                      <a:pt x="1" y="47"/>
                      <a:pt x="0" y="44"/>
                      <a:pt x="0" y="40"/>
                    </a:cubicBezTo>
                    <a:cubicBezTo>
                      <a:pt x="0" y="0"/>
                      <a:pt x="0" y="0"/>
                      <a:pt x="0" y="0"/>
                    </a:cubicBezTo>
                    <a:cubicBezTo>
                      <a:pt x="11" y="0"/>
                      <a:pt x="11" y="0"/>
                      <a:pt x="11" y="0"/>
                    </a:cubicBezTo>
                    <a:cubicBezTo>
                      <a:pt x="11" y="40"/>
                      <a:pt x="11" y="40"/>
                      <a:pt x="11" y="40"/>
                    </a:cubicBezTo>
                    <a:cubicBezTo>
                      <a:pt x="11" y="45"/>
                      <a:pt x="13" y="48"/>
                      <a:pt x="15" y="51"/>
                    </a:cubicBezTo>
                    <a:cubicBezTo>
                      <a:pt x="17" y="54"/>
                      <a:pt x="20" y="55"/>
                      <a:pt x="25" y="55"/>
                    </a:cubicBezTo>
                    <a:cubicBezTo>
                      <a:pt x="28" y="55"/>
                      <a:pt x="31" y="54"/>
                      <a:pt x="34" y="53"/>
                    </a:cubicBezTo>
                    <a:cubicBezTo>
                      <a:pt x="36" y="51"/>
                      <a:pt x="39" y="49"/>
                      <a:pt x="41" y="46"/>
                    </a:cubicBezTo>
                    <a:cubicBezTo>
                      <a:pt x="41" y="0"/>
                      <a:pt x="41" y="0"/>
                      <a:pt x="41" y="0"/>
                    </a:cubicBezTo>
                    <a:lnTo>
                      <a:pt x="5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s-ES" sz="1800"/>
              </a:p>
            </p:txBody>
          </p:sp>
        </p:grpSp>
      </p:grpSp>
      <p:sp>
        <p:nvSpPr>
          <p:cNvPr id="201" name="Rectangle 7">
            <a:extLst>
              <a:ext uri="{FF2B5EF4-FFF2-40B4-BE49-F238E27FC236}">
                <a16:creationId xmlns="" xmlns:a16="http://schemas.microsoft.com/office/drawing/2014/main" id="{2AA9F146-29F4-4BC4-91C9-55A4611A1FC8}"/>
              </a:ext>
            </a:extLst>
          </p:cNvPr>
          <p:cNvSpPr/>
          <p:nvPr userDrawn="1"/>
        </p:nvSpPr>
        <p:spPr>
          <a:xfrm>
            <a:off x="0" y="6252696"/>
            <a:ext cx="12192000" cy="47157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700" b="1" dirty="0">
              <a:solidFill>
                <a:srgbClr val="FFC000">
                  <a:lumMod val="50000"/>
                </a:srgbClr>
              </a:solidFill>
              <a:latin typeface="Century Gothic" panose="020B0502020202020204" pitchFamily="34" charset="0"/>
            </a:endParaRPr>
          </a:p>
        </p:txBody>
      </p:sp>
      <p:sp>
        <p:nvSpPr>
          <p:cNvPr id="202" name="Rectangle 3">
            <a:extLst>
              <a:ext uri="{FF2B5EF4-FFF2-40B4-BE49-F238E27FC236}">
                <a16:creationId xmlns="" xmlns:a16="http://schemas.microsoft.com/office/drawing/2014/main" id="{2D2F2AE9-4430-48DE-8A90-E2B531203CC7}"/>
              </a:ext>
            </a:extLst>
          </p:cNvPr>
          <p:cNvSpPr/>
          <p:nvPr userDrawn="1"/>
        </p:nvSpPr>
        <p:spPr>
          <a:xfrm>
            <a:off x="344409" y="6380472"/>
            <a:ext cx="11567463" cy="21544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1299825" algn="r"/>
              </a:tabLst>
              <a:defRPr/>
            </a:pPr>
            <a:r>
              <a:rPr lang="fr-FR" sz="800" dirty="0">
                <a:latin typeface="Century Gothic" panose="020B0502020202020204" pitchFamily="34" charset="0"/>
                <a:ea typeface="Lato" charset="0"/>
                <a:cs typeface="Lato" charset="0"/>
              </a:rPr>
              <a:t>10 rue Cernuschi - Paris 17</a:t>
            </a:r>
            <a:r>
              <a:rPr lang="fr-FR" sz="800" baseline="30000" dirty="0">
                <a:latin typeface="Century Gothic" panose="020B0502020202020204" pitchFamily="34" charset="0"/>
                <a:ea typeface="Lato" charset="0"/>
                <a:cs typeface="Lato" charset="0"/>
              </a:rPr>
              <a:t>ème</a:t>
            </a:r>
            <a:r>
              <a:rPr lang="fr-FR" sz="800" dirty="0">
                <a:latin typeface="Century Gothic" panose="020B0502020202020204" pitchFamily="34" charset="0"/>
                <a:ea typeface="Lato" charset="0"/>
                <a:cs typeface="Lato" charset="0"/>
              </a:rPr>
              <a:t> | Tel. 01 56 89 89 30 | </a:t>
            </a:r>
            <a:r>
              <a:rPr lang="fr-FR" sz="800" dirty="0">
                <a:latin typeface="Century Gothic" panose="020B0502020202020204" pitchFamily="34" charset="0"/>
                <a:ea typeface="Lato" charset="0"/>
                <a:cs typeface="Lato" charset="0"/>
                <a:hlinkClick r:id="rId5">
                  <a:extLst>
                    <a:ext uri="{A12FA001-AC4F-418D-AE19-62706E023703}">
                      <ahyp:hlinkClr xmlns="" xmlns:ahyp="http://schemas.microsoft.com/office/drawing/2018/hyperlinkcolor" val="tx"/>
                    </a:ext>
                  </a:extLst>
                </a:hlinkClick>
              </a:rPr>
              <a:t>idc@institutducommerce.org</a:t>
            </a:r>
            <a:r>
              <a:rPr lang="fr-FR" sz="800" dirty="0">
                <a:latin typeface="Century Gothic" panose="020B0502020202020204" pitchFamily="34" charset="0"/>
                <a:ea typeface="Lato" charset="0"/>
                <a:cs typeface="Lato" charset="0"/>
              </a:rPr>
              <a:t> 	</a:t>
            </a:r>
            <a:r>
              <a:rPr lang="fr-FR" sz="800" dirty="0" smtClean="0">
                <a:latin typeface="Century Gothic" panose="020B0502020202020204" pitchFamily="34" charset="0"/>
                <a:ea typeface="Lato" charset="0"/>
                <a:cs typeface="Lato" charset="0"/>
              </a:rPr>
              <a:t>ACCOMPAGNER LA TRANSFORMATION SOCIETALE DU COMMERCE</a:t>
            </a:r>
            <a:endParaRPr lang="fr-FR" sz="800" dirty="0">
              <a:latin typeface="Century Gothic" panose="020B0502020202020204" pitchFamily="34" charset="0"/>
              <a:ea typeface="Lato Light" charset="0"/>
              <a:cs typeface="Lato Light" charset="0"/>
            </a:endParaRPr>
          </a:p>
        </p:txBody>
      </p:sp>
      <p:sp>
        <p:nvSpPr>
          <p:cNvPr id="204" name="Rectangle 7">
            <a:extLst>
              <a:ext uri="{FF2B5EF4-FFF2-40B4-BE49-F238E27FC236}">
                <a16:creationId xmlns="" xmlns:a16="http://schemas.microsoft.com/office/drawing/2014/main" id="{E766902C-71E6-41ED-962A-B54707D6F125}"/>
              </a:ext>
            </a:extLst>
          </p:cNvPr>
          <p:cNvSpPr/>
          <p:nvPr userDrawn="1"/>
        </p:nvSpPr>
        <p:spPr>
          <a:xfrm>
            <a:off x="0" y="6695425"/>
            <a:ext cx="12192000" cy="162576"/>
          </a:xfrm>
          <a:prstGeom prst="rect">
            <a:avLst/>
          </a:prstGeom>
          <a:solidFill>
            <a:srgbClr val="00A5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700" b="1" dirty="0">
              <a:solidFill>
                <a:srgbClr val="FFC000">
                  <a:lumMod val="50000"/>
                </a:srgbClr>
              </a:solidFill>
              <a:latin typeface="Century Gothic" panose="020B0502020202020204" pitchFamily="34" charset="0"/>
            </a:endParaRPr>
          </a:p>
        </p:txBody>
      </p:sp>
    </p:spTree>
    <p:extLst>
      <p:ext uri="{BB962C8B-B14F-4D97-AF65-F5344CB8AC3E}">
        <p14:creationId xmlns:p14="http://schemas.microsoft.com/office/powerpoint/2010/main" val="1206245792"/>
      </p:ext>
    </p:extLst>
  </p:cSld>
  <p:clrMap bg1="lt1" tx1="dk1" bg2="lt2" tx2="dk2" accent1="accent1" accent2="accent2" accent3="accent3" accent4="accent4" accent5="accent5" accent6="accent6" hlink="hlink" folHlink="folHlink"/>
  <p:sldLayoutIdLst>
    <p:sldLayoutId id="2147483826" r:id="rId1"/>
    <p:sldLayoutId id="2147483876" r:id="rId2"/>
  </p:sldLayoutIdLst>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4" name="Rectángulo 63">
            <a:extLst>
              <a:ext uri="{FF2B5EF4-FFF2-40B4-BE49-F238E27FC236}">
                <a16:creationId xmlns="" xmlns:a16="http://schemas.microsoft.com/office/drawing/2014/main" id="{FCF148D8-6C32-4479-9FD5-89C9E7F58810}"/>
              </a:ext>
            </a:extLst>
          </p:cNvPr>
          <p:cNvSpPr/>
          <p:nvPr userDrawn="1"/>
        </p:nvSpPr>
        <p:spPr>
          <a:xfrm>
            <a:off x="0" y="6562628"/>
            <a:ext cx="10520752" cy="295372"/>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1800"/>
          </a:p>
        </p:txBody>
      </p:sp>
      <p:sp>
        <p:nvSpPr>
          <p:cNvPr id="65" name="Triángulo isósceles 64">
            <a:extLst>
              <a:ext uri="{FF2B5EF4-FFF2-40B4-BE49-F238E27FC236}">
                <a16:creationId xmlns="" xmlns:a16="http://schemas.microsoft.com/office/drawing/2014/main" id="{AE9B8F13-7398-4AAC-BF57-C0FC69D38633}"/>
              </a:ext>
            </a:extLst>
          </p:cNvPr>
          <p:cNvSpPr/>
          <p:nvPr userDrawn="1"/>
        </p:nvSpPr>
        <p:spPr>
          <a:xfrm rot="10800000">
            <a:off x="11214862" y="-1"/>
            <a:ext cx="977140" cy="519113"/>
          </a:xfrm>
          <a:prstGeom prst="triangle">
            <a:avLst/>
          </a:prstGeom>
          <a:solidFill>
            <a:srgbClr val="19AB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SV" sz="1800"/>
          </a:p>
        </p:txBody>
      </p:sp>
      <p:sp>
        <p:nvSpPr>
          <p:cNvPr id="66" name="Espace réservé du numéro de diapositive 2">
            <a:extLst>
              <a:ext uri="{FF2B5EF4-FFF2-40B4-BE49-F238E27FC236}">
                <a16:creationId xmlns="" xmlns:a16="http://schemas.microsoft.com/office/drawing/2014/main" id="{E69516D7-0C01-4353-BC4C-A142A4B4EA44}"/>
              </a:ext>
            </a:extLst>
          </p:cNvPr>
          <p:cNvSpPr txBox="1">
            <a:spLocks/>
          </p:cNvSpPr>
          <p:nvPr userDrawn="1"/>
        </p:nvSpPr>
        <p:spPr>
          <a:xfrm>
            <a:off x="11322018" y="52867"/>
            <a:ext cx="762828"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Century Gothic" panose="020B0502020202020204" pitchFamily="34" charset="0"/>
                <a:ea typeface="+mn-ea"/>
                <a:cs typeface="Century Gothic" panose="020B0502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80AA9FD7-2615-48CE-9895-0A961B923BBB}" type="slidenum">
              <a:rPr lang="fr-FR" sz="1051" smtClean="0">
                <a:solidFill>
                  <a:schemeClr val="bg1"/>
                </a:solidFill>
                <a:latin typeface="Lato"/>
              </a:rPr>
              <a:pPr algn="ctr"/>
              <a:t>‹N°›</a:t>
            </a:fld>
            <a:endParaRPr lang="fr-FR" sz="1051" dirty="0">
              <a:solidFill>
                <a:schemeClr val="bg1"/>
              </a:solidFill>
              <a:latin typeface="Lato"/>
            </a:endParaRPr>
          </a:p>
        </p:txBody>
      </p:sp>
      <p:grpSp>
        <p:nvGrpSpPr>
          <p:cNvPr id="67" name="Grupo 66">
            <a:extLst>
              <a:ext uri="{FF2B5EF4-FFF2-40B4-BE49-F238E27FC236}">
                <a16:creationId xmlns="" xmlns:a16="http://schemas.microsoft.com/office/drawing/2014/main" id="{EED8E5EA-DD5D-4894-857D-0B13B6EF0655}"/>
              </a:ext>
            </a:extLst>
          </p:cNvPr>
          <p:cNvGrpSpPr>
            <a:grpSpLocks noChangeAspect="1"/>
          </p:cNvGrpSpPr>
          <p:nvPr userDrawn="1"/>
        </p:nvGrpSpPr>
        <p:grpSpPr>
          <a:xfrm>
            <a:off x="10107053" y="5800679"/>
            <a:ext cx="2281619" cy="1057325"/>
            <a:chOff x="10107051" y="5800675"/>
            <a:chExt cx="2281619" cy="1057325"/>
          </a:xfrm>
        </p:grpSpPr>
        <p:sp>
          <p:nvSpPr>
            <p:cNvPr id="68" name="Freeform 5">
              <a:extLst>
                <a:ext uri="{FF2B5EF4-FFF2-40B4-BE49-F238E27FC236}">
                  <a16:creationId xmlns="" xmlns:a16="http://schemas.microsoft.com/office/drawing/2014/main" id="{F1A730F1-0F2C-41EA-80B9-65127A07CB2F}"/>
                </a:ext>
              </a:extLst>
            </p:cNvPr>
            <p:cNvSpPr>
              <a:spLocks/>
            </p:cNvSpPr>
            <p:nvPr/>
          </p:nvSpPr>
          <p:spPr bwMode="auto">
            <a:xfrm>
              <a:off x="10744615" y="6100653"/>
              <a:ext cx="609805" cy="609805"/>
            </a:xfrm>
            <a:custGeom>
              <a:avLst/>
              <a:gdLst>
                <a:gd name="T0" fmla="*/ 341 w 681"/>
                <a:gd name="T1" fmla="*/ 681 h 681"/>
                <a:gd name="T2" fmla="*/ 0 w 681"/>
                <a:gd name="T3" fmla="*/ 340 h 681"/>
                <a:gd name="T4" fmla="*/ 341 w 681"/>
                <a:gd name="T5" fmla="*/ 0 h 681"/>
                <a:gd name="T6" fmla="*/ 681 w 681"/>
                <a:gd name="T7" fmla="*/ 340 h 681"/>
                <a:gd name="T8" fmla="*/ 341 w 681"/>
                <a:gd name="T9" fmla="*/ 681 h 681"/>
              </a:gdLst>
              <a:ahLst/>
              <a:cxnLst>
                <a:cxn ang="0">
                  <a:pos x="T0" y="T1"/>
                </a:cxn>
                <a:cxn ang="0">
                  <a:pos x="T2" y="T3"/>
                </a:cxn>
                <a:cxn ang="0">
                  <a:pos x="T4" y="T5"/>
                </a:cxn>
                <a:cxn ang="0">
                  <a:pos x="T6" y="T7"/>
                </a:cxn>
                <a:cxn ang="0">
                  <a:pos x="T8" y="T9"/>
                </a:cxn>
              </a:cxnLst>
              <a:rect l="0" t="0" r="r" b="b"/>
              <a:pathLst>
                <a:path w="681" h="681">
                  <a:moveTo>
                    <a:pt x="341" y="681"/>
                  </a:moveTo>
                  <a:lnTo>
                    <a:pt x="0" y="340"/>
                  </a:lnTo>
                  <a:lnTo>
                    <a:pt x="341" y="0"/>
                  </a:lnTo>
                  <a:lnTo>
                    <a:pt x="681" y="340"/>
                  </a:lnTo>
                  <a:lnTo>
                    <a:pt x="341" y="681"/>
                  </a:lnTo>
                  <a:close/>
                </a:path>
              </a:pathLst>
            </a:custGeom>
            <a:solidFill>
              <a:srgbClr val="00A5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69" name="Forma libre: forma 68">
              <a:extLst>
                <a:ext uri="{FF2B5EF4-FFF2-40B4-BE49-F238E27FC236}">
                  <a16:creationId xmlns="" xmlns:a16="http://schemas.microsoft.com/office/drawing/2014/main" id="{3078ADA8-9231-4A64-AC8D-23B273347710}"/>
                </a:ext>
              </a:extLst>
            </p:cNvPr>
            <p:cNvSpPr>
              <a:spLocks/>
            </p:cNvSpPr>
            <p:nvPr/>
          </p:nvSpPr>
          <p:spPr bwMode="auto">
            <a:xfrm>
              <a:off x="10884306" y="6512562"/>
              <a:ext cx="650996" cy="345438"/>
            </a:xfrm>
            <a:custGeom>
              <a:avLst/>
              <a:gdLst>
                <a:gd name="connsiteX0" fmla="*/ 325946 w 650996"/>
                <a:gd name="connsiteY0" fmla="*/ 0 h 345438"/>
                <a:gd name="connsiteX1" fmla="*/ 650996 w 650996"/>
                <a:gd name="connsiteY1" fmla="*/ 325946 h 345438"/>
                <a:gd name="connsiteX2" fmla="*/ 631504 w 650996"/>
                <a:gd name="connsiteY2" fmla="*/ 345438 h 345438"/>
                <a:gd name="connsiteX3" fmla="*/ 19546 w 650996"/>
                <a:gd name="connsiteY3" fmla="*/ 345438 h 345438"/>
                <a:gd name="connsiteX4" fmla="*/ 0 w 650996"/>
                <a:gd name="connsiteY4" fmla="*/ 325946 h 3454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996" h="345438">
                  <a:moveTo>
                    <a:pt x="325946" y="0"/>
                  </a:moveTo>
                  <a:lnTo>
                    <a:pt x="650996" y="325946"/>
                  </a:lnTo>
                  <a:lnTo>
                    <a:pt x="631504" y="345438"/>
                  </a:lnTo>
                  <a:lnTo>
                    <a:pt x="19546" y="345438"/>
                  </a:lnTo>
                  <a:lnTo>
                    <a:pt x="0" y="325946"/>
                  </a:lnTo>
                  <a:close/>
                </a:path>
              </a:pathLst>
            </a:custGeom>
            <a:solidFill>
              <a:srgbClr val="7AC4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s-ES" sz="1800"/>
            </a:p>
          </p:txBody>
        </p:sp>
        <p:sp>
          <p:nvSpPr>
            <p:cNvPr id="70" name="Forma libre: forma 69">
              <a:extLst>
                <a:ext uri="{FF2B5EF4-FFF2-40B4-BE49-F238E27FC236}">
                  <a16:creationId xmlns="" xmlns:a16="http://schemas.microsoft.com/office/drawing/2014/main" id="{DBC0B4DC-75AE-46FB-9A4A-86294E3048EF}"/>
                </a:ext>
              </a:extLst>
            </p:cNvPr>
            <p:cNvSpPr>
              <a:spLocks/>
            </p:cNvSpPr>
            <p:nvPr/>
          </p:nvSpPr>
          <p:spPr bwMode="auto">
            <a:xfrm>
              <a:off x="11585447" y="5800675"/>
              <a:ext cx="606553" cy="803223"/>
            </a:xfrm>
            <a:custGeom>
              <a:avLst/>
              <a:gdLst>
                <a:gd name="connsiteX0" fmla="*/ 402059 w 606553"/>
                <a:gd name="connsiteY0" fmla="*/ 0 h 803223"/>
                <a:gd name="connsiteX1" fmla="*/ 606553 w 606553"/>
                <a:gd name="connsiteY1" fmla="*/ 204951 h 803223"/>
                <a:gd name="connsiteX2" fmla="*/ 606553 w 606553"/>
                <a:gd name="connsiteY2" fmla="*/ 598729 h 803223"/>
                <a:gd name="connsiteX3" fmla="*/ 402059 w 606553"/>
                <a:gd name="connsiteY3" fmla="*/ 803223 h 803223"/>
                <a:gd name="connsiteX4" fmla="*/ 0 w 606553"/>
                <a:gd name="connsiteY4" fmla="*/ 402059 h 80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553" h="803223">
                  <a:moveTo>
                    <a:pt x="402059" y="0"/>
                  </a:moveTo>
                  <a:lnTo>
                    <a:pt x="606553" y="204951"/>
                  </a:lnTo>
                  <a:lnTo>
                    <a:pt x="606553" y="598729"/>
                  </a:lnTo>
                  <a:lnTo>
                    <a:pt x="402059" y="803223"/>
                  </a:lnTo>
                  <a:lnTo>
                    <a:pt x="0" y="402059"/>
                  </a:lnTo>
                  <a:close/>
                </a:path>
              </a:pathLst>
            </a:custGeom>
            <a:solidFill>
              <a:srgbClr val="FECD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s-ES" sz="1800"/>
            </a:p>
          </p:txBody>
        </p:sp>
        <p:sp>
          <p:nvSpPr>
            <p:cNvPr id="71" name="Freeform 14">
              <a:extLst>
                <a:ext uri="{FF2B5EF4-FFF2-40B4-BE49-F238E27FC236}">
                  <a16:creationId xmlns="" xmlns:a16="http://schemas.microsoft.com/office/drawing/2014/main" id="{B9154C28-4F2D-4911-BC42-09C76B102B82}"/>
                </a:ext>
              </a:extLst>
            </p:cNvPr>
            <p:cNvSpPr>
              <a:spLocks/>
            </p:cNvSpPr>
            <p:nvPr/>
          </p:nvSpPr>
          <p:spPr bwMode="auto">
            <a:xfrm>
              <a:off x="11585447" y="5800675"/>
              <a:ext cx="803223" cy="803223"/>
            </a:xfrm>
            <a:custGeom>
              <a:avLst/>
              <a:gdLst>
                <a:gd name="T0" fmla="*/ 449 w 897"/>
                <a:gd name="T1" fmla="*/ 897 h 897"/>
                <a:gd name="T2" fmla="*/ 0 w 897"/>
                <a:gd name="T3" fmla="*/ 449 h 897"/>
                <a:gd name="T4" fmla="*/ 449 w 897"/>
                <a:gd name="T5" fmla="*/ 0 h 897"/>
                <a:gd name="T6" fmla="*/ 897 w 897"/>
                <a:gd name="T7" fmla="*/ 449 h 897"/>
                <a:gd name="T8" fmla="*/ 449 w 897"/>
                <a:gd name="T9" fmla="*/ 897 h 897"/>
              </a:gdLst>
              <a:ahLst/>
              <a:cxnLst>
                <a:cxn ang="0">
                  <a:pos x="T0" y="T1"/>
                </a:cxn>
                <a:cxn ang="0">
                  <a:pos x="T2" y="T3"/>
                </a:cxn>
                <a:cxn ang="0">
                  <a:pos x="T4" y="T5"/>
                </a:cxn>
                <a:cxn ang="0">
                  <a:pos x="T6" y="T7"/>
                </a:cxn>
                <a:cxn ang="0">
                  <a:pos x="T8" y="T9"/>
                </a:cxn>
              </a:cxnLst>
              <a:rect l="0" t="0" r="r" b="b"/>
              <a:pathLst>
                <a:path w="897" h="897">
                  <a:moveTo>
                    <a:pt x="449" y="897"/>
                  </a:moveTo>
                  <a:lnTo>
                    <a:pt x="0" y="449"/>
                  </a:lnTo>
                  <a:lnTo>
                    <a:pt x="449" y="0"/>
                  </a:lnTo>
                  <a:lnTo>
                    <a:pt x="897" y="449"/>
                  </a:lnTo>
                  <a:lnTo>
                    <a:pt x="449" y="89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s-ES" sz="1800"/>
            </a:p>
          </p:txBody>
        </p:sp>
        <p:sp>
          <p:nvSpPr>
            <p:cNvPr id="72" name="Forma libre: forma 71">
              <a:extLst>
                <a:ext uri="{FF2B5EF4-FFF2-40B4-BE49-F238E27FC236}">
                  <a16:creationId xmlns="" xmlns:a16="http://schemas.microsoft.com/office/drawing/2014/main" id="{619C5B81-F6AC-4C48-8AE8-8B7B3F85AF39}"/>
                </a:ext>
              </a:extLst>
            </p:cNvPr>
            <p:cNvSpPr>
              <a:spLocks/>
            </p:cNvSpPr>
            <p:nvPr/>
          </p:nvSpPr>
          <p:spPr bwMode="auto">
            <a:xfrm>
              <a:off x="11723676" y="6390029"/>
              <a:ext cx="468324" cy="467971"/>
            </a:xfrm>
            <a:custGeom>
              <a:avLst/>
              <a:gdLst>
                <a:gd name="connsiteX0" fmla="*/ 468324 w 468324"/>
                <a:gd name="connsiteY0" fmla="*/ 0 h 467971"/>
                <a:gd name="connsiteX1" fmla="*/ 468324 w 468324"/>
                <a:gd name="connsiteY1" fmla="*/ 467971 h 467971"/>
                <a:gd name="connsiteX2" fmla="*/ 0 w 468324"/>
                <a:gd name="connsiteY2" fmla="*/ 467971 h 467971"/>
              </a:gdLst>
              <a:ahLst/>
              <a:cxnLst>
                <a:cxn ang="0">
                  <a:pos x="connsiteX0" y="connsiteY0"/>
                </a:cxn>
                <a:cxn ang="0">
                  <a:pos x="connsiteX1" y="connsiteY1"/>
                </a:cxn>
                <a:cxn ang="0">
                  <a:pos x="connsiteX2" y="connsiteY2"/>
                </a:cxn>
              </a:cxnLst>
              <a:rect l="l" t="t" r="r" b="b"/>
              <a:pathLst>
                <a:path w="468324" h="467971">
                  <a:moveTo>
                    <a:pt x="468324" y="0"/>
                  </a:moveTo>
                  <a:lnTo>
                    <a:pt x="468324" y="467971"/>
                  </a:lnTo>
                  <a:lnTo>
                    <a:pt x="0" y="467971"/>
                  </a:lnTo>
                  <a:close/>
                </a:path>
              </a:pathLst>
            </a:custGeom>
            <a:solidFill>
              <a:srgbClr val="632A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s-ES" sz="1800"/>
            </a:p>
          </p:txBody>
        </p:sp>
        <p:sp>
          <p:nvSpPr>
            <p:cNvPr id="73" name="Forma libre: forma 72">
              <a:extLst>
                <a:ext uri="{FF2B5EF4-FFF2-40B4-BE49-F238E27FC236}">
                  <a16:creationId xmlns="" xmlns:a16="http://schemas.microsoft.com/office/drawing/2014/main" id="{E550F4D4-9066-4B7E-8B66-C7D2FC2C49E5}"/>
                </a:ext>
              </a:extLst>
            </p:cNvPr>
            <p:cNvSpPr>
              <a:spLocks/>
            </p:cNvSpPr>
            <p:nvPr/>
          </p:nvSpPr>
          <p:spPr bwMode="auto">
            <a:xfrm>
              <a:off x="10107051" y="6405108"/>
              <a:ext cx="864114" cy="452892"/>
            </a:xfrm>
            <a:custGeom>
              <a:avLst/>
              <a:gdLst>
                <a:gd name="connsiteX0" fmla="*/ 431609 w 864114"/>
                <a:gd name="connsiteY0" fmla="*/ 0 h 452892"/>
                <a:gd name="connsiteX1" fmla="*/ 864114 w 864114"/>
                <a:gd name="connsiteY1" fmla="*/ 433400 h 452892"/>
                <a:gd name="connsiteX2" fmla="*/ 844541 w 864114"/>
                <a:gd name="connsiteY2" fmla="*/ 452892 h 452892"/>
                <a:gd name="connsiteX3" fmla="*/ 19533 w 864114"/>
                <a:gd name="connsiteY3" fmla="*/ 452892 h 452892"/>
                <a:gd name="connsiteX4" fmla="*/ 0 w 864114"/>
                <a:gd name="connsiteY4" fmla="*/ 433400 h 45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114" h="452892">
                  <a:moveTo>
                    <a:pt x="431609" y="0"/>
                  </a:moveTo>
                  <a:lnTo>
                    <a:pt x="864114" y="433400"/>
                  </a:lnTo>
                  <a:lnTo>
                    <a:pt x="844541" y="452892"/>
                  </a:lnTo>
                  <a:lnTo>
                    <a:pt x="19533" y="452892"/>
                  </a:lnTo>
                  <a:lnTo>
                    <a:pt x="0" y="433400"/>
                  </a:lnTo>
                  <a:close/>
                </a:path>
              </a:pathLst>
            </a:custGeom>
            <a:solidFill>
              <a:srgbClr val="632A8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s-ES" sz="1800"/>
            </a:p>
          </p:txBody>
        </p:sp>
      </p:grpSp>
      <p:sp>
        <p:nvSpPr>
          <p:cNvPr id="125" name="ZoneTexte 13">
            <a:extLst>
              <a:ext uri="{FF2B5EF4-FFF2-40B4-BE49-F238E27FC236}">
                <a16:creationId xmlns="" xmlns:a16="http://schemas.microsoft.com/office/drawing/2014/main" id="{785F6E43-E513-468E-9D9E-70F617BB5F08}"/>
              </a:ext>
            </a:extLst>
          </p:cNvPr>
          <p:cNvSpPr txBox="1"/>
          <p:nvPr userDrawn="1"/>
        </p:nvSpPr>
        <p:spPr>
          <a:xfrm>
            <a:off x="5339250" y="6594898"/>
            <a:ext cx="1513505" cy="230832"/>
          </a:xfrm>
          <a:prstGeom prst="rect">
            <a:avLst/>
          </a:prstGeom>
          <a:noFill/>
        </p:spPr>
        <p:txBody>
          <a:bodyPr wrap="square" rtlCol="0">
            <a:spAutoFit/>
          </a:bodyPr>
          <a:lstStyle/>
          <a:p>
            <a:pPr marL="0" algn="ctr" defTabSz="914354" rtl="0" eaLnBrk="1" latinLnBrk="0" hangingPunct="1"/>
            <a:r>
              <a:rPr lang="fr-FR" sz="900" kern="1200" dirty="0">
                <a:solidFill>
                  <a:schemeClr val="tx1">
                    <a:lumMod val="85000"/>
                    <a:lumOff val="15000"/>
                  </a:schemeClr>
                </a:solidFill>
                <a:latin typeface="Lato"/>
                <a:ea typeface="+mn-ea"/>
                <a:cs typeface="Century Gothic" panose="020B0502020202020204" pitchFamily="34" charset="0"/>
              </a:rPr>
              <a:t>Copyright IDC </a:t>
            </a:r>
            <a:r>
              <a:rPr lang="fr-FR" sz="900" kern="1200" dirty="0" smtClean="0">
                <a:solidFill>
                  <a:schemeClr val="tx1">
                    <a:lumMod val="85000"/>
                    <a:lumOff val="15000"/>
                  </a:schemeClr>
                </a:solidFill>
                <a:latin typeface="Lato"/>
                <a:ea typeface="+mn-ea"/>
                <a:cs typeface="Century Gothic" panose="020B0502020202020204" pitchFamily="34" charset="0"/>
              </a:rPr>
              <a:t>2022</a:t>
            </a:r>
            <a:endParaRPr lang="fr-FR" sz="900" kern="1200" dirty="0">
              <a:solidFill>
                <a:schemeClr val="tx1">
                  <a:lumMod val="85000"/>
                  <a:lumOff val="15000"/>
                </a:schemeClr>
              </a:solidFill>
              <a:latin typeface="Lato"/>
              <a:ea typeface="+mn-ea"/>
              <a:cs typeface="Century Gothic" panose="020B0502020202020204" pitchFamily="34" charset="0"/>
            </a:endParaRPr>
          </a:p>
        </p:txBody>
      </p:sp>
      <p:sp>
        <p:nvSpPr>
          <p:cNvPr id="126" name="Marcador de título 1">
            <a:extLst>
              <a:ext uri="{FF2B5EF4-FFF2-40B4-BE49-F238E27FC236}">
                <a16:creationId xmlns="" xmlns:a16="http://schemas.microsoft.com/office/drawing/2014/main" id="{19873B99-1FC5-43DF-B0B8-B6CDC5CA039C}"/>
              </a:ext>
            </a:extLst>
          </p:cNvPr>
          <p:cNvSpPr>
            <a:spLocks noGrp="1"/>
          </p:cNvSpPr>
          <p:nvPr>
            <p:ph type="title"/>
          </p:nvPr>
        </p:nvSpPr>
        <p:spPr>
          <a:xfrm>
            <a:off x="546100" y="277958"/>
            <a:ext cx="11150031" cy="611047"/>
          </a:xfrm>
          <a:prstGeom prst="rect">
            <a:avLst/>
          </a:prstGeom>
        </p:spPr>
        <p:txBody>
          <a:bodyPr vert="horz" lIns="0" tIns="45720" rIns="91440" bIns="45720" rtlCol="0" anchor="ctr">
            <a:normAutofit/>
          </a:bodyPr>
          <a:lstStyle/>
          <a:p>
            <a:pPr marL="0" marR="0" lvl="0" indent="0" algn="l" defTabSz="1208432"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s-ES" dirty="0"/>
          </a:p>
        </p:txBody>
      </p:sp>
      <p:pic>
        <p:nvPicPr>
          <p:cNvPr id="15" name="Image 6">
            <a:extLst>
              <a:ext uri="{FF2B5EF4-FFF2-40B4-BE49-F238E27FC236}">
                <a16:creationId xmlns="" xmlns:a16="http://schemas.microsoft.com/office/drawing/2014/main" id="{A0BE82EF-2232-47C6-885A-1304C94B54BC}"/>
              </a:ext>
            </a:extLst>
          </p:cNvPr>
          <p:cNvPicPr>
            <a:picLocks noChangeAspect="1"/>
          </p:cNvPicPr>
          <p:nvPr userDrawn="1"/>
        </p:nvPicPr>
        <p:blipFill rotWithShape="1">
          <a:blip r:embed="rId9" cstate="print">
            <a:extLst>
              <a:ext uri="{28A0092B-C50C-407E-A947-70E740481C1C}">
                <a14:useLocalDpi xmlns:a14="http://schemas.microsoft.com/office/drawing/2010/main" val="0"/>
              </a:ext>
            </a:extLst>
          </a:blip>
          <a:srcRect t="27578" b="20009"/>
          <a:stretch/>
        </p:blipFill>
        <p:spPr>
          <a:xfrm>
            <a:off x="215999" y="6494157"/>
            <a:ext cx="1234100" cy="363844"/>
          </a:xfrm>
          <a:prstGeom prst="rect">
            <a:avLst/>
          </a:prstGeom>
        </p:spPr>
      </p:pic>
    </p:spTree>
    <p:extLst>
      <p:ext uri="{BB962C8B-B14F-4D97-AF65-F5344CB8AC3E}">
        <p14:creationId xmlns:p14="http://schemas.microsoft.com/office/powerpoint/2010/main" val="1410919871"/>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77" r:id="rId7"/>
  </p:sldLayoutIdLst>
  <p:txStyles>
    <p:titleStyle>
      <a:lvl1pPr marL="0" marR="0" indent="0" algn="l" defTabSz="1208432" rtl="0" eaLnBrk="1" fontAlgn="auto" latinLnBrk="0" hangingPunct="1">
        <a:lnSpc>
          <a:spcPct val="90000"/>
        </a:lnSpc>
        <a:spcBef>
          <a:spcPts val="1000"/>
        </a:spcBef>
        <a:spcAft>
          <a:spcPts val="0"/>
        </a:spcAft>
        <a:buClrTx/>
        <a:buSzTx/>
        <a:buFont typeface="Arial" panose="020B0604020202020204" pitchFamily="34" charset="0"/>
        <a:buNone/>
        <a:tabLst/>
        <a:defRPr lang="es-ES" sz="2800" b="1" kern="1200" noProof="0" dirty="0">
          <a:solidFill>
            <a:schemeClr val="tx1"/>
          </a:solidFill>
          <a:latin typeface="Century Gothic" panose="020B0502020202020204" pitchFamily="34" charset="0"/>
          <a:ea typeface="+mn-ea"/>
          <a:cs typeface="+mn-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4.xml"/><Relationship Id="rId5" Type="http://schemas.openxmlformats.org/officeDocument/2006/relationships/image" Target="../media/image11.jp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jpg"/><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institutducommerce.org/categorie/les-sirius"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hyperlink" Target="mailto:idc@institutducommerce.org"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7971" y="-221865"/>
            <a:ext cx="12286646" cy="70798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111215"/>
              </a:solidFill>
            </a:endParaRPr>
          </a:p>
        </p:txBody>
      </p:sp>
      <p:sp>
        <p:nvSpPr>
          <p:cNvPr id="2" name="Titre 1"/>
          <p:cNvSpPr>
            <a:spLocks noGrp="1"/>
          </p:cNvSpPr>
          <p:nvPr>
            <p:ph type="title"/>
          </p:nvPr>
        </p:nvSpPr>
        <p:spPr>
          <a:xfrm>
            <a:off x="978607" y="3858906"/>
            <a:ext cx="10234783" cy="1325563"/>
          </a:xfrm>
        </p:spPr>
        <p:txBody>
          <a:bodyPr>
            <a:normAutofit fontScale="90000"/>
          </a:bodyPr>
          <a:lstStyle/>
          <a:p>
            <a:r>
              <a:rPr lang="fr-FR" dirty="0">
                <a:solidFill>
                  <a:srgbClr val="05BE9E"/>
                </a:solidFill>
              </a:rPr>
              <a:t>Edition </a:t>
            </a:r>
            <a:r>
              <a:rPr lang="fr-FR" dirty="0" smtClean="0">
                <a:solidFill>
                  <a:srgbClr val="05BE9E"/>
                </a:solidFill>
              </a:rPr>
              <a:t>2022</a:t>
            </a:r>
            <a:r>
              <a:rPr lang="fr-FR" dirty="0">
                <a:solidFill>
                  <a:srgbClr val="05BE9E"/>
                </a:solidFill>
              </a:rPr>
              <a:t/>
            </a:r>
            <a:br>
              <a:rPr lang="fr-FR" dirty="0">
                <a:solidFill>
                  <a:srgbClr val="05BE9E"/>
                </a:solidFill>
              </a:rPr>
            </a:br>
            <a:r>
              <a:rPr lang="fr-FR" dirty="0">
                <a:solidFill>
                  <a:srgbClr val="05BE9E"/>
                </a:solidFill>
              </a:rPr>
              <a:t/>
            </a:r>
            <a:br>
              <a:rPr lang="fr-FR" dirty="0">
                <a:solidFill>
                  <a:srgbClr val="05BE9E"/>
                </a:solidFill>
              </a:rPr>
            </a:br>
            <a:r>
              <a:rPr lang="fr-FR" dirty="0">
                <a:solidFill>
                  <a:srgbClr val="05BE9E"/>
                </a:solidFill>
              </a:rPr>
              <a:t>Règlement et modalités pratiques*</a:t>
            </a:r>
            <a:br>
              <a:rPr lang="fr-FR" dirty="0">
                <a:solidFill>
                  <a:srgbClr val="05BE9E"/>
                </a:solidFill>
              </a:rPr>
            </a:br>
            <a:r>
              <a:rPr lang="fr-FR" sz="2700" b="0" dirty="0">
                <a:solidFill>
                  <a:srgbClr val="05BE9E"/>
                </a:solidFill>
              </a:rPr>
              <a:t>* mise à jour janvier </a:t>
            </a:r>
            <a:r>
              <a:rPr lang="fr-FR" sz="2700" b="0" dirty="0" smtClean="0">
                <a:solidFill>
                  <a:srgbClr val="05BE9E"/>
                </a:solidFill>
              </a:rPr>
              <a:t>2022</a:t>
            </a:r>
            <a:r>
              <a:rPr lang="fr-FR" sz="2700" b="0" dirty="0">
                <a:solidFill>
                  <a:srgbClr val="05BE9E"/>
                </a:solidFill>
              </a:rPr>
              <a:t/>
            </a:r>
            <a:br>
              <a:rPr lang="fr-FR" sz="2700" b="0" dirty="0">
                <a:solidFill>
                  <a:srgbClr val="05BE9E"/>
                </a:solidFill>
              </a:rPr>
            </a:br>
            <a:r>
              <a:rPr lang="fr-FR" sz="2700" b="0" dirty="0">
                <a:solidFill>
                  <a:srgbClr val="05BE9E"/>
                </a:solidFill>
              </a:rPr>
              <a:t>sous réserve de modification</a:t>
            </a:r>
            <a:br>
              <a:rPr lang="fr-FR" sz="2700" b="0" dirty="0">
                <a:solidFill>
                  <a:srgbClr val="05BE9E"/>
                </a:solidFill>
              </a:rPr>
            </a:br>
            <a:endParaRPr lang="fr-FR" b="0" dirty="0">
              <a:solidFill>
                <a:srgbClr val="05BE9E"/>
              </a:solidFill>
            </a:endParaRPr>
          </a:p>
        </p:txBody>
      </p:sp>
      <p:grpSp>
        <p:nvGrpSpPr>
          <p:cNvPr id="11" name="Groupe 10"/>
          <p:cNvGrpSpPr/>
          <p:nvPr/>
        </p:nvGrpSpPr>
        <p:grpSpPr>
          <a:xfrm>
            <a:off x="-2" y="-177641"/>
            <a:ext cx="13769168" cy="3192269"/>
            <a:chOff x="-2" y="-177641"/>
            <a:chExt cx="13769168" cy="3192269"/>
          </a:xfrm>
        </p:grpSpPr>
        <p:grpSp>
          <p:nvGrpSpPr>
            <p:cNvPr id="10" name="Groupe 9"/>
            <p:cNvGrpSpPr/>
            <p:nvPr/>
          </p:nvGrpSpPr>
          <p:grpSpPr>
            <a:xfrm>
              <a:off x="-2" y="-177641"/>
              <a:ext cx="13769168" cy="3192269"/>
              <a:chOff x="-2" y="-177641"/>
              <a:chExt cx="13769168" cy="3192269"/>
            </a:xfrm>
          </p:grpSpPr>
          <p:grpSp>
            <p:nvGrpSpPr>
              <p:cNvPr id="16" name="Groupe 15"/>
              <p:cNvGrpSpPr/>
              <p:nvPr/>
            </p:nvGrpSpPr>
            <p:grpSpPr>
              <a:xfrm>
                <a:off x="-2" y="-177641"/>
                <a:ext cx="12192000" cy="3192269"/>
                <a:chOff x="328787" y="4274289"/>
                <a:chExt cx="12192000" cy="3030278"/>
              </a:xfrm>
            </p:grpSpPr>
            <p:pic>
              <p:nvPicPr>
                <p:cNvPr id="17" name="Image 16"/>
                <p:cNvPicPr>
                  <a:picLocks noChangeAspect="1"/>
                </p:cNvPicPr>
                <p:nvPr/>
              </p:nvPicPr>
              <p:blipFill rotWithShape="1">
                <a:blip r:embed="rId2" cstate="print">
                  <a:extLst>
                    <a:ext uri="{28A0092B-C50C-407E-A947-70E740481C1C}">
                      <a14:useLocalDpi xmlns:a14="http://schemas.microsoft.com/office/drawing/2010/main" val="0"/>
                    </a:ext>
                  </a:extLst>
                </a:blip>
                <a:srcRect t="29853" b="20445"/>
                <a:stretch/>
              </p:blipFill>
              <p:spPr>
                <a:xfrm>
                  <a:off x="328787" y="4274289"/>
                  <a:ext cx="12192000" cy="3030278"/>
                </a:xfrm>
                <a:prstGeom prst="rect">
                  <a:avLst/>
                </a:prstGeom>
              </p:spPr>
            </p:pic>
            <p:sp>
              <p:nvSpPr>
                <p:cNvPr id="18" name="Rectangle 17"/>
                <p:cNvSpPr/>
                <p:nvPr/>
              </p:nvSpPr>
              <p:spPr>
                <a:xfrm rot="19704756">
                  <a:off x="3448278" y="4790737"/>
                  <a:ext cx="975875" cy="343869"/>
                </a:xfrm>
                <a:prstGeom prst="rect">
                  <a:avLst/>
                </a:prstGeom>
                <a:solidFill>
                  <a:srgbClr val="2BB198"/>
                </a:solidFill>
                <a:ln>
                  <a:solidFill>
                    <a:srgbClr val="2BB1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21A38"/>
                      </a:solidFill>
                      <a:latin typeface="Lato Light"/>
                    </a:rPr>
                    <a:t>2022</a:t>
                  </a:r>
                  <a:endParaRPr lang="fr-FR" dirty="0">
                    <a:solidFill>
                      <a:srgbClr val="021A38"/>
                    </a:solidFill>
                    <a:latin typeface="Lato Light"/>
                  </a:endParaRPr>
                </a:p>
              </p:txBody>
            </p:sp>
          </p:grpSp>
          <p:sp>
            <p:nvSpPr>
              <p:cNvPr id="19" name="Ellipse 18"/>
              <p:cNvSpPr/>
              <p:nvPr/>
            </p:nvSpPr>
            <p:spPr>
              <a:xfrm>
                <a:off x="10558894" y="-96644"/>
                <a:ext cx="3210272" cy="3030277"/>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pic>
          <p:nvPicPr>
            <p:cNvPr id="20" name="Image 19"/>
            <p:cNvPicPr>
              <a:picLocks noChangeAspect="1"/>
            </p:cNvPicPr>
            <p:nvPr/>
          </p:nvPicPr>
          <p:blipFill rotWithShape="1">
            <a:blip r:embed="rId3" cstate="print">
              <a:extLst>
                <a:ext uri="{28A0092B-C50C-407E-A947-70E740481C1C}">
                  <a14:useLocalDpi xmlns:a14="http://schemas.microsoft.com/office/drawing/2010/main" val="0"/>
                </a:ext>
              </a:extLst>
            </a:blip>
            <a:srcRect l="1374" t="22551" b="21635"/>
            <a:stretch/>
          </p:blipFill>
          <p:spPr>
            <a:xfrm>
              <a:off x="10633680" y="1280782"/>
              <a:ext cx="1530350" cy="487153"/>
            </a:xfrm>
            <a:prstGeom prst="rect">
              <a:avLst/>
            </a:prstGeom>
          </p:spPr>
        </p:pic>
      </p:grpSp>
      <p:pic>
        <p:nvPicPr>
          <p:cNvPr id="1028" name="Picture 4" descr="Médiaperformances et ShopAdvizor lancent « ShopAdvizor, la voix du  consommateur » - Médiaperforma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58894" y="6321320"/>
            <a:ext cx="993748" cy="360054"/>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10179468" y="5875448"/>
            <a:ext cx="1752600" cy="430887"/>
          </a:xfrm>
          <a:prstGeom prst="rect">
            <a:avLst/>
          </a:prstGeom>
          <a:noFill/>
        </p:spPr>
        <p:txBody>
          <a:bodyPr wrap="square" rtlCol="0">
            <a:spAutoFit/>
          </a:bodyPr>
          <a:lstStyle/>
          <a:p>
            <a:pPr algn="ctr"/>
            <a:r>
              <a:rPr lang="fr-FR" sz="1100" dirty="0"/>
              <a:t>3</a:t>
            </a:r>
            <a:r>
              <a:rPr lang="fr-FR" sz="1100" baseline="30000" dirty="0" smtClean="0"/>
              <a:t>ème</a:t>
            </a:r>
            <a:r>
              <a:rPr lang="fr-FR" sz="1100" dirty="0" smtClean="0"/>
              <a:t> </a:t>
            </a:r>
            <a:r>
              <a:rPr lang="fr-FR" sz="1100" dirty="0"/>
              <a:t>édition avec </a:t>
            </a:r>
          </a:p>
          <a:p>
            <a:pPr algn="ctr"/>
            <a:r>
              <a:rPr lang="fr-FR" sz="1100" dirty="0"/>
              <a:t>un jury consommateur</a:t>
            </a:r>
          </a:p>
        </p:txBody>
      </p:sp>
    </p:spTree>
    <p:extLst>
      <p:ext uri="{BB962C8B-B14F-4D97-AF65-F5344CB8AC3E}">
        <p14:creationId xmlns:p14="http://schemas.microsoft.com/office/powerpoint/2010/main" val="2130569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jury consommateur</a:t>
            </a:r>
          </a:p>
        </p:txBody>
      </p:sp>
      <p:sp>
        <p:nvSpPr>
          <p:cNvPr id="3" name="Espace réservé du texte 2"/>
          <p:cNvSpPr>
            <a:spLocks noGrp="1"/>
          </p:cNvSpPr>
          <p:nvPr>
            <p:ph type="body" sz="quarter" idx="12"/>
          </p:nvPr>
        </p:nvSpPr>
        <p:spPr>
          <a:xfrm>
            <a:off x="431800" y="1409700"/>
            <a:ext cx="5102228" cy="4904525"/>
          </a:xfrm>
        </p:spPr>
        <p:txBody>
          <a:bodyPr/>
          <a:lstStyle/>
          <a:p>
            <a:r>
              <a:rPr lang="fr-FR" dirty="0"/>
              <a:t>L’Institut du Commerce s’appuiera cette année à nouveau sur ses partenaires </a:t>
            </a:r>
            <a:r>
              <a:rPr lang="fr-FR" b="1" dirty="0" err="1"/>
              <a:t>ShopAdizor</a:t>
            </a:r>
            <a:r>
              <a:rPr lang="fr-FR" dirty="0"/>
              <a:t> pour sélectionner et animer le jury consommateur</a:t>
            </a:r>
          </a:p>
          <a:p>
            <a:r>
              <a:rPr lang="fr-FR" dirty="0"/>
              <a:t>Le jury consultera les vidéos des finalistes qui ont décidé de concourir au Sirius du Consommateur sur une plateforme dédiée, sur laquelle il pourra leur poser des questions pour mieux évaluer le dossier</a:t>
            </a:r>
          </a:p>
          <a:p>
            <a:r>
              <a:rPr lang="fr-FR" dirty="0"/>
              <a:t>Le jury se réunira en visioconférence avec un représentant de l’Institut du Commerce et du partenaire externe, afin de valider collectivement le choix du dossier lauréat</a:t>
            </a:r>
          </a:p>
          <a:p>
            <a:endParaRPr lang="fr-FR" dirty="0"/>
          </a:p>
          <a:p>
            <a:endParaRPr lang="fr-FR" dirty="0"/>
          </a:p>
        </p:txBody>
      </p:sp>
      <p:sp>
        <p:nvSpPr>
          <p:cNvPr id="6" name="Espace réservé du contenu 1"/>
          <p:cNvSpPr txBox="1">
            <a:spLocks/>
          </p:cNvSpPr>
          <p:nvPr/>
        </p:nvSpPr>
        <p:spPr>
          <a:xfrm>
            <a:off x="6367887" y="5040980"/>
            <a:ext cx="5628706" cy="1179889"/>
          </a:xfrm>
          <a:prstGeom prst="rect">
            <a:avLst/>
          </a:prstGeom>
        </p:spPr>
        <p:txBody>
          <a:bodyPr/>
          <a:lstStyle>
            <a:lvl1pPr marL="228589" indent="-228589" algn="l" defTabSz="914354" rtl="0" eaLnBrk="1" latinLnBrk="0" hangingPunct="1">
              <a:lnSpc>
                <a:spcPct val="100000"/>
              </a:lnSpc>
              <a:spcBef>
                <a:spcPts val="1000"/>
              </a:spcBef>
              <a:buFontTx/>
              <a:buBlip>
                <a:blip r:embed="rId2"/>
              </a:buBlip>
              <a:defRPr lang="es-ES" sz="1800" kern="1200" smtClean="0">
                <a:solidFill>
                  <a:schemeClr val="tx1"/>
                </a:solidFill>
                <a:latin typeface="Century Gothic" panose="020B0502020202020204" pitchFamily="34" charset="0"/>
                <a:ea typeface="+mn-ea"/>
                <a:cs typeface="+mn-cs"/>
              </a:defRPr>
            </a:lvl1pPr>
            <a:lvl2pPr marL="685766" indent="-228589" algn="l" defTabSz="914354" rtl="0" eaLnBrk="1" latinLnBrk="0" hangingPunct="1">
              <a:lnSpc>
                <a:spcPct val="100000"/>
              </a:lnSpc>
              <a:spcBef>
                <a:spcPts val="0"/>
              </a:spcBef>
              <a:buFont typeface="Arial" panose="020B0604020202020204" pitchFamily="34" charset="0"/>
              <a:buChar char="•"/>
              <a:defRPr lang="es-ES" sz="1400" kern="1200" smtClean="0">
                <a:solidFill>
                  <a:schemeClr val="tx1"/>
                </a:solidFill>
                <a:latin typeface="Century Gothic" panose="020B0502020202020204" pitchFamily="34" charset="0"/>
                <a:ea typeface="+mn-ea"/>
                <a:cs typeface="+mn-cs"/>
              </a:defRPr>
            </a:lvl2pPr>
            <a:lvl3pPr marL="1142942" indent="-228589" algn="l" defTabSz="914354" rtl="0" eaLnBrk="1" latinLnBrk="0" hangingPunct="1">
              <a:lnSpc>
                <a:spcPct val="100000"/>
              </a:lnSpc>
              <a:spcBef>
                <a:spcPts val="0"/>
              </a:spcBef>
              <a:buFont typeface="Arial" panose="020B0604020202020204" pitchFamily="34" charset="0"/>
              <a:buChar char="•"/>
              <a:defRPr lang="es-ES" sz="1400" kern="1200" smtClean="0">
                <a:solidFill>
                  <a:schemeClr val="tx1"/>
                </a:solidFill>
                <a:latin typeface="Century Gothic" panose="020B0502020202020204" pitchFamily="34" charset="0"/>
                <a:ea typeface="+mn-ea"/>
                <a:cs typeface="+mn-cs"/>
              </a:defRPr>
            </a:lvl3pPr>
            <a:lvl4pPr marL="1600120" indent="-228589" algn="l" defTabSz="914354" rtl="0" eaLnBrk="1" latinLnBrk="0" hangingPunct="1">
              <a:lnSpc>
                <a:spcPct val="100000"/>
              </a:lnSpc>
              <a:spcBef>
                <a:spcPts val="0"/>
              </a:spcBef>
              <a:buFont typeface="Arial" panose="020B0604020202020204" pitchFamily="34" charset="0"/>
              <a:buChar char="•"/>
              <a:defRPr lang="es-ES" sz="1200" kern="1200" smtClean="0">
                <a:solidFill>
                  <a:schemeClr val="tx1"/>
                </a:solidFill>
                <a:latin typeface="Century Gothic" panose="020B0502020202020204" pitchFamily="34" charset="0"/>
                <a:ea typeface="+mn-ea"/>
                <a:cs typeface="+mn-cs"/>
              </a:defRPr>
            </a:lvl4pPr>
            <a:lvl5pPr marL="2057298" indent="-228589" algn="l" defTabSz="914354" rtl="0" eaLnBrk="1" latinLnBrk="0" hangingPunct="1">
              <a:lnSpc>
                <a:spcPct val="100000"/>
              </a:lnSpc>
              <a:spcBef>
                <a:spcPts val="0"/>
              </a:spcBef>
              <a:buFont typeface="Arial" panose="020B0604020202020204" pitchFamily="34" charset="0"/>
              <a:buChar char="•"/>
              <a:defRPr lang="es-ES" sz="1200" kern="1200">
                <a:solidFill>
                  <a:schemeClr val="tx1"/>
                </a:solidFill>
                <a:latin typeface="Century Gothic" panose="020B0502020202020204" pitchFamily="34" charset="0"/>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Tx/>
              <a:buNone/>
            </a:pPr>
            <a:r>
              <a:rPr lang="fr-FR" dirty="0"/>
              <a:t>Les </a:t>
            </a:r>
            <a:r>
              <a:rPr lang="fr-FR" dirty="0" smtClean="0"/>
              <a:t>10 </a:t>
            </a:r>
            <a:r>
              <a:rPr lang="fr-FR" dirty="0" smtClean="0"/>
              <a:t>membres </a:t>
            </a:r>
            <a:r>
              <a:rPr lang="fr-FR" dirty="0"/>
              <a:t>du jury consommateur 2020 sélectionnés avec nos partenaires </a:t>
            </a:r>
            <a:r>
              <a:rPr lang="fr-FR" dirty="0" err="1"/>
              <a:t>médiaperformances</a:t>
            </a:r>
            <a:r>
              <a:rPr lang="fr-FR" dirty="0"/>
              <a:t> et </a:t>
            </a:r>
            <a:r>
              <a:rPr lang="fr-FR" dirty="0" err="1"/>
              <a:t>ShopAdvizor</a:t>
            </a:r>
            <a:endParaRPr lang="fr-FR" dirty="0"/>
          </a:p>
        </p:txBody>
      </p:sp>
      <p:pic>
        <p:nvPicPr>
          <p:cNvPr id="2050" name="Picture 2" descr="Médiaperformances et ShopAdvizor lancent « ShopAdvizor, la voix du  consommateur » - Médiaperforma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4950" y="198494"/>
            <a:ext cx="1825625" cy="66145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space Presse Archive - Médiaperformance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51901" y="198494"/>
            <a:ext cx="1377950" cy="719564"/>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p:nvPicPr>
        <p:blipFill>
          <a:blip r:embed="rId5"/>
          <a:stretch>
            <a:fillRect/>
          </a:stretch>
        </p:blipFill>
        <p:spPr>
          <a:xfrm>
            <a:off x="6133815" y="707567"/>
            <a:ext cx="6096851" cy="3429479"/>
          </a:xfrm>
          <a:prstGeom prst="rect">
            <a:avLst/>
          </a:prstGeom>
        </p:spPr>
      </p:pic>
    </p:spTree>
    <p:extLst>
      <p:ext uri="{BB962C8B-B14F-4D97-AF65-F5344CB8AC3E}">
        <p14:creationId xmlns:p14="http://schemas.microsoft.com/office/powerpoint/2010/main" val="3720070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4E52E04F-936F-4908-A59F-B6A61116D74C}"/>
              </a:ext>
            </a:extLst>
          </p:cNvPr>
          <p:cNvSpPr>
            <a:spLocks noGrp="1"/>
          </p:cNvSpPr>
          <p:nvPr>
            <p:ph type="title"/>
          </p:nvPr>
        </p:nvSpPr>
        <p:spPr/>
        <p:txBody>
          <a:bodyPr/>
          <a:lstStyle/>
          <a:p>
            <a:r>
              <a:rPr lang="fr-FR" dirty="0"/>
              <a:t>Les critères d’évaluation</a:t>
            </a:r>
          </a:p>
        </p:txBody>
      </p:sp>
      <p:sp>
        <p:nvSpPr>
          <p:cNvPr id="6" name="Espace réservé du texte 5">
            <a:extLst>
              <a:ext uri="{FF2B5EF4-FFF2-40B4-BE49-F238E27FC236}">
                <a16:creationId xmlns="" xmlns:a16="http://schemas.microsoft.com/office/drawing/2014/main" id="{513E1FE9-3DBF-4C03-9683-CF693E485503}"/>
              </a:ext>
            </a:extLst>
          </p:cNvPr>
          <p:cNvSpPr>
            <a:spLocks noGrp="1"/>
          </p:cNvSpPr>
          <p:nvPr>
            <p:ph type="body" sz="quarter" idx="12"/>
          </p:nvPr>
        </p:nvSpPr>
        <p:spPr/>
        <p:txBody>
          <a:bodyPr/>
          <a:lstStyle/>
          <a:p>
            <a:r>
              <a:rPr lang="fr-FR" dirty="0"/>
              <a:t>Le Jury professionnel et le Jury consommateur évalueront les dossiers en répondant aux questions suivantes</a:t>
            </a:r>
          </a:p>
          <a:p>
            <a:r>
              <a:rPr lang="fr-FR" dirty="0"/>
              <a:t>La pondération des critères diffèrera selon la thématique présentée</a:t>
            </a:r>
          </a:p>
        </p:txBody>
      </p:sp>
      <p:graphicFrame>
        <p:nvGraphicFramePr>
          <p:cNvPr id="2" name="Tableau 1">
            <a:extLst>
              <a:ext uri="{FF2B5EF4-FFF2-40B4-BE49-F238E27FC236}">
                <a16:creationId xmlns="" xmlns:a16="http://schemas.microsoft.com/office/drawing/2014/main" id="{F8B1F101-CB7E-4499-9A8F-533B97B24ED1}"/>
              </a:ext>
            </a:extLst>
          </p:cNvPr>
          <p:cNvGraphicFramePr>
            <a:graphicFrameLocks noGrp="1"/>
          </p:cNvGraphicFramePr>
          <p:nvPr>
            <p:extLst>
              <p:ext uri="{D42A27DB-BD31-4B8C-83A1-F6EECF244321}">
                <p14:modId xmlns:p14="http://schemas.microsoft.com/office/powerpoint/2010/main" val="906955645"/>
              </p:ext>
            </p:extLst>
          </p:nvPr>
        </p:nvGraphicFramePr>
        <p:xfrm>
          <a:off x="347398" y="2610817"/>
          <a:ext cx="11497203" cy="3173984"/>
        </p:xfrm>
        <a:graphic>
          <a:graphicData uri="http://schemas.openxmlformats.org/drawingml/2006/table">
            <a:tbl>
              <a:tblPr firstCol="1" bandRow="1">
                <a:tableStyleId>{5C22544A-7EE6-4342-B048-85BDC9FD1C3A}</a:tableStyleId>
              </a:tblPr>
              <a:tblGrid>
                <a:gridCol w="7216751">
                  <a:extLst>
                    <a:ext uri="{9D8B030D-6E8A-4147-A177-3AD203B41FA5}">
                      <a16:colId xmlns="" xmlns:a16="http://schemas.microsoft.com/office/drawing/2014/main" val="1327516815"/>
                    </a:ext>
                  </a:extLst>
                </a:gridCol>
                <a:gridCol w="4280452">
                  <a:extLst>
                    <a:ext uri="{9D8B030D-6E8A-4147-A177-3AD203B41FA5}">
                      <a16:colId xmlns="" xmlns:a16="http://schemas.microsoft.com/office/drawing/2014/main" val="859318748"/>
                    </a:ext>
                  </a:extLst>
                </a:gridCol>
              </a:tblGrid>
              <a:tr h="370840">
                <a:tc>
                  <a:txBody>
                    <a:bodyPr/>
                    <a:lstStyle/>
                    <a:p>
                      <a:r>
                        <a:rPr lang="fr-FR" sz="1800" dirty="0"/>
                        <a:t>Le projet est-il collaboratif ? </a:t>
                      </a:r>
                      <a:endParaRPr lang="fr-FR" dirty="0"/>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noProof="0" dirty="0">
                          <a:ln>
                            <a:noFill/>
                          </a:ln>
                          <a:solidFill>
                            <a:schemeClr val="bg1"/>
                          </a:solidFill>
                          <a:effectLst/>
                          <a:uLnTx/>
                          <a:uFillTx/>
                          <a:latin typeface="Century Gothic" panose="020B0502020202020204" pitchFamily="34" charset="0"/>
                          <a:ea typeface="+mn-ea"/>
                        </a:rPr>
                        <a:t>Collaboration entre industriel(s) et/ou distributeur(s) avec l’aide ou non de prestataires</a:t>
                      </a:r>
                    </a:p>
                  </a:txBody>
                  <a:tcPr>
                    <a:solidFill>
                      <a:srgbClr val="2BB198"/>
                    </a:solidFill>
                  </a:tcPr>
                </a:tc>
                <a:extLst>
                  <a:ext uri="{0D108BD9-81ED-4DB2-BD59-A6C34878D82A}">
                    <a16:rowId xmlns="" xmlns:a16="http://schemas.microsoft.com/office/drawing/2014/main" val="303961940"/>
                  </a:ext>
                </a:extLst>
              </a:tr>
              <a:tr h="370840">
                <a:tc>
                  <a:txBody>
                    <a:bodyPr/>
                    <a:lstStyle/>
                    <a:p>
                      <a:r>
                        <a:rPr lang="fr-FR" sz="1800" dirty="0"/>
                        <a:t>Le projet apporte-il une réponse à une attente des shoppers? </a:t>
                      </a:r>
                      <a:endParaRPr lang="fr-FR" dirty="0"/>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dirty="0">
                          <a:ln>
                            <a:noFill/>
                          </a:ln>
                          <a:solidFill>
                            <a:schemeClr val="bg1"/>
                          </a:solidFill>
                          <a:effectLst/>
                          <a:uLnTx/>
                          <a:uFillTx/>
                          <a:latin typeface="Century Gothic" panose="020B0502020202020204" pitchFamily="34" charset="0"/>
                          <a:ea typeface="+mn-ea"/>
                          <a:cs typeface="+mn-cs"/>
                        </a:rPr>
                        <a:t>Offre, service, omnicanalité, transparence, information, expérience, disponibilité, traçabilité, sécurité, confiance, …</a:t>
                      </a:r>
                    </a:p>
                  </a:txBody>
                  <a:tcPr>
                    <a:solidFill>
                      <a:srgbClr val="2BB198"/>
                    </a:solidFill>
                  </a:tcPr>
                </a:tc>
                <a:extLst>
                  <a:ext uri="{0D108BD9-81ED-4DB2-BD59-A6C34878D82A}">
                    <a16:rowId xmlns="" xmlns:a16="http://schemas.microsoft.com/office/drawing/2014/main" val="3203476416"/>
                  </a:ext>
                </a:extLst>
              </a:tr>
              <a:tr h="370840">
                <a:tc>
                  <a:txBody>
                    <a:bodyPr/>
                    <a:lstStyle/>
                    <a:p>
                      <a:r>
                        <a:rPr lang="fr-FR" sz="1800" dirty="0"/>
                        <a:t>Le projet a-t-il un impact social, sociétal ou environnemental positif ?</a:t>
                      </a:r>
                      <a:endParaRPr lang="fr-FR" dirty="0"/>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dirty="0">
                          <a:ln>
                            <a:noFill/>
                          </a:ln>
                          <a:solidFill>
                            <a:schemeClr val="bg1"/>
                          </a:solidFill>
                          <a:effectLst/>
                          <a:uLnTx/>
                          <a:uFillTx/>
                          <a:latin typeface="Century Gothic" panose="020B0502020202020204" pitchFamily="34" charset="0"/>
                          <a:ea typeface="+mn-ea"/>
                          <a:cs typeface="+mn-cs"/>
                        </a:rPr>
                        <a:t>Réduction du gaspillage (produit / packaging /  ressources), transition vers les métiers de demain, santé / bien-être, recyclage, …</a:t>
                      </a:r>
                    </a:p>
                  </a:txBody>
                  <a:tcPr>
                    <a:solidFill>
                      <a:srgbClr val="2BB198"/>
                    </a:solidFill>
                  </a:tcPr>
                </a:tc>
                <a:extLst>
                  <a:ext uri="{0D108BD9-81ED-4DB2-BD59-A6C34878D82A}">
                    <a16:rowId xmlns="" xmlns:a16="http://schemas.microsoft.com/office/drawing/2014/main" val="230770609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t>Le projet met-il en jeu des technologies de la transformation digitale?</a:t>
                      </a:r>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dirty="0">
                          <a:ln>
                            <a:noFill/>
                          </a:ln>
                          <a:solidFill>
                            <a:schemeClr val="bg1"/>
                          </a:solidFill>
                          <a:effectLst/>
                          <a:uLnTx/>
                          <a:uFillTx/>
                          <a:latin typeface="Century Gothic" panose="020B0502020202020204" pitchFamily="34" charset="0"/>
                          <a:ea typeface="+mn-ea"/>
                          <a:cs typeface="+mn-cs"/>
                        </a:rPr>
                        <a:t>IoT, Blockchain, usages des applis, échange de données, big data, IA, interopérabilité, …</a:t>
                      </a:r>
                    </a:p>
                  </a:txBody>
                  <a:tcPr>
                    <a:solidFill>
                      <a:srgbClr val="2BB198"/>
                    </a:solidFill>
                  </a:tcPr>
                </a:tc>
                <a:extLst>
                  <a:ext uri="{0D108BD9-81ED-4DB2-BD59-A6C34878D82A}">
                    <a16:rowId xmlns="" xmlns:a16="http://schemas.microsoft.com/office/drawing/2014/main" val="1796707332"/>
                  </a:ext>
                </a:extLst>
              </a:tr>
              <a:tr h="370840">
                <a:tc>
                  <a:txBody>
                    <a:bodyPr/>
                    <a:lstStyle/>
                    <a:p>
                      <a:r>
                        <a:rPr lang="fr-FR" sz="1800" dirty="0"/>
                        <a:t>Le projet a-t-il un impact économique positif pour les acteurs concernés ? </a:t>
                      </a:r>
                      <a:endParaRPr lang="fr-FR" dirty="0"/>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dirty="0">
                          <a:ln>
                            <a:noFill/>
                          </a:ln>
                          <a:solidFill>
                            <a:schemeClr val="bg1"/>
                          </a:solidFill>
                          <a:effectLst/>
                          <a:uLnTx/>
                          <a:uFillTx/>
                          <a:latin typeface="Century Gothic" panose="020B0502020202020204" pitchFamily="34" charset="0"/>
                          <a:ea typeface="+mn-ea"/>
                          <a:cs typeface="+mn-cs"/>
                        </a:rPr>
                        <a:t>Gain de chiffre d’affaires, baisses des coûts</a:t>
                      </a:r>
                    </a:p>
                  </a:txBody>
                  <a:tcPr>
                    <a:solidFill>
                      <a:srgbClr val="2BB198"/>
                    </a:solidFill>
                  </a:tcPr>
                </a:tc>
                <a:extLst>
                  <a:ext uri="{0D108BD9-81ED-4DB2-BD59-A6C34878D82A}">
                    <a16:rowId xmlns="" xmlns:a16="http://schemas.microsoft.com/office/drawing/2014/main" val="1210411614"/>
                  </a:ext>
                </a:extLst>
              </a:tr>
              <a:tr h="370840">
                <a:tc>
                  <a:txBody>
                    <a:bodyPr/>
                    <a:lstStyle/>
                    <a:p>
                      <a:r>
                        <a:rPr lang="fr-FR" sz="1800" dirty="0"/>
                        <a:t>Le projet vous parait-il innovant ? </a:t>
                      </a:r>
                      <a:endParaRPr lang="fr-FR" dirty="0"/>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dirty="0">
                          <a:ln>
                            <a:noFill/>
                          </a:ln>
                          <a:solidFill>
                            <a:schemeClr val="bg1"/>
                          </a:solidFill>
                          <a:effectLst/>
                          <a:uLnTx/>
                          <a:uFillTx/>
                          <a:latin typeface="Century Gothic" panose="020B0502020202020204" pitchFamily="34" charset="0"/>
                          <a:ea typeface="+mn-ea"/>
                          <a:cs typeface="+mn-cs"/>
                        </a:rPr>
                        <a:t>Déjà vu mais ailleurs, jamais vu…</a:t>
                      </a:r>
                    </a:p>
                  </a:txBody>
                  <a:tcPr>
                    <a:solidFill>
                      <a:srgbClr val="2BB198"/>
                    </a:solidFill>
                  </a:tcPr>
                </a:tc>
                <a:extLst>
                  <a:ext uri="{0D108BD9-81ED-4DB2-BD59-A6C34878D82A}">
                    <a16:rowId xmlns="" xmlns:a16="http://schemas.microsoft.com/office/drawing/2014/main" val="110117729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t>Pensez-vous que le projet présenté sera déployé dans 5 ans? </a:t>
                      </a:r>
                      <a:endParaRPr lang="fr-FR" sz="1600" dirty="0"/>
                    </a:p>
                  </a:txBody>
                  <a:tcPr anchor="ctr">
                    <a:solidFill>
                      <a:srgbClr val="008987"/>
                    </a:solidFill>
                  </a:tcPr>
                </a:tc>
                <a:tc>
                  <a:txBody>
                    <a:bodyPr/>
                    <a:lstStyle/>
                    <a:p>
                      <a:pPr marL="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fr-FR" sz="1200" b="0" i="0" u="none" strike="noStrike" kern="1200" cap="none" spc="0" normalizeH="0" baseline="0" dirty="0">
                          <a:ln>
                            <a:noFill/>
                          </a:ln>
                          <a:solidFill>
                            <a:schemeClr val="bg1"/>
                          </a:solidFill>
                          <a:effectLst/>
                          <a:uLnTx/>
                          <a:uFillTx/>
                          <a:latin typeface="Century Gothic" panose="020B0502020202020204" pitchFamily="34" charset="0"/>
                          <a:ea typeface="+mn-ea"/>
                          <a:cs typeface="+mn-cs"/>
                        </a:rPr>
                        <a:t>Pérennité du projet, seriez-vous prêt à investir dans ce projet?, …</a:t>
                      </a:r>
                    </a:p>
                  </a:txBody>
                  <a:tcPr>
                    <a:solidFill>
                      <a:srgbClr val="2BB198"/>
                    </a:solidFill>
                  </a:tcPr>
                </a:tc>
                <a:extLst>
                  <a:ext uri="{0D108BD9-81ED-4DB2-BD59-A6C34878D82A}">
                    <a16:rowId xmlns="" xmlns:a16="http://schemas.microsoft.com/office/drawing/2014/main" val="2437426763"/>
                  </a:ext>
                </a:extLst>
              </a:tr>
            </a:tbl>
          </a:graphicData>
        </a:graphic>
      </p:graphicFrame>
    </p:spTree>
    <p:extLst>
      <p:ext uri="{BB962C8B-B14F-4D97-AF65-F5344CB8AC3E}">
        <p14:creationId xmlns:p14="http://schemas.microsoft.com/office/powerpoint/2010/main" val="446460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848115" y="4242770"/>
            <a:ext cx="4733867" cy="1384995"/>
          </a:xfrm>
          <a:prstGeom prst="rect">
            <a:avLst/>
          </a:prstGeom>
          <a:noFill/>
        </p:spPr>
        <p:txBody>
          <a:bodyPr wrap="square" rtlCol="0">
            <a:spAutoFit/>
          </a:bodyPr>
          <a:lstStyle/>
          <a:p>
            <a:r>
              <a:rPr lang="fr-FR" dirty="0">
                <a:latin typeface="Century Gothic" panose="020B0502020202020204" pitchFamily="34" charset="0"/>
                <a:ea typeface="Lato" charset="0"/>
                <a:cs typeface="Lato" charset="0"/>
              </a:rPr>
              <a:t>Xavier </a:t>
            </a:r>
            <a:r>
              <a:rPr lang="fr-FR" b="1" dirty="0">
                <a:latin typeface="Century Gothic" panose="020B0502020202020204" pitchFamily="34" charset="0"/>
                <a:ea typeface="Lato" charset="0"/>
                <a:cs typeface="Lato" charset="0"/>
              </a:rPr>
              <a:t>HUA</a:t>
            </a:r>
          </a:p>
          <a:p>
            <a:r>
              <a:rPr lang="fr-FR" dirty="0">
                <a:solidFill>
                  <a:srgbClr val="2BB198"/>
                </a:solidFill>
                <a:latin typeface="Century Gothic" panose="020B0502020202020204" pitchFamily="34" charset="0"/>
                <a:ea typeface="Lato Light" charset="0"/>
                <a:cs typeface="Lato Light" charset="0"/>
              </a:rPr>
              <a:t>Directeur Général</a:t>
            </a:r>
          </a:p>
          <a:p>
            <a:r>
              <a:rPr lang="fr-FR" sz="1600" dirty="0">
                <a:latin typeface="Century Gothic" panose="020B0502020202020204" pitchFamily="34" charset="0"/>
                <a:ea typeface="Lato" charset="0"/>
                <a:cs typeface="Lato" charset="0"/>
              </a:rPr>
              <a:t>xavier.hua@institutducommerce.org </a:t>
            </a:r>
          </a:p>
          <a:p>
            <a:r>
              <a:rPr lang="fr-FR" sz="1600" dirty="0">
                <a:latin typeface="Century Gothic" panose="020B0502020202020204" pitchFamily="34" charset="0"/>
                <a:ea typeface="Lato" charset="0"/>
                <a:cs typeface="Lato" charset="0"/>
              </a:rPr>
              <a:t>01 56 89 89 32</a:t>
            </a:r>
          </a:p>
          <a:p>
            <a:r>
              <a:rPr lang="fr-FR" sz="1600" dirty="0">
                <a:latin typeface="Century Gothic" panose="020B0502020202020204" pitchFamily="34" charset="0"/>
                <a:ea typeface="Lato" charset="0"/>
                <a:cs typeface="Lato" charset="0"/>
              </a:rPr>
              <a:t> </a:t>
            </a:r>
          </a:p>
        </p:txBody>
      </p:sp>
      <p:sp>
        <p:nvSpPr>
          <p:cNvPr id="4" name="ZoneTexte 3"/>
          <p:cNvSpPr txBox="1"/>
          <p:nvPr/>
        </p:nvSpPr>
        <p:spPr>
          <a:xfrm>
            <a:off x="7090134" y="4294270"/>
            <a:ext cx="4579347" cy="1138773"/>
          </a:xfrm>
          <a:prstGeom prst="rect">
            <a:avLst/>
          </a:prstGeom>
          <a:noFill/>
        </p:spPr>
        <p:txBody>
          <a:bodyPr wrap="square" rtlCol="0">
            <a:spAutoFit/>
          </a:bodyPr>
          <a:lstStyle/>
          <a:p>
            <a:r>
              <a:rPr lang="fr-FR" dirty="0">
                <a:latin typeface="Century Gothic" panose="020B0502020202020204" pitchFamily="34" charset="0"/>
                <a:ea typeface="Lato" charset="0"/>
                <a:cs typeface="Lato" charset="0"/>
              </a:rPr>
              <a:t>Emilie </a:t>
            </a:r>
            <a:r>
              <a:rPr lang="fr-FR" b="1" dirty="0">
                <a:latin typeface="Century Gothic" panose="020B0502020202020204" pitchFamily="34" charset="0"/>
                <a:ea typeface="Lato" charset="0"/>
                <a:cs typeface="Lato" charset="0"/>
              </a:rPr>
              <a:t>CHALVIGNAC</a:t>
            </a:r>
          </a:p>
          <a:p>
            <a:r>
              <a:rPr lang="fr-FR" dirty="0">
                <a:solidFill>
                  <a:srgbClr val="2BB198"/>
                </a:solidFill>
                <a:latin typeface="Century Gothic" panose="020B0502020202020204" pitchFamily="34" charset="0"/>
                <a:ea typeface="Lato Light" charset="0"/>
                <a:cs typeface="Lato Light" charset="0"/>
              </a:rPr>
              <a:t>Directrice des Opérations</a:t>
            </a:r>
          </a:p>
          <a:p>
            <a:r>
              <a:rPr lang="fr-FR" sz="1600" dirty="0">
                <a:latin typeface="Century Gothic" panose="020B0502020202020204" pitchFamily="34" charset="0"/>
                <a:ea typeface="Lato" charset="0"/>
                <a:cs typeface="Lato" charset="0"/>
              </a:rPr>
              <a:t>emilie.chalvignac@institutducommerce.org</a:t>
            </a:r>
          </a:p>
          <a:p>
            <a:r>
              <a:rPr lang="fr-FR" sz="1600" dirty="0">
                <a:latin typeface="Century Gothic" panose="020B0502020202020204" pitchFamily="34" charset="0"/>
                <a:ea typeface="Lato" charset="0"/>
                <a:cs typeface="Lato" charset="0"/>
              </a:rPr>
              <a:t>01 56 89 89 30</a:t>
            </a:r>
          </a:p>
        </p:txBody>
      </p:sp>
      <p:pic>
        <p:nvPicPr>
          <p:cNvPr id="8" name="Picture 12" descr="https://institutducommerce.org/medias/equipe/sd/emilie-chalvignac-institut-du-commerc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97802" y="2272336"/>
            <a:ext cx="1800000" cy="18000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9" name="Picture 14" descr="https://institutducommerce.org/medias/equipe/sd/xavier-hua-institut-du-commerc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1755" y="2272336"/>
            <a:ext cx="1800000" cy="18000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5" name="Titre 4">
            <a:extLst>
              <a:ext uri="{FF2B5EF4-FFF2-40B4-BE49-F238E27FC236}">
                <a16:creationId xmlns="" xmlns:a16="http://schemas.microsoft.com/office/drawing/2014/main" id="{663E5DDB-64C4-48A2-B20A-B957CE18C327}"/>
              </a:ext>
            </a:extLst>
          </p:cNvPr>
          <p:cNvSpPr>
            <a:spLocks noGrp="1"/>
          </p:cNvSpPr>
          <p:nvPr>
            <p:ph type="title"/>
          </p:nvPr>
        </p:nvSpPr>
        <p:spPr/>
        <p:txBody>
          <a:bodyPr/>
          <a:lstStyle/>
          <a:p>
            <a:r>
              <a:rPr lang="fr-FR" dirty="0"/>
              <a:t>Contacts &amp; Informations</a:t>
            </a:r>
          </a:p>
        </p:txBody>
      </p:sp>
      <p:sp>
        <p:nvSpPr>
          <p:cNvPr id="14" name="Espace réservé du texte 13">
            <a:extLst>
              <a:ext uri="{FF2B5EF4-FFF2-40B4-BE49-F238E27FC236}">
                <a16:creationId xmlns="" xmlns:a16="http://schemas.microsoft.com/office/drawing/2014/main" id="{E1A2EB7E-B54C-431C-A143-B7C4EBEC732D}"/>
              </a:ext>
            </a:extLst>
          </p:cNvPr>
          <p:cNvSpPr>
            <a:spLocks noGrp="1"/>
          </p:cNvSpPr>
          <p:nvPr>
            <p:ph type="body" sz="quarter" idx="12"/>
          </p:nvPr>
        </p:nvSpPr>
        <p:spPr/>
        <p:txBody>
          <a:bodyPr/>
          <a:lstStyle/>
          <a:p>
            <a:r>
              <a:rPr lang="fr-FR" dirty="0"/>
              <a:t>Pendant le déroulement du concours, les sociétés candidates pourront, si elles le souhaitent, demander des informations complémentaires</a:t>
            </a:r>
          </a:p>
        </p:txBody>
      </p:sp>
    </p:spTree>
    <p:extLst>
      <p:ext uri="{BB962C8B-B14F-4D97-AF65-F5344CB8AC3E}">
        <p14:creationId xmlns:p14="http://schemas.microsoft.com/office/powerpoint/2010/main" val="22223559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6BF052A3-42EE-4B00-A760-AE90696242B8}"/>
              </a:ext>
            </a:extLst>
          </p:cNvPr>
          <p:cNvSpPr>
            <a:spLocks noGrp="1"/>
          </p:cNvSpPr>
          <p:nvPr>
            <p:ph type="title"/>
          </p:nvPr>
        </p:nvSpPr>
        <p:spPr/>
        <p:txBody>
          <a:bodyPr/>
          <a:lstStyle/>
          <a:p>
            <a:r>
              <a:rPr lang="fr-FR" altLang="fr-FR" dirty="0"/>
              <a:t>Dispositions légales</a:t>
            </a:r>
            <a:endParaRPr lang="fr-FR" dirty="0"/>
          </a:p>
        </p:txBody>
      </p:sp>
      <p:sp>
        <p:nvSpPr>
          <p:cNvPr id="8" name="Espace réservé du texte 7">
            <a:extLst>
              <a:ext uri="{FF2B5EF4-FFF2-40B4-BE49-F238E27FC236}">
                <a16:creationId xmlns="" xmlns:a16="http://schemas.microsoft.com/office/drawing/2014/main" id="{3235D082-60BC-40E1-8565-046D305AF602}"/>
              </a:ext>
            </a:extLst>
          </p:cNvPr>
          <p:cNvSpPr>
            <a:spLocks noGrp="1"/>
          </p:cNvSpPr>
          <p:nvPr>
            <p:ph type="body" sz="quarter" idx="12"/>
          </p:nvPr>
        </p:nvSpPr>
        <p:spPr/>
        <p:txBody>
          <a:bodyPr/>
          <a:lstStyle/>
          <a:p>
            <a:r>
              <a:rPr lang="fr-FR" dirty="0"/>
              <a:t>COMMUNICATION</a:t>
            </a:r>
          </a:p>
          <a:p>
            <a:pPr lvl="1"/>
            <a:r>
              <a:rPr lang="fr-FR" dirty="0"/>
              <a:t>Les lauréats autorisent par avance et sans contrepartie financière l’Institut du Commerce à évoquer dans ses supports de communication (dossier de presse, newsletter, sites internet notamment) les initiatives présentées dans les dossiers de candidatures, sans limite de temps. De telles publications devront être validées au préalable par les lauréats. </a:t>
            </a:r>
          </a:p>
          <a:p>
            <a:pPr lvl="1"/>
            <a:r>
              <a:rPr lang="fr-FR" dirty="0"/>
              <a:t>Ces derniers seront chargés de la rédaction avec leur partenaire d’un communiqué de presse relatif à leur dossier. </a:t>
            </a:r>
          </a:p>
          <a:p>
            <a:pPr lvl="1"/>
            <a:r>
              <a:rPr lang="fr-FR" dirty="0"/>
              <a:t>Cette disposition garantit l’organisateur de tout recours de tiers à cet égard. </a:t>
            </a:r>
          </a:p>
          <a:p>
            <a:pPr lvl="1"/>
            <a:r>
              <a:rPr lang="fr-FR" dirty="0"/>
              <a:t>Les événements liés au déroulement et à la remise des Trophées feront l’objet de médiatisation par l’écrit, y compris numérique, par l’image et la parole. La participation aux Trophées entraine l’acceptation du présent règlement et spécialement l’autorisation d’utilisation des noms cités et des images.</a:t>
            </a:r>
          </a:p>
          <a:p>
            <a:pPr lvl="1"/>
            <a:r>
              <a:rPr lang="fr-FR" dirty="0"/>
              <a:t>Les documents fournis sont cédés gratuitement et libres de droits à l’Institut du Commerce. </a:t>
            </a:r>
          </a:p>
          <a:p>
            <a:pPr lvl="1"/>
            <a:r>
              <a:rPr lang="fr-FR" dirty="0"/>
              <a:t>Les lauréats et les partenaires sont invités à communiquer le palmarès et à utiliser les documents de communication fournis par l’Institut du Commerce.</a:t>
            </a:r>
          </a:p>
          <a:p>
            <a:r>
              <a:rPr lang="fr-FR" dirty="0"/>
              <a:t>RESPONSABILITE</a:t>
            </a:r>
          </a:p>
          <a:p>
            <a:pPr lvl="1"/>
            <a:r>
              <a:rPr lang="fr-FR" dirty="0"/>
              <a:t>L’Institut du Commerce ne pourra, en aucun cas, être tenu responsable si le concours devait être reporté, interrompu ou annulé pour des raisons indépendantes de sa volonté.</a:t>
            </a:r>
          </a:p>
          <a:p>
            <a:r>
              <a:rPr lang="fr-FR" dirty="0"/>
              <a:t>LOIS INFORMATIQUES</a:t>
            </a:r>
          </a:p>
          <a:p>
            <a:pPr lvl="1"/>
            <a:r>
              <a:rPr lang="fr-FR" dirty="0"/>
              <a:t>Au regard de la loi 78-17 du 6 janvier 1978, vous disposez d’un droit d’accès, de rectification et de radiation aux données personnelles vous concernant. Si vous souhaitez exercer ce droit, il vous suffit de nous écrire à l’adresse suivante : Institut du Commerce 14 rue Cernuschi 75017 PARIS</a:t>
            </a:r>
          </a:p>
        </p:txBody>
      </p:sp>
    </p:spTree>
    <p:extLst>
      <p:ext uri="{BB962C8B-B14F-4D97-AF65-F5344CB8AC3E}">
        <p14:creationId xmlns:p14="http://schemas.microsoft.com/office/powerpoint/2010/main" val="21241353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 xmlns:a16="http://schemas.microsoft.com/office/drawing/2014/main" id="{75E7AD6C-C4F6-4138-8BAB-8A05C4430023}"/>
              </a:ext>
            </a:extLst>
          </p:cNvPr>
          <p:cNvSpPr>
            <a:spLocks noGrp="1"/>
          </p:cNvSpPr>
          <p:nvPr>
            <p:ph type="title"/>
          </p:nvPr>
        </p:nvSpPr>
        <p:spPr/>
        <p:txBody>
          <a:bodyPr/>
          <a:lstStyle/>
          <a:p>
            <a:r>
              <a:rPr lang="fr-FR" altLang="fr-FR" dirty="0"/>
              <a:t>ACCEPTATION DU REGLEMENT DES </a:t>
            </a:r>
            <a:r>
              <a:rPr lang="fr-FR" altLang="fr-FR"/>
              <a:t>SIRIUS </a:t>
            </a:r>
            <a:r>
              <a:rPr lang="fr-FR" altLang="fr-FR" smtClean="0"/>
              <a:t>2022</a:t>
            </a:r>
            <a:endParaRPr lang="fr-FR" dirty="0"/>
          </a:p>
        </p:txBody>
      </p:sp>
      <p:sp>
        <p:nvSpPr>
          <p:cNvPr id="9" name="Espace réservé du texte 8">
            <a:extLst>
              <a:ext uri="{FF2B5EF4-FFF2-40B4-BE49-F238E27FC236}">
                <a16:creationId xmlns="" xmlns:a16="http://schemas.microsoft.com/office/drawing/2014/main" id="{3CF825D3-4B63-4C6E-B105-4B206B0B32B1}"/>
              </a:ext>
            </a:extLst>
          </p:cNvPr>
          <p:cNvSpPr>
            <a:spLocks noGrp="1"/>
          </p:cNvSpPr>
          <p:nvPr>
            <p:ph type="body" sz="quarter" idx="12"/>
          </p:nvPr>
        </p:nvSpPr>
        <p:spPr/>
        <p:txBody>
          <a:bodyPr/>
          <a:lstStyle/>
          <a:p>
            <a:r>
              <a:rPr lang="fr-FR" altLang="fr-FR" dirty="0"/>
              <a:t>La participation aux SIRIUS </a:t>
            </a:r>
            <a:r>
              <a:rPr lang="fr-FR" altLang="fr-FR" dirty="0" smtClean="0"/>
              <a:t>2022 </a:t>
            </a:r>
            <a:r>
              <a:rPr lang="fr-FR" altLang="fr-FR" dirty="0"/>
              <a:t>implique l’acceptation du présent règlement, ainsi que des décisions prises par le jury</a:t>
            </a:r>
          </a:p>
          <a:p>
            <a:pPr marL="0" lvl="0" indent="0">
              <a:buNone/>
            </a:pPr>
            <a:r>
              <a:rPr lang="fr-FR" altLang="fr-FR" dirty="0">
                <a:solidFill>
                  <a:srgbClr val="1B1B1B"/>
                </a:solidFill>
                <a:sym typeface="Wingdings" panose="05000000000000000000" pitchFamily="2" charset="2"/>
              </a:rPr>
              <a:t></a:t>
            </a:r>
            <a:r>
              <a:rPr lang="fr-FR" altLang="fr-FR" dirty="0">
                <a:solidFill>
                  <a:srgbClr val="1B1B1B"/>
                </a:solidFill>
              </a:rPr>
              <a:t>  </a:t>
            </a:r>
            <a:r>
              <a:rPr lang="fr-FR" altLang="fr-FR" dirty="0">
                <a:solidFill>
                  <a:srgbClr val="1B1B1B"/>
                </a:solidFill>
                <a:sym typeface="Wingdings" panose="05000000000000000000" pitchFamily="2" charset="2"/>
              </a:rPr>
              <a:t>J’accepte les conditions du règlement des </a:t>
            </a:r>
            <a:r>
              <a:rPr lang="fr-FR" altLang="fr-FR">
                <a:solidFill>
                  <a:srgbClr val="1B1B1B"/>
                </a:solidFill>
                <a:sym typeface="Wingdings" panose="05000000000000000000" pitchFamily="2" charset="2"/>
              </a:rPr>
              <a:t>SIRIUS </a:t>
            </a:r>
            <a:r>
              <a:rPr lang="fr-FR" altLang="fr-FR" smtClean="0">
                <a:solidFill>
                  <a:srgbClr val="1B1B1B"/>
                </a:solidFill>
                <a:sym typeface="Wingdings" panose="05000000000000000000" pitchFamily="2" charset="2"/>
              </a:rPr>
              <a:t>2022</a:t>
            </a:r>
            <a:endParaRPr lang="fr-FR" dirty="0">
              <a:solidFill>
                <a:srgbClr val="1B1B1B"/>
              </a:solidFill>
            </a:endParaRPr>
          </a:p>
          <a:p>
            <a:pPr marL="0" indent="0">
              <a:buNone/>
            </a:pPr>
            <a:r>
              <a:rPr lang="fr-FR" altLang="fr-FR" dirty="0">
                <a:sym typeface="Wingdings" panose="05000000000000000000" pitchFamily="2" charset="2"/>
              </a:rPr>
              <a:t></a:t>
            </a:r>
            <a:r>
              <a:rPr lang="fr-FR" altLang="fr-FR" dirty="0"/>
              <a:t>  </a:t>
            </a:r>
            <a:r>
              <a:rPr lang="fr-FR" altLang="fr-FR" dirty="0">
                <a:sym typeface="Wingdings" panose="05000000000000000000" pitchFamily="2" charset="2"/>
              </a:rPr>
              <a:t>Je souhaite concourir également devant le Jury consommateur</a:t>
            </a:r>
            <a:endParaRPr lang="fr-FR" dirty="0"/>
          </a:p>
        </p:txBody>
      </p:sp>
      <p:sp>
        <p:nvSpPr>
          <p:cNvPr id="12" name="Espace réservé du texte 8">
            <a:extLst>
              <a:ext uri="{FF2B5EF4-FFF2-40B4-BE49-F238E27FC236}">
                <a16:creationId xmlns="" xmlns:a16="http://schemas.microsoft.com/office/drawing/2014/main" id="{D6B2D0AB-0EA7-41B8-8E6D-94A7D753E5D1}"/>
              </a:ext>
            </a:extLst>
          </p:cNvPr>
          <p:cNvSpPr txBox="1">
            <a:spLocks/>
          </p:cNvSpPr>
          <p:nvPr/>
        </p:nvSpPr>
        <p:spPr>
          <a:xfrm>
            <a:off x="1007165" y="2719865"/>
            <a:ext cx="4947375" cy="1909740"/>
          </a:xfrm>
          <a:prstGeom prst="rect">
            <a:avLst/>
          </a:prstGeom>
          <a:ln>
            <a:solidFill>
              <a:srgbClr val="00A58B"/>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altLang="fr-FR" sz="1600" b="1" dirty="0"/>
              <a:t>Porteur de projet</a:t>
            </a:r>
          </a:p>
          <a:p>
            <a:pPr marL="442913" lvl="1">
              <a:tabLst>
                <a:tab pos="539750" algn="l"/>
                <a:tab pos="720725" algn="l"/>
              </a:tabLst>
            </a:pPr>
            <a:r>
              <a:rPr lang="fr-FR" sz="1400" dirty="0"/>
              <a:t>Société</a:t>
            </a:r>
          </a:p>
          <a:p>
            <a:pPr marL="442913" lvl="1">
              <a:tabLst>
                <a:tab pos="539750" algn="l"/>
                <a:tab pos="720725" algn="l"/>
              </a:tabLst>
            </a:pPr>
            <a:r>
              <a:rPr lang="fr-FR" sz="1400" dirty="0"/>
              <a:t>Prénom et Nom</a:t>
            </a:r>
          </a:p>
          <a:p>
            <a:pPr marL="442913" lvl="1">
              <a:tabLst>
                <a:tab pos="539750" algn="l"/>
                <a:tab pos="720725" algn="l"/>
              </a:tabLst>
            </a:pPr>
            <a:r>
              <a:rPr lang="fr-FR" sz="1400" dirty="0"/>
              <a:t>Fait à </a:t>
            </a:r>
          </a:p>
          <a:p>
            <a:pPr marL="442913" lvl="1">
              <a:tabLst>
                <a:tab pos="539750" algn="l"/>
                <a:tab pos="720725" algn="l"/>
              </a:tabLst>
            </a:pPr>
            <a:r>
              <a:rPr lang="fr-FR" sz="1400" dirty="0"/>
              <a:t>Le</a:t>
            </a:r>
          </a:p>
          <a:p>
            <a:pPr marL="442913" lvl="1">
              <a:tabLst>
                <a:tab pos="539750" algn="l"/>
                <a:tab pos="720725" algn="l"/>
              </a:tabLst>
            </a:pPr>
            <a:r>
              <a:rPr lang="fr-FR" sz="1400" dirty="0"/>
              <a:t>Signature</a:t>
            </a:r>
          </a:p>
        </p:txBody>
      </p:sp>
      <p:sp>
        <p:nvSpPr>
          <p:cNvPr id="13" name="Espace réservé du texte 8">
            <a:extLst>
              <a:ext uri="{FF2B5EF4-FFF2-40B4-BE49-F238E27FC236}">
                <a16:creationId xmlns="" xmlns:a16="http://schemas.microsoft.com/office/drawing/2014/main" id="{29B8CF8D-653A-4A08-AD57-3F9EAACF7DC3}"/>
              </a:ext>
            </a:extLst>
          </p:cNvPr>
          <p:cNvSpPr txBox="1">
            <a:spLocks/>
          </p:cNvSpPr>
          <p:nvPr/>
        </p:nvSpPr>
        <p:spPr>
          <a:xfrm>
            <a:off x="1007165" y="4696691"/>
            <a:ext cx="4947375" cy="1909740"/>
          </a:xfrm>
          <a:prstGeom prst="rect">
            <a:avLst/>
          </a:prstGeom>
          <a:ln>
            <a:solidFill>
              <a:srgbClr val="00A58B"/>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altLang="fr-FR" sz="1600" b="1" dirty="0"/>
              <a:t>Porteur de projet</a:t>
            </a:r>
          </a:p>
          <a:p>
            <a:pPr marL="442913" lvl="1">
              <a:tabLst>
                <a:tab pos="539750" algn="l"/>
                <a:tab pos="720725" algn="l"/>
              </a:tabLst>
            </a:pPr>
            <a:r>
              <a:rPr lang="fr-FR" sz="1400" dirty="0"/>
              <a:t>Société</a:t>
            </a:r>
          </a:p>
          <a:p>
            <a:pPr marL="442913" lvl="1">
              <a:tabLst>
                <a:tab pos="539750" algn="l"/>
                <a:tab pos="720725" algn="l"/>
              </a:tabLst>
            </a:pPr>
            <a:r>
              <a:rPr lang="fr-FR" sz="1400" dirty="0"/>
              <a:t>Prénom et Nom</a:t>
            </a:r>
          </a:p>
          <a:p>
            <a:pPr marL="442913" lvl="1">
              <a:tabLst>
                <a:tab pos="539750" algn="l"/>
                <a:tab pos="720725" algn="l"/>
              </a:tabLst>
            </a:pPr>
            <a:r>
              <a:rPr lang="fr-FR" sz="1400" dirty="0"/>
              <a:t>Fait à </a:t>
            </a:r>
          </a:p>
          <a:p>
            <a:pPr marL="442913" lvl="1">
              <a:tabLst>
                <a:tab pos="539750" algn="l"/>
                <a:tab pos="720725" algn="l"/>
              </a:tabLst>
            </a:pPr>
            <a:r>
              <a:rPr lang="fr-FR" sz="1400" dirty="0"/>
              <a:t>Le</a:t>
            </a:r>
          </a:p>
          <a:p>
            <a:pPr marL="442913" lvl="1">
              <a:tabLst>
                <a:tab pos="539750" algn="l"/>
                <a:tab pos="720725" algn="l"/>
              </a:tabLst>
            </a:pPr>
            <a:r>
              <a:rPr lang="fr-FR" sz="1400" dirty="0"/>
              <a:t>Signature</a:t>
            </a:r>
          </a:p>
        </p:txBody>
      </p:sp>
      <p:sp>
        <p:nvSpPr>
          <p:cNvPr id="14" name="Espace réservé du texte 8">
            <a:extLst>
              <a:ext uri="{FF2B5EF4-FFF2-40B4-BE49-F238E27FC236}">
                <a16:creationId xmlns="" xmlns:a16="http://schemas.microsoft.com/office/drawing/2014/main" id="{9660766E-5835-42CD-A347-F6835ED93250}"/>
              </a:ext>
            </a:extLst>
          </p:cNvPr>
          <p:cNvSpPr txBox="1">
            <a:spLocks/>
          </p:cNvSpPr>
          <p:nvPr/>
        </p:nvSpPr>
        <p:spPr>
          <a:xfrm>
            <a:off x="6237461" y="4696691"/>
            <a:ext cx="4947374" cy="1909740"/>
          </a:xfrm>
          <a:prstGeom prst="rect">
            <a:avLst/>
          </a:prstGeom>
          <a:ln>
            <a:solidFill>
              <a:srgbClr val="00A58B"/>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altLang="fr-FR" sz="1600" b="1" dirty="0"/>
              <a:t>Porteur de projet</a:t>
            </a:r>
          </a:p>
          <a:p>
            <a:pPr marL="442913" lvl="1">
              <a:tabLst>
                <a:tab pos="539750" algn="l"/>
                <a:tab pos="720725" algn="l"/>
              </a:tabLst>
            </a:pPr>
            <a:r>
              <a:rPr lang="fr-FR" sz="1400" dirty="0"/>
              <a:t>Société</a:t>
            </a:r>
          </a:p>
          <a:p>
            <a:pPr marL="442913" lvl="1">
              <a:tabLst>
                <a:tab pos="539750" algn="l"/>
                <a:tab pos="720725" algn="l"/>
              </a:tabLst>
            </a:pPr>
            <a:r>
              <a:rPr lang="fr-FR" sz="1400" dirty="0"/>
              <a:t>Prénom et Nom</a:t>
            </a:r>
          </a:p>
          <a:p>
            <a:pPr marL="442913" lvl="1">
              <a:tabLst>
                <a:tab pos="539750" algn="l"/>
                <a:tab pos="720725" algn="l"/>
              </a:tabLst>
            </a:pPr>
            <a:r>
              <a:rPr lang="fr-FR" sz="1400" dirty="0"/>
              <a:t>Fait à </a:t>
            </a:r>
          </a:p>
          <a:p>
            <a:pPr marL="442913" lvl="1">
              <a:tabLst>
                <a:tab pos="539750" algn="l"/>
                <a:tab pos="720725" algn="l"/>
              </a:tabLst>
            </a:pPr>
            <a:r>
              <a:rPr lang="fr-FR" sz="1400" dirty="0"/>
              <a:t>Le</a:t>
            </a:r>
          </a:p>
          <a:p>
            <a:pPr marL="442913" lvl="1">
              <a:tabLst>
                <a:tab pos="539750" algn="l"/>
                <a:tab pos="720725" algn="l"/>
              </a:tabLst>
            </a:pPr>
            <a:r>
              <a:rPr lang="fr-FR" sz="1400" dirty="0"/>
              <a:t>Signature</a:t>
            </a:r>
          </a:p>
        </p:txBody>
      </p:sp>
      <p:sp>
        <p:nvSpPr>
          <p:cNvPr id="15" name="Espace réservé du texte 8">
            <a:extLst>
              <a:ext uri="{FF2B5EF4-FFF2-40B4-BE49-F238E27FC236}">
                <a16:creationId xmlns="" xmlns:a16="http://schemas.microsoft.com/office/drawing/2014/main" id="{39805D34-F8BD-4019-9774-F484CF90A5F5}"/>
              </a:ext>
            </a:extLst>
          </p:cNvPr>
          <p:cNvSpPr txBox="1">
            <a:spLocks/>
          </p:cNvSpPr>
          <p:nvPr/>
        </p:nvSpPr>
        <p:spPr>
          <a:xfrm>
            <a:off x="6237461" y="2717678"/>
            <a:ext cx="4947374" cy="1909740"/>
          </a:xfrm>
          <a:prstGeom prst="rect">
            <a:avLst/>
          </a:prstGeom>
          <a:ln>
            <a:solidFill>
              <a:srgbClr val="00A58B"/>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Century Gothic" panose="020B0502020202020204" pitchFamily="34" charset="0"/>
                <a:ea typeface="+mn-ea"/>
                <a:cs typeface="Century Gothic" panose="020B0502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Century Gothic" panose="020B0502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Century Gothic" panose="020B0502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altLang="fr-FR" sz="1600" b="1" dirty="0"/>
              <a:t>Porteur de projet</a:t>
            </a:r>
          </a:p>
          <a:p>
            <a:pPr marL="442913" lvl="1">
              <a:tabLst>
                <a:tab pos="539750" algn="l"/>
                <a:tab pos="720725" algn="l"/>
              </a:tabLst>
            </a:pPr>
            <a:r>
              <a:rPr lang="fr-FR" sz="1400" dirty="0"/>
              <a:t>Société</a:t>
            </a:r>
          </a:p>
          <a:p>
            <a:pPr marL="442913" lvl="1">
              <a:tabLst>
                <a:tab pos="539750" algn="l"/>
                <a:tab pos="720725" algn="l"/>
              </a:tabLst>
            </a:pPr>
            <a:r>
              <a:rPr lang="fr-FR" sz="1400" dirty="0"/>
              <a:t>Prénom et Nom</a:t>
            </a:r>
          </a:p>
          <a:p>
            <a:pPr marL="442913" lvl="1">
              <a:tabLst>
                <a:tab pos="539750" algn="l"/>
                <a:tab pos="720725" algn="l"/>
              </a:tabLst>
            </a:pPr>
            <a:r>
              <a:rPr lang="fr-FR" sz="1400" dirty="0"/>
              <a:t>Fait à </a:t>
            </a:r>
          </a:p>
          <a:p>
            <a:pPr marL="442913" lvl="1">
              <a:tabLst>
                <a:tab pos="539750" algn="l"/>
                <a:tab pos="720725" algn="l"/>
              </a:tabLst>
            </a:pPr>
            <a:r>
              <a:rPr lang="fr-FR" sz="1400" dirty="0"/>
              <a:t>Le</a:t>
            </a:r>
          </a:p>
          <a:p>
            <a:pPr marL="442913" lvl="1">
              <a:tabLst>
                <a:tab pos="539750" algn="l"/>
                <a:tab pos="720725" algn="l"/>
              </a:tabLst>
            </a:pPr>
            <a:r>
              <a:rPr lang="fr-FR" sz="1400" dirty="0"/>
              <a:t>Signature</a:t>
            </a:r>
          </a:p>
        </p:txBody>
      </p:sp>
    </p:spTree>
    <p:extLst>
      <p:ext uri="{BB962C8B-B14F-4D97-AF65-F5344CB8AC3E}">
        <p14:creationId xmlns:p14="http://schemas.microsoft.com/office/powerpoint/2010/main" val="1671605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8A40D2BE-8C7B-4591-BA4B-349FBA39F8F2}"/>
              </a:ext>
            </a:extLst>
          </p:cNvPr>
          <p:cNvSpPr>
            <a:spLocks noGrp="1"/>
          </p:cNvSpPr>
          <p:nvPr>
            <p:ph type="title"/>
          </p:nvPr>
        </p:nvSpPr>
        <p:spPr/>
        <p:txBody>
          <a:bodyPr/>
          <a:lstStyle/>
          <a:p>
            <a:r>
              <a:rPr lang="fr-FR" dirty="0"/>
              <a:t>La raison d’être des Sirius</a:t>
            </a:r>
          </a:p>
        </p:txBody>
      </p:sp>
      <p:sp>
        <p:nvSpPr>
          <p:cNvPr id="5" name="Espace réservé du texte 4">
            <a:extLst>
              <a:ext uri="{FF2B5EF4-FFF2-40B4-BE49-F238E27FC236}">
                <a16:creationId xmlns="" xmlns:a16="http://schemas.microsoft.com/office/drawing/2014/main" id="{860371F6-9E91-4E09-A15F-BABFD5E55588}"/>
              </a:ext>
            </a:extLst>
          </p:cNvPr>
          <p:cNvSpPr>
            <a:spLocks noGrp="1"/>
          </p:cNvSpPr>
          <p:nvPr>
            <p:ph type="body" sz="quarter" idx="12"/>
          </p:nvPr>
        </p:nvSpPr>
        <p:spPr>
          <a:xfrm>
            <a:off x="546100" y="1225599"/>
            <a:ext cx="5435603" cy="4470351"/>
          </a:xfrm>
        </p:spPr>
        <p:txBody>
          <a:bodyPr/>
          <a:lstStyle/>
          <a:p>
            <a:r>
              <a:rPr lang="fr-FR" b="1" dirty="0"/>
              <a:t>Depuis 2018, les SIRIUS récompensent les meilleures pratiques collaboratives industrie-commerce qui répondent aux attentes sociétales et aux attentes des consommateurs.</a:t>
            </a:r>
            <a:endParaRPr lang="fr-FR" b="1" strike="sngStrike" dirty="0"/>
          </a:p>
          <a:p>
            <a:r>
              <a:rPr lang="fr-FR" altLang="fr-FR" dirty="0"/>
              <a:t>Au-delà d’un palmarès hiérarchique, ces prix mettent en avant l</a:t>
            </a:r>
            <a:r>
              <a:rPr lang="fr-FR" dirty="0"/>
              <a:t>a capacité des acteurs à travailler ensemble sur un projet (cross fertilisation entre entreprises et métiers…), qu’il soit en phase de lancement ou très abouti. </a:t>
            </a:r>
          </a:p>
          <a:p>
            <a:r>
              <a:rPr lang="fr-FR" altLang="fr-FR" dirty="0"/>
              <a:t>L’objectif poursuivi est de disséminer les bonnes pratiques collaboratives créatrices de valeur et d’accélérer leur mise en œuvre.</a:t>
            </a:r>
            <a:endParaRPr lang="fr-FR" dirty="0"/>
          </a:p>
        </p:txBody>
      </p:sp>
      <p:sp>
        <p:nvSpPr>
          <p:cNvPr id="7" name="Rectangle 6"/>
          <p:cNvSpPr/>
          <p:nvPr/>
        </p:nvSpPr>
        <p:spPr>
          <a:xfrm>
            <a:off x="6048375" y="2419964"/>
            <a:ext cx="6143625" cy="3275986"/>
          </a:xfrm>
          <a:prstGeom prst="rect">
            <a:avLst/>
          </a:prstGeom>
          <a:solidFill>
            <a:srgbClr val="1221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defTabSz="914354">
              <a:spcBef>
                <a:spcPts val="1000"/>
              </a:spcBef>
            </a:pPr>
            <a:r>
              <a:rPr lang="fr-FR" sz="1400" i="1" dirty="0">
                <a:solidFill>
                  <a:schemeClr val="bg1"/>
                </a:solidFill>
                <a:latin typeface="Century Gothic" panose="020B0502020202020204" pitchFamily="34" charset="0"/>
              </a:rPr>
              <a:t>Vue de la Terre, Sirius est l'étoile la plus brillante du ciel après le soleil. Du fait de sa proximité et de son éclat, Sirius est une des étoiles les plus étudiées des astronomes et fut l'objet de plusieurs « premières », notamment la détection de son mouvement propre et de sa vitesse radiale.</a:t>
            </a:r>
          </a:p>
          <a:p>
            <a:pPr lvl="0" algn="just" defTabSz="914354">
              <a:spcBef>
                <a:spcPts val="1000"/>
              </a:spcBef>
            </a:pPr>
            <a:r>
              <a:rPr lang="fr-FR" sz="1400" i="1" dirty="0">
                <a:solidFill>
                  <a:schemeClr val="bg1"/>
                </a:solidFill>
                <a:latin typeface="Century Gothic" panose="020B0502020202020204" pitchFamily="34" charset="0"/>
              </a:rPr>
              <a:t>Les SIRIUS de l’Institut du Commerce ont pour mission d’éclairer les trajectoires du commerce de demain sous toutes ses formes (alimentaire/non alimentaire, </a:t>
            </a:r>
            <a:r>
              <a:rPr lang="fr-FR" sz="1400" i="1" dirty="0" err="1">
                <a:solidFill>
                  <a:schemeClr val="bg1"/>
                </a:solidFill>
                <a:latin typeface="Century Gothic" panose="020B0502020202020204" pitchFamily="34" charset="0"/>
              </a:rPr>
              <a:t>omnicanal</a:t>
            </a:r>
            <a:r>
              <a:rPr lang="fr-FR" sz="1400" i="1" dirty="0">
                <a:solidFill>
                  <a:schemeClr val="bg1"/>
                </a:solidFill>
                <a:latin typeface="Century Gothic" panose="020B0502020202020204" pitchFamily="34" charset="0"/>
              </a:rPr>
              <a:t>), en mettant en valeur l</a:t>
            </a:r>
            <a:r>
              <a:rPr lang="fr-FR" altLang="fr-FR" sz="1400" i="1" dirty="0">
                <a:solidFill>
                  <a:schemeClr val="bg1"/>
                </a:solidFill>
                <a:latin typeface="Century Gothic" panose="020B0502020202020204" pitchFamily="34" charset="0"/>
              </a:rPr>
              <a:t>es sociétés qui contribuent à sa transformation pour le rendre plus vertueux et responsable</a:t>
            </a:r>
            <a:endParaRPr lang="fr-FR" sz="1400" dirty="0">
              <a:solidFill>
                <a:schemeClr val="bg1"/>
              </a:solidFill>
            </a:endParaRPr>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8376" y="1158126"/>
            <a:ext cx="6143624" cy="1766663"/>
          </a:xfrm>
          <a:prstGeom prst="rect">
            <a:avLst/>
          </a:prstGeom>
        </p:spPr>
      </p:pic>
    </p:spTree>
    <p:extLst>
      <p:ext uri="{BB962C8B-B14F-4D97-AF65-F5344CB8AC3E}">
        <p14:creationId xmlns:p14="http://schemas.microsoft.com/office/powerpoint/2010/main" val="4048278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Retour sur les dernières éditions</a:t>
            </a: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3187" y="969733"/>
            <a:ext cx="3819106" cy="2299064"/>
          </a:xfrm>
          <a:prstGeom prst="rect">
            <a:avLst/>
          </a:prstGeom>
        </p:spPr>
      </p:pic>
      <p:pic>
        <p:nvPicPr>
          <p:cNvPr id="5" name="Image 4"/>
          <p:cNvPicPr>
            <a:picLocks noChangeAspect="1"/>
          </p:cNvPicPr>
          <p:nvPr/>
        </p:nvPicPr>
        <p:blipFill rotWithShape="1">
          <a:blip r:embed="rId3" cstate="print">
            <a:extLst>
              <a:ext uri="{28A0092B-C50C-407E-A947-70E740481C1C}">
                <a14:useLocalDpi xmlns:a14="http://schemas.microsoft.com/office/drawing/2010/main" val="0"/>
              </a:ext>
            </a:extLst>
          </a:blip>
          <a:srcRect t="379" b="8170"/>
          <a:stretch/>
        </p:blipFill>
        <p:spPr>
          <a:xfrm>
            <a:off x="2513143" y="2249101"/>
            <a:ext cx="3105149" cy="4259504"/>
          </a:xfrm>
          <a:prstGeom prst="rect">
            <a:avLst/>
          </a:prstGeom>
        </p:spPr>
      </p:pic>
      <p:pic>
        <p:nvPicPr>
          <p:cNvPr id="1026" name="Picture 2" descr="https://lh3.googleusercontent.com/pw/ACtC-3cCmp_wWhphIDQYCfN4oL3vBsgZr4tvbzl2x5UN0QPfu3tk5FRfab72typOXAJRVV94Go6ugMRgQBTUxaTZbrz4lBSyYixDwrQy5ZFfCMoB03oUOxbnA8nPSMJOLZ5OTBNUtZEQ8G7TBw3KFIuadavc=w1373-h915-no?authuser=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1949"/>
          <a:stretch/>
        </p:blipFill>
        <p:spPr bwMode="auto">
          <a:xfrm>
            <a:off x="0" y="1127977"/>
            <a:ext cx="3382880" cy="2560376"/>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5768515" y="2536741"/>
            <a:ext cx="1846338" cy="646331"/>
          </a:xfrm>
          <a:prstGeom prst="rect">
            <a:avLst/>
          </a:prstGeom>
          <a:solidFill>
            <a:schemeClr val="tx1"/>
          </a:solidFill>
        </p:spPr>
        <p:txBody>
          <a:bodyPr wrap="square" rtlCol="0">
            <a:spAutoFit/>
          </a:bodyPr>
          <a:lstStyle/>
          <a:p>
            <a:pPr algn="ctr"/>
            <a:r>
              <a:rPr lang="fr-FR" b="1" dirty="0">
                <a:solidFill>
                  <a:schemeClr val="bg1"/>
                </a:solidFill>
              </a:rPr>
              <a:t>Edition 2020 </a:t>
            </a:r>
          </a:p>
          <a:p>
            <a:pPr algn="ctr"/>
            <a:r>
              <a:rPr lang="fr-FR" b="1" dirty="0">
                <a:solidFill>
                  <a:schemeClr val="bg1"/>
                </a:solidFill>
              </a:rPr>
              <a:t>sur zoom</a:t>
            </a:r>
          </a:p>
        </p:txBody>
      </p:sp>
      <p:sp>
        <p:nvSpPr>
          <p:cNvPr id="8" name="ZoneTexte 7"/>
          <p:cNvSpPr txBox="1"/>
          <p:nvPr/>
        </p:nvSpPr>
        <p:spPr>
          <a:xfrm>
            <a:off x="2328708" y="5648589"/>
            <a:ext cx="2196716" cy="646331"/>
          </a:xfrm>
          <a:prstGeom prst="rect">
            <a:avLst/>
          </a:prstGeom>
          <a:solidFill>
            <a:srgbClr val="111215"/>
          </a:solidFill>
        </p:spPr>
        <p:txBody>
          <a:bodyPr wrap="square" rtlCol="0">
            <a:spAutoFit/>
          </a:bodyPr>
          <a:lstStyle/>
          <a:p>
            <a:pPr algn="ctr"/>
            <a:r>
              <a:rPr lang="fr-FR" b="1" dirty="0">
                <a:solidFill>
                  <a:schemeClr val="bg1"/>
                </a:solidFill>
              </a:rPr>
              <a:t>Edition 2019 au</a:t>
            </a:r>
          </a:p>
          <a:p>
            <a:pPr algn="ctr"/>
            <a:r>
              <a:rPr lang="fr-FR" b="1" dirty="0">
                <a:solidFill>
                  <a:schemeClr val="bg1"/>
                </a:solidFill>
              </a:rPr>
              <a:t>Pavillon Wagram</a:t>
            </a:r>
          </a:p>
        </p:txBody>
      </p:sp>
      <p:sp>
        <p:nvSpPr>
          <p:cNvPr id="9" name="ZoneTexte 8"/>
          <p:cNvSpPr txBox="1"/>
          <p:nvPr/>
        </p:nvSpPr>
        <p:spPr>
          <a:xfrm>
            <a:off x="-32979" y="3268797"/>
            <a:ext cx="2546122" cy="646331"/>
          </a:xfrm>
          <a:prstGeom prst="rect">
            <a:avLst/>
          </a:prstGeom>
          <a:solidFill>
            <a:srgbClr val="111215"/>
          </a:solidFill>
        </p:spPr>
        <p:txBody>
          <a:bodyPr wrap="square" rtlCol="0">
            <a:spAutoFit/>
          </a:bodyPr>
          <a:lstStyle/>
          <a:p>
            <a:pPr algn="ctr"/>
            <a:r>
              <a:rPr lang="fr-FR" b="1" dirty="0">
                <a:solidFill>
                  <a:schemeClr val="bg1"/>
                </a:solidFill>
              </a:rPr>
              <a:t>Edition 2018 à  </a:t>
            </a:r>
          </a:p>
          <a:p>
            <a:pPr algn="ctr"/>
            <a:r>
              <a:rPr lang="fr-FR" b="1" dirty="0">
                <a:solidFill>
                  <a:schemeClr val="bg1"/>
                </a:solidFill>
              </a:rPr>
              <a:t>l’Atelier des Lumières</a:t>
            </a:r>
          </a:p>
        </p:txBody>
      </p:sp>
      <p:pic>
        <p:nvPicPr>
          <p:cNvPr id="3" name="Image 2"/>
          <p:cNvPicPr>
            <a:picLocks noChangeAspect="1"/>
          </p:cNvPicPr>
          <p:nvPr/>
        </p:nvPicPr>
        <p:blipFill rotWithShape="1">
          <a:blip r:embed="rId5">
            <a:extLst>
              <a:ext uri="{28A0092B-C50C-407E-A947-70E740481C1C}">
                <a14:useLocalDpi xmlns:a14="http://schemas.microsoft.com/office/drawing/2010/main" val="0"/>
              </a:ext>
            </a:extLst>
          </a:blip>
          <a:srcRect t="15874"/>
          <a:stretch/>
        </p:blipFill>
        <p:spPr>
          <a:xfrm>
            <a:off x="5866978" y="3463825"/>
            <a:ext cx="5582819" cy="3132582"/>
          </a:xfrm>
          <a:prstGeom prst="rect">
            <a:avLst/>
          </a:prstGeom>
        </p:spPr>
      </p:pic>
      <p:sp>
        <p:nvSpPr>
          <p:cNvPr id="10" name="ZoneTexte 9"/>
          <p:cNvSpPr txBox="1"/>
          <p:nvPr/>
        </p:nvSpPr>
        <p:spPr>
          <a:xfrm>
            <a:off x="8170060" y="5648590"/>
            <a:ext cx="3295650" cy="646331"/>
          </a:xfrm>
          <a:prstGeom prst="rect">
            <a:avLst/>
          </a:prstGeom>
          <a:solidFill>
            <a:srgbClr val="111215"/>
          </a:solidFill>
        </p:spPr>
        <p:txBody>
          <a:bodyPr wrap="square" rtlCol="0">
            <a:spAutoFit/>
          </a:bodyPr>
          <a:lstStyle/>
          <a:p>
            <a:pPr algn="ctr"/>
            <a:r>
              <a:rPr lang="fr-FR" b="1" dirty="0">
                <a:solidFill>
                  <a:schemeClr val="bg1"/>
                </a:solidFill>
              </a:rPr>
              <a:t>Edition </a:t>
            </a:r>
            <a:r>
              <a:rPr lang="fr-FR" b="1" dirty="0" smtClean="0">
                <a:solidFill>
                  <a:schemeClr val="bg1"/>
                </a:solidFill>
              </a:rPr>
              <a:t>2021 </a:t>
            </a:r>
            <a:endParaRPr lang="fr-FR" b="1" dirty="0">
              <a:solidFill>
                <a:schemeClr val="bg1"/>
              </a:solidFill>
            </a:endParaRPr>
          </a:p>
          <a:p>
            <a:pPr algn="ctr"/>
            <a:r>
              <a:rPr lang="fr-FR" b="1" dirty="0" smtClean="0">
                <a:solidFill>
                  <a:schemeClr val="bg1"/>
                </a:solidFill>
              </a:rPr>
              <a:t>à la Fondation Louis Vuitton</a:t>
            </a:r>
            <a:endParaRPr lang="fr-FR" b="1" dirty="0">
              <a:solidFill>
                <a:schemeClr val="bg1"/>
              </a:solidFill>
            </a:endParaRPr>
          </a:p>
        </p:txBody>
      </p:sp>
    </p:spTree>
    <p:extLst>
      <p:ext uri="{BB962C8B-B14F-4D97-AF65-F5344CB8AC3E}">
        <p14:creationId xmlns:p14="http://schemas.microsoft.com/office/powerpoint/2010/main" val="2094459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Pourquoi concourir ?</a:t>
            </a:r>
          </a:p>
        </p:txBody>
      </p:sp>
      <p:graphicFrame>
        <p:nvGraphicFramePr>
          <p:cNvPr id="9" name="Diagramme 8">
            <a:extLst>
              <a:ext uri="{FF2B5EF4-FFF2-40B4-BE49-F238E27FC236}">
                <a16:creationId xmlns="" xmlns:a16="http://schemas.microsoft.com/office/drawing/2014/main" id="{DA380971-DD7A-407D-BA8B-30C8A38ED795}"/>
              </a:ext>
            </a:extLst>
          </p:cNvPr>
          <p:cNvGraphicFramePr/>
          <p:nvPr>
            <p:extLst>
              <p:ext uri="{D42A27DB-BD31-4B8C-83A1-F6EECF244321}">
                <p14:modId xmlns:p14="http://schemas.microsoft.com/office/powerpoint/2010/main" val="1925417077"/>
              </p:ext>
            </p:extLst>
          </p:nvPr>
        </p:nvGraphicFramePr>
        <p:xfrm>
          <a:off x="955513" y="889005"/>
          <a:ext cx="5045238" cy="52831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5582" y="1447800"/>
            <a:ext cx="5926418" cy="3952875"/>
          </a:xfrm>
          <a:prstGeom prst="rect">
            <a:avLst/>
          </a:prstGeom>
        </p:spPr>
      </p:pic>
    </p:spTree>
    <p:extLst>
      <p:ext uri="{BB962C8B-B14F-4D97-AF65-F5344CB8AC3E}">
        <p14:creationId xmlns:p14="http://schemas.microsoft.com/office/powerpoint/2010/main" val="1950360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4422844-557F-48E5-AFBC-F0779EABA70A}"/>
              </a:ext>
            </a:extLst>
          </p:cNvPr>
          <p:cNvSpPr>
            <a:spLocks noGrp="1"/>
          </p:cNvSpPr>
          <p:nvPr>
            <p:ph type="title"/>
          </p:nvPr>
        </p:nvSpPr>
        <p:spPr/>
        <p:txBody>
          <a:bodyPr/>
          <a:lstStyle/>
          <a:p>
            <a:r>
              <a:rPr lang="fr-FR" dirty="0"/>
              <a:t>Les thématiques éligibles </a:t>
            </a:r>
            <a:endParaRPr lang="fr-FR" dirty="0">
              <a:solidFill>
                <a:srgbClr val="FF0000"/>
              </a:solidFill>
            </a:endParaRPr>
          </a:p>
        </p:txBody>
      </p:sp>
      <p:sp>
        <p:nvSpPr>
          <p:cNvPr id="7" name="ZoneTexte 6">
            <a:extLst>
              <a:ext uri="{FF2B5EF4-FFF2-40B4-BE49-F238E27FC236}">
                <a16:creationId xmlns="" xmlns:a16="http://schemas.microsoft.com/office/drawing/2014/main" id="{3B06A903-51BC-4772-BAF0-BC3B48908BAF}"/>
              </a:ext>
            </a:extLst>
          </p:cNvPr>
          <p:cNvSpPr txBox="1"/>
          <p:nvPr/>
        </p:nvSpPr>
        <p:spPr>
          <a:xfrm>
            <a:off x="6230473" y="1731015"/>
            <a:ext cx="4625369" cy="873962"/>
          </a:xfrm>
          <a:prstGeom prst="rect">
            <a:avLst/>
          </a:prstGeom>
          <a:solidFill>
            <a:srgbClr val="00A58B"/>
          </a:solidFill>
          <a:ln>
            <a:noFill/>
          </a:ln>
        </p:spPr>
        <p:txBody>
          <a:bodyPr wrap="square" rtlCol="0" anchor="ctr">
            <a:noAutofit/>
          </a:bodyPr>
          <a:lstStyle/>
          <a:p>
            <a:pPr algn="ctr"/>
            <a:r>
              <a:rPr lang="fr-FR" sz="1600" dirty="0">
                <a:solidFill>
                  <a:schemeClr val="bg1"/>
                </a:solidFill>
                <a:latin typeface="Century Gothic" panose="020B0502020202020204" pitchFamily="34" charset="0"/>
              </a:rPr>
              <a:t>EN QUOI LE PROJET APPORTE-T-IL UNE REPONSE AUX </a:t>
            </a:r>
            <a:r>
              <a:rPr lang="fr-FR" sz="1600" b="1" dirty="0">
                <a:solidFill>
                  <a:schemeClr val="bg1"/>
                </a:solidFill>
                <a:latin typeface="Century Gothic" panose="020B0502020202020204" pitchFamily="34" charset="0"/>
              </a:rPr>
              <a:t>ATTENTES SOCIETALES ? </a:t>
            </a:r>
            <a:endParaRPr lang="fr-FR" sz="1600" dirty="0">
              <a:latin typeface="Century Gothic" panose="020B0502020202020204" pitchFamily="34" charset="0"/>
            </a:endParaRPr>
          </a:p>
        </p:txBody>
      </p:sp>
      <p:sp>
        <p:nvSpPr>
          <p:cNvPr id="8" name="ZoneTexte 7">
            <a:extLst>
              <a:ext uri="{FF2B5EF4-FFF2-40B4-BE49-F238E27FC236}">
                <a16:creationId xmlns="" xmlns:a16="http://schemas.microsoft.com/office/drawing/2014/main" id="{2DE2722B-36D0-4DF5-B194-0AF0CFDE631E}"/>
              </a:ext>
            </a:extLst>
          </p:cNvPr>
          <p:cNvSpPr txBox="1"/>
          <p:nvPr/>
        </p:nvSpPr>
        <p:spPr>
          <a:xfrm>
            <a:off x="1415955" y="1730135"/>
            <a:ext cx="4624671" cy="874842"/>
          </a:xfrm>
          <a:prstGeom prst="rect">
            <a:avLst/>
          </a:prstGeom>
          <a:solidFill>
            <a:srgbClr val="0070C0"/>
          </a:solidFill>
          <a:ln>
            <a:noFill/>
          </a:ln>
        </p:spPr>
        <p:txBody>
          <a:bodyPr wrap="square" rtlCol="0">
            <a:noAutofit/>
          </a:bodyPr>
          <a:lstStyle/>
          <a:p>
            <a:pPr algn="ctr"/>
            <a:r>
              <a:rPr lang="fr-FR" sz="1600" dirty="0">
                <a:solidFill>
                  <a:schemeClr val="bg1"/>
                </a:solidFill>
                <a:latin typeface="Century Gothic" panose="020B0502020202020204" pitchFamily="34" charset="0"/>
              </a:rPr>
              <a:t>EN QUOI LE PROJET APPORTE-T-IL UNE REPONSE AUX </a:t>
            </a:r>
            <a:r>
              <a:rPr lang="fr-FR" sz="1600" b="1" dirty="0">
                <a:solidFill>
                  <a:schemeClr val="bg1"/>
                </a:solidFill>
                <a:latin typeface="Century Gothic" panose="020B0502020202020204" pitchFamily="34" charset="0"/>
              </a:rPr>
              <a:t>ATTENTES DES CONSOMMATEURS OMNICANAUX? </a:t>
            </a:r>
          </a:p>
        </p:txBody>
      </p:sp>
      <p:sp>
        <p:nvSpPr>
          <p:cNvPr id="10" name="Rectangle : coins arrondis 9">
            <a:extLst>
              <a:ext uri="{FF2B5EF4-FFF2-40B4-BE49-F238E27FC236}">
                <a16:creationId xmlns="" xmlns:a16="http://schemas.microsoft.com/office/drawing/2014/main" id="{2330378D-78B6-41CF-9A58-776FA8B048E7}"/>
              </a:ext>
            </a:extLst>
          </p:cNvPr>
          <p:cNvSpPr/>
          <p:nvPr/>
        </p:nvSpPr>
        <p:spPr>
          <a:xfrm>
            <a:off x="1390830" y="4605333"/>
            <a:ext cx="9465012" cy="1493587"/>
          </a:xfrm>
          <a:prstGeom prst="rect">
            <a:avLst/>
          </a:prstGeom>
          <a:solidFill>
            <a:srgbClr val="FEDC6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defTabSz="914354"/>
            <a:r>
              <a:rPr lang="fr-FR" sz="1400" i="1" dirty="0">
                <a:solidFill>
                  <a:srgbClr val="1B1B1B"/>
                </a:solidFill>
                <a:latin typeface="Century Gothic" panose="020B0502020202020204" pitchFamily="34" charset="0"/>
              </a:rPr>
              <a:t>Les projets éligibles aux Sirius ont pour finalité de mieux satisfaire les besoins des clients / consommateurs</a:t>
            </a:r>
          </a:p>
          <a:p>
            <a:pPr lvl="0" algn="just" defTabSz="914354"/>
            <a:r>
              <a:rPr lang="fr-FR" sz="1400" i="1" dirty="0">
                <a:solidFill>
                  <a:srgbClr val="1B1B1B"/>
                </a:solidFill>
                <a:latin typeface="Century Gothic" panose="020B0502020202020204" pitchFamily="34" charset="0"/>
              </a:rPr>
              <a:t>Ils peuvent être présentés </a:t>
            </a:r>
            <a:r>
              <a:rPr lang="fr-FR" sz="1400" b="1" i="1" dirty="0">
                <a:solidFill>
                  <a:srgbClr val="1B1B1B"/>
                </a:solidFill>
                <a:latin typeface="Century Gothic" panose="020B0502020202020204" pitchFamily="34" charset="0"/>
              </a:rPr>
              <a:t>à tout stade de leur avancement </a:t>
            </a:r>
            <a:r>
              <a:rPr lang="fr-FR" sz="1400" i="1" dirty="0">
                <a:solidFill>
                  <a:srgbClr val="1B1B1B"/>
                </a:solidFill>
                <a:latin typeface="Century Gothic" panose="020B0502020202020204" pitchFamily="34" charset="0"/>
              </a:rPr>
              <a:t>: lancement, mise en œuvre aboutie, sur des thématiques se rapportant aussi bien :</a:t>
            </a:r>
          </a:p>
          <a:p>
            <a:pPr marL="285750" lvl="0" indent="-285750" algn="just" defTabSz="914354">
              <a:buFont typeface="Arial" panose="020B0604020202020204" pitchFamily="34" charset="0"/>
              <a:buChar char="•"/>
            </a:pPr>
            <a:r>
              <a:rPr lang="fr-FR" sz="1400" i="1" dirty="0">
                <a:solidFill>
                  <a:srgbClr val="1B1B1B"/>
                </a:solidFill>
                <a:latin typeface="Century Gothic" panose="020B0502020202020204" pitchFamily="34" charset="0"/>
              </a:rPr>
              <a:t>Au développement de solutions innovantes qu’à l’optimisation des process existants</a:t>
            </a:r>
          </a:p>
          <a:p>
            <a:pPr marL="285750" lvl="0" indent="-285750" algn="just" defTabSz="914354">
              <a:buFont typeface="Arial" panose="020B0604020202020204" pitchFamily="34" charset="0"/>
              <a:buChar char="•"/>
            </a:pPr>
            <a:r>
              <a:rPr lang="fr-FR" sz="1400" i="1" dirty="0">
                <a:solidFill>
                  <a:srgbClr val="1B1B1B"/>
                </a:solidFill>
                <a:latin typeface="Century Gothic" panose="020B0502020202020204" pitchFamily="34" charset="0"/>
              </a:rPr>
              <a:t>À l’amélioration de l’expérience d’achat (ce que le client voit) qu’à sa construction (ce que le client ne voit pas)</a:t>
            </a:r>
          </a:p>
          <a:p>
            <a:pPr lvl="0" algn="just" defTabSz="914354"/>
            <a:r>
              <a:rPr lang="fr-FR" sz="1400" b="1" i="1" dirty="0">
                <a:solidFill>
                  <a:srgbClr val="1B1B1B"/>
                </a:solidFill>
                <a:latin typeface="Century Gothic" panose="020B0502020202020204" pitchFamily="34" charset="0"/>
              </a:rPr>
              <a:t>Ils reflètent toute forme de travail collaboratif entre industriel, distributeur et prestataire</a:t>
            </a:r>
            <a:r>
              <a:rPr lang="fr-FR" sz="1400" i="1" dirty="0">
                <a:solidFill>
                  <a:srgbClr val="1B1B1B"/>
                </a:solidFill>
                <a:latin typeface="Century Gothic" panose="020B0502020202020204" pitchFamily="34" charset="0"/>
              </a:rPr>
              <a:t>. </a:t>
            </a:r>
          </a:p>
        </p:txBody>
      </p:sp>
      <p:sp>
        <p:nvSpPr>
          <p:cNvPr id="11" name="ZoneTexte 10">
            <a:extLst>
              <a:ext uri="{FF2B5EF4-FFF2-40B4-BE49-F238E27FC236}">
                <a16:creationId xmlns="" xmlns:a16="http://schemas.microsoft.com/office/drawing/2014/main" id="{E2445C1B-BB4C-433E-84B9-4E6F62D6A48F}"/>
              </a:ext>
            </a:extLst>
          </p:cNvPr>
          <p:cNvSpPr txBox="1"/>
          <p:nvPr/>
        </p:nvSpPr>
        <p:spPr>
          <a:xfrm>
            <a:off x="1415955" y="1154181"/>
            <a:ext cx="9520500" cy="400110"/>
          </a:xfrm>
          <a:prstGeom prst="rect">
            <a:avLst/>
          </a:prstGeom>
          <a:solidFill>
            <a:schemeClr val="tx1">
              <a:lumMod val="50000"/>
              <a:lumOff val="50000"/>
              <a:alpha val="72941"/>
            </a:schemeClr>
          </a:solidFill>
        </p:spPr>
        <p:txBody>
          <a:bodyPr wrap="square" rtlCol="0">
            <a:spAutoFit/>
          </a:bodyPr>
          <a:lstStyle/>
          <a:p>
            <a:pPr algn="ctr"/>
            <a:r>
              <a:rPr lang="fr-FR" sz="2000" b="1" dirty="0">
                <a:solidFill>
                  <a:prstClr val="white"/>
                </a:solidFill>
                <a:latin typeface="Century Gothic" panose="020B0502020202020204" pitchFamily="34" charset="0"/>
              </a:rPr>
              <a:t>Alimentaire – Non alimentaire – </a:t>
            </a:r>
            <a:r>
              <a:rPr lang="fr-FR" sz="2000" b="1" dirty="0" err="1">
                <a:solidFill>
                  <a:prstClr val="white"/>
                </a:solidFill>
                <a:latin typeface="Century Gothic" panose="020B0502020202020204" pitchFamily="34" charset="0"/>
              </a:rPr>
              <a:t>omnicanal</a:t>
            </a:r>
            <a:endParaRPr lang="fr-FR" sz="2000" b="1" dirty="0">
              <a:solidFill>
                <a:prstClr val="white"/>
              </a:solidFill>
              <a:latin typeface="Century Gothic" panose="020B0502020202020204" pitchFamily="34" charset="0"/>
            </a:endParaRPr>
          </a:p>
        </p:txBody>
      </p:sp>
      <p:sp>
        <p:nvSpPr>
          <p:cNvPr id="9" name="ZoneTexte 8">
            <a:extLst>
              <a:ext uri="{FF2B5EF4-FFF2-40B4-BE49-F238E27FC236}">
                <a16:creationId xmlns="" xmlns:a16="http://schemas.microsoft.com/office/drawing/2014/main" id="{EFABC48D-EE89-4A45-B320-F36266D1BD41}"/>
              </a:ext>
            </a:extLst>
          </p:cNvPr>
          <p:cNvSpPr txBox="1"/>
          <p:nvPr/>
        </p:nvSpPr>
        <p:spPr>
          <a:xfrm rot="16200000">
            <a:off x="-1158340" y="3729861"/>
            <a:ext cx="4368785" cy="369332"/>
          </a:xfrm>
          <a:prstGeom prst="rect">
            <a:avLst/>
          </a:prstGeom>
          <a:solidFill>
            <a:schemeClr val="tx1">
              <a:lumMod val="50000"/>
              <a:lumOff val="50000"/>
              <a:alpha val="72941"/>
            </a:schemeClr>
          </a:solidFill>
        </p:spPr>
        <p:txBody>
          <a:bodyPr wrap="square" rtlCol="0">
            <a:spAutoFit/>
          </a:bodyPr>
          <a:lstStyle/>
          <a:p>
            <a:pPr algn="ctr"/>
            <a:r>
              <a:rPr lang="fr-FR" b="1" dirty="0">
                <a:solidFill>
                  <a:prstClr val="white"/>
                </a:solidFill>
                <a:latin typeface="Century Gothic" panose="020B0502020202020204" pitchFamily="34" charset="0"/>
              </a:rPr>
              <a:t>Collaboration industrie-commerce</a:t>
            </a:r>
          </a:p>
        </p:txBody>
      </p:sp>
      <p:sp>
        <p:nvSpPr>
          <p:cNvPr id="12" name="ZoneTexte 11">
            <a:extLst>
              <a:ext uri="{FF2B5EF4-FFF2-40B4-BE49-F238E27FC236}">
                <a16:creationId xmlns="" xmlns:a16="http://schemas.microsoft.com/office/drawing/2014/main" id="{2DE2722B-36D0-4DF5-B194-0AF0CFDE631E}"/>
              </a:ext>
            </a:extLst>
          </p:cNvPr>
          <p:cNvSpPr txBox="1"/>
          <p:nvPr/>
        </p:nvSpPr>
        <p:spPr>
          <a:xfrm>
            <a:off x="1415955" y="2780822"/>
            <a:ext cx="4624671" cy="1693454"/>
          </a:xfrm>
          <a:prstGeom prst="rect">
            <a:avLst/>
          </a:prstGeom>
          <a:solidFill>
            <a:srgbClr val="7AC4EE">
              <a:alpha val="47843"/>
            </a:srgbClr>
          </a:solidFill>
          <a:ln>
            <a:noFill/>
          </a:ln>
        </p:spPr>
        <p:txBody>
          <a:bodyPr wrap="square" rtlCol="0">
            <a:noAutofit/>
          </a:bodyPr>
          <a:lstStyle/>
          <a:p>
            <a:r>
              <a:rPr lang="fr-FR" sz="1600" dirty="0">
                <a:latin typeface="Century Gothic" panose="020B0502020202020204" pitchFamily="34" charset="0"/>
              </a:rPr>
              <a:t>Disponibilité produit, expérience d’achat, merchandising, parcours clients, offre, service, livraison, information produit, traçabilité, transparence, diminution des externalités négatives : pollution sonore, visuelle, air, ...</a:t>
            </a:r>
            <a:endParaRPr lang="fr-FR" sz="1600" b="1" dirty="0">
              <a:latin typeface="Century Gothic" panose="020B0502020202020204" pitchFamily="34" charset="0"/>
            </a:endParaRPr>
          </a:p>
        </p:txBody>
      </p:sp>
      <p:sp>
        <p:nvSpPr>
          <p:cNvPr id="14" name="ZoneTexte 13">
            <a:extLst>
              <a:ext uri="{FF2B5EF4-FFF2-40B4-BE49-F238E27FC236}">
                <a16:creationId xmlns="" xmlns:a16="http://schemas.microsoft.com/office/drawing/2014/main" id="{2DE2722B-36D0-4DF5-B194-0AF0CFDE631E}"/>
              </a:ext>
            </a:extLst>
          </p:cNvPr>
          <p:cNvSpPr txBox="1"/>
          <p:nvPr/>
        </p:nvSpPr>
        <p:spPr>
          <a:xfrm>
            <a:off x="6230473" y="2743199"/>
            <a:ext cx="4625369" cy="1731075"/>
          </a:xfrm>
          <a:prstGeom prst="rect">
            <a:avLst/>
          </a:prstGeom>
          <a:solidFill>
            <a:srgbClr val="05BE9E">
              <a:alpha val="43922"/>
            </a:srgbClr>
          </a:solidFill>
          <a:ln>
            <a:noFill/>
          </a:ln>
        </p:spPr>
        <p:txBody>
          <a:bodyPr wrap="square" rtlCol="0">
            <a:noAutofit/>
          </a:bodyPr>
          <a:lstStyle/>
          <a:p>
            <a:r>
              <a:rPr lang="fr-FR" sz="1400" dirty="0">
                <a:latin typeface="Century Gothic" panose="020B0502020202020204" pitchFamily="34" charset="0"/>
              </a:rPr>
              <a:t>Partage plus équitable de la valeur, accompagnement aux comportements d’achat plus sains, plus durables et plus solidaires, économie circulaire (écoconception, réemploi, lutte contre le gaspillage (alimentaire, non alimentaire, matières, emballages…), opérations solidaires, </a:t>
            </a:r>
            <a:r>
              <a:rPr lang="fr-FR" sz="1400" dirty="0" err="1">
                <a:latin typeface="Century Gothic" panose="020B0502020202020204" pitchFamily="34" charset="0"/>
              </a:rPr>
              <a:t>décarbonation</a:t>
            </a:r>
            <a:r>
              <a:rPr lang="fr-FR" sz="1400" dirty="0">
                <a:latin typeface="Century Gothic" panose="020B0502020202020204" pitchFamily="34" charset="0"/>
              </a:rPr>
              <a:t>, compétences de demain, évolution des modes de travail, …</a:t>
            </a:r>
            <a:endParaRPr lang="fr-FR" sz="1400" b="1" dirty="0">
              <a:latin typeface="Century Gothic" panose="020B0502020202020204" pitchFamily="34" charset="0"/>
            </a:endParaRPr>
          </a:p>
        </p:txBody>
      </p:sp>
    </p:spTree>
    <p:extLst>
      <p:ext uri="{BB962C8B-B14F-4D97-AF65-F5344CB8AC3E}">
        <p14:creationId xmlns:p14="http://schemas.microsoft.com/office/powerpoint/2010/main" val="1962518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86475" y="1430483"/>
            <a:ext cx="5923981" cy="611047"/>
          </a:xfrm>
          <a:solidFill>
            <a:srgbClr val="122136"/>
          </a:solidFill>
        </p:spPr>
        <p:txBody>
          <a:bodyPr/>
          <a:lstStyle/>
          <a:p>
            <a:pPr algn="r"/>
            <a:r>
              <a:rPr lang="fr-FR" dirty="0" smtClean="0">
                <a:solidFill>
                  <a:schemeClr val="bg1"/>
                </a:solidFill>
              </a:rPr>
              <a:t>Le Palmarès 2021</a:t>
            </a:r>
            <a:endParaRPr lang="fr-FR" dirty="0">
              <a:solidFill>
                <a:schemeClr val="bg1"/>
              </a:solidFill>
            </a:endParaRPr>
          </a:p>
        </p:txBody>
      </p:sp>
      <p:sp>
        <p:nvSpPr>
          <p:cNvPr id="6" name="Espace réservé du texte 5">
            <a:extLst>
              <a:ext uri="{FF2B5EF4-FFF2-40B4-BE49-F238E27FC236}">
                <a16:creationId xmlns="" xmlns:a16="http://schemas.microsoft.com/office/drawing/2014/main" id="{CD172FAE-16AE-40BE-9810-FBD8AE2BDCFE}"/>
              </a:ext>
            </a:extLst>
          </p:cNvPr>
          <p:cNvSpPr>
            <a:spLocks noGrp="1"/>
          </p:cNvSpPr>
          <p:nvPr>
            <p:ph type="body" sz="quarter" idx="12"/>
          </p:nvPr>
        </p:nvSpPr>
        <p:spPr>
          <a:xfrm>
            <a:off x="546097" y="1073199"/>
            <a:ext cx="5006978" cy="4904520"/>
          </a:xfrm>
        </p:spPr>
        <p:txBody>
          <a:bodyPr/>
          <a:lstStyle/>
          <a:p>
            <a:r>
              <a:rPr lang="fr-FR" dirty="0"/>
              <a:t>Afin de rester le plus possible en phase avec l’évolution du commerce, de refléter au mieux la diversité des dossiers reçus et de garantir leur niveau de qualité, le nombre de prix remis et leurs intitulés sont évolutifs, dans la limite de </a:t>
            </a:r>
            <a:r>
              <a:rPr lang="fr-FR" b="1" dirty="0"/>
              <a:t>10 prix</a:t>
            </a:r>
            <a:r>
              <a:rPr lang="fr-FR" dirty="0"/>
              <a:t> </a:t>
            </a:r>
            <a:r>
              <a:rPr lang="fr-FR" b="1" dirty="0"/>
              <a:t>maximum</a:t>
            </a:r>
            <a:r>
              <a:rPr lang="fr-FR" dirty="0"/>
              <a:t>. </a:t>
            </a:r>
          </a:p>
          <a:p>
            <a:pPr lvl="1"/>
            <a:r>
              <a:rPr lang="fr-FR" dirty="0"/>
              <a:t>Le </a:t>
            </a:r>
            <a:r>
              <a:rPr lang="fr-FR" b="1" dirty="0">
                <a:solidFill>
                  <a:srgbClr val="05BE9E"/>
                </a:solidFill>
              </a:rPr>
              <a:t>jury professionnel </a:t>
            </a:r>
            <a:r>
              <a:rPr lang="fr-FR" dirty="0"/>
              <a:t>est libre de créer de nouveaux intitulés chaque année, qui seront repris ou non l’année suivante.</a:t>
            </a:r>
          </a:p>
          <a:p>
            <a:pPr lvl="1"/>
            <a:r>
              <a:rPr lang="fr-FR" dirty="0"/>
              <a:t>Le </a:t>
            </a:r>
            <a:r>
              <a:rPr lang="fr-FR" b="1" dirty="0">
                <a:solidFill>
                  <a:srgbClr val="05BE9E"/>
                </a:solidFill>
              </a:rPr>
              <a:t>jury consommateur </a:t>
            </a:r>
            <a:r>
              <a:rPr lang="fr-FR" dirty="0"/>
              <a:t>attribuera </a:t>
            </a:r>
            <a:r>
              <a:rPr lang="fr-FR" b="1" dirty="0"/>
              <a:t>un Sirius du Consommateur </a:t>
            </a:r>
            <a:endParaRPr lang="fr-FR" b="1" dirty="0">
              <a:solidFill>
                <a:srgbClr val="05BE9E"/>
              </a:solidFill>
            </a:endParaRPr>
          </a:p>
          <a:p>
            <a:pPr lvl="1"/>
            <a:r>
              <a:rPr lang="fr-FR" b="1" dirty="0">
                <a:solidFill>
                  <a:srgbClr val="05BE9E"/>
                </a:solidFill>
              </a:rPr>
              <a:t>L’équipe de l’Institut du Commerce </a:t>
            </a:r>
            <a:r>
              <a:rPr lang="fr-FR" dirty="0"/>
              <a:t>remet </a:t>
            </a:r>
            <a:r>
              <a:rPr lang="fr-FR" b="1" dirty="0"/>
              <a:t>un Sirius d’honneur </a:t>
            </a:r>
            <a:r>
              <a:rPr lang="fr-FR" dirty="0"/>
              <a:t>a un adhérent particulièrement impliqué dans les travaux et qui favorisent le décloisonnement des thématiques traitées</a:t>
            </a:r>
          </a:p>
          <a:p>
            <a:pPr marL="0" indent="0">
              <a:buNone/>
            </a:pPr>
            <a:r>
              <a:rPr lang="fr-FR" i="1" dirty="0"/>
              <a:t>Palmarès, photos, dossiers et </a:t>
            </a:r>
            <a:r>
              <a:rPr lang="fr-FR" i="1" dirty="0" err="1"/>
              <a:t>replay</a:t>
            </a:r>
            <a:r>
              <a:rPr lang="fr-FR" i="1" dirty="0"/>
              <a:t> disponibles sur notre site, rubrique </a:t>
            </a:r>
            <a:r>
              <a:rPr lang="fr-FR" i="1" dirty="0" err="1">
                <a:hlinkClick r:id="rId2"/>
              </a:rPr>
              <a:t>Sirirus</a:t>
            </a:r>
            <a:endParaRPr lang="fr-FR" i="1" dirty="0"/>
          </a:p>
        </p:txBody>
      </p:sp>
      <p:pic>
        <p:nvPicPr>
          <p:cNvPr id="3" name="Image 2"/>
          <p:cNvPicPr>
            <a:picLocks noChangeAspect="1"/>
          </p:cNvPicPr>
          <p:nvPr/>
        </p:nvPicPr>
        <p:blipFill>
          <a:blip r:embed="rId3"/>
          <a:stretch>
            <a:fillRect/>
          </a:stretch>
        </p:blipFill>
        <p:spPr>
          <a:xfrm>
            <a:off x="5795164" y="2200274"/>
            <a:ext cx="6144423" cy="2352675"/>
          </a:xfrm>
          <a:prstGeom prst="rect">
            <a:avLst/>
          </a:prstGeom>
        </p:spPr>
      </p:pic>
      <p:sp>
        <p:nvSpPr>
          <p:cNvPr id="7" name="Titre 1"/>
          <p:cNvSpPr txBox="1">
            <a:spLocks/>
          </p:cNvSpPr>
          <p:nvPr/>
        </p:nvSpPr>
        <p:spPr>
          <a:xfrm>
            <a:off x="698500" y="430358"/>
            <a:ext cx="11150031" cy="611047"/>
          </a:xfrm>
          <a:prstGeom prst="rect">
            <a:avLst/>
          </a:prstGeom>
        </p:spPr>
        <p:txBody>
          <a:bodyPr vert="horz" lIns="0" tIns="45720" rIns="91440" bIns="45720" rtlCol="0" anchor="ctr">
            <a:normAutofit/>
          </a:bodyPr>
          <a:lstStyle>
            <a:lvl1pPr marL="0" marR="0" indent="0" algn="l" defTabSz="1208432" rtl="0" eaLnBrk="1" fontAlgn="auto" latinLnBrk="0" hangingPunct="1">
              <a:lnSpc>
                <a:spcPct val="90000"/>
              </a:lnSpc>
              <a:spcBef>
                <a:spcPts val="1000"/>
              </a:spcBef>
              <a:spcAft>
                <a:spcPts val="0"/>
              </a:spcAft>
              <a:buClrTx/>
              <a:buSzTx/>
              <a:buFont typeface="Arial" panose="020B0604020202020204" pitchFamily="34" charset="0"/>
              <a:buNone/>
              <a:tabLst/>
              <a:defRPr lang="es-ES" sz="2800" b="1" kern="1200" noProof="0" dirty="0">
                <a:solidFill>
                  <a:schemeClr val="tx1"/>
                </a:solidFill>
                <a:latin typeface="Century Gothic" panose="020B0502020202020204" pitchFamily="34" charset="0"/>
                <a:ea typeface="+mn-ea"/>
                <a:cs typeface="+mn-cs"/>
              </a:defRPr>
            </a:lvl1pPr>
          </a:lstStyle>
          <a:p>
            <a:r>
              <a:rPr lang="fr-FR" smtClean="0"/>
              <a:t>Les types de prix</a:t>
            </a:r>
            <a:endParaRPr lang="fr-FR"/>
          </a:p>
        </p:txBody>
      </p:sp>
    </p:spTree>
    <p:extLst>
      <p:ext uri="{BB962C8B-B14F-4D97-AF65-F5344CB8AC3E}">
        <p14:creationId xmlns:p14="http://schemas.microsoft.com/office/powerpoint/2010/main" val="24996490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42E920BA-64D5-4C90-B373-9634A7D09884}"/>
              </a:ext>
            </a:extLst>
          </p:cNvPr>
          <p:cNvSpPr>
            <a:spLocks noGrp="1"/>
          </p:cNvSpPr>
          <p:nvPr>
            <p:ph type="title"/>
          </p:nvPr>
        </p:nvSpPr>
        <p:spPr/>
        <p:txBody>
          <a:bodyPr/>
          <a:lstStyle/>
          <a:p>
            <a:r>
              <a:rPr lang="fr-FR" altLang="fr-FR" dirty="0"/>
              <a:t>Qui peut concourir?</a:t>
            </a:r>
            <a:endParaRPr lang="fr-FR" dirty="0"/>
          </a:p>
        </p:txBody>
      </p:sp>
      <p:sp>
        <p:nvSpPr>
          <p:cNvPr id="5" name="Espace réservé du texte 4">
            <a:extLst>
              <a:ext uri="{FF2B5EF4-FFF2-40B4-BE49-F238E27FC236}">
                <a16:creationId xmlns="" xmlns:a16="http://schemas.microsoft.com/office/drawing/2014/main" id="{358E5A80-C421-47AB-9516-7CBCE3F15D5A}"/>
              </a:ext>
            </a:extLst>
          </p:cNvPr>
          <p:cNvSpPr>
            <a:spLocks noGrp="1"/>
          </p:cNvSpPr>
          <p:nvPr>
            <p:ph type="body" sz="quarter" idx="12"/>
          </p:nvPr>
        </p:nvSpPr>
        <p:spPr>
          <a:xfrm>
            <a:off x="546097" y="1073198"/>
            <a:ext cx="11123384" cy="5213301"/>
          </a:xfrm>
        </p:spPr>
        <p:txBody>
          <a:bodyPr/>
          <a:lstStyle/>
          <a:p>
            <a:r>
              <a:rPr lang="fr-FR" dirty="0"/>
              <a:t>LES SIRIUS SONT OUVERTS A TOUS, quelque soit : </a:t>
            </a:r>
          </a:p>
          <a:p>
            <a:pPr lvl="1"/>
            <a:r>
              <a:rPr lang="fr-FR" dirty="0"/>
              <a:t>La taille de la société</a:t>
            </a:r>
          </a:p>
          <a:p>
            <a:pPr lvl="1"/>
            <a:r>
              <a:rPr lang="fr-FR" dirty="0"/>
              <a:t>Le ou les départements concernés dans l’entreprise : fonctions commerce, études, Supply, RSE, DG, RH, …</a:t>
            </a:r>
          </a:p>
          <a:p>
            <a:pPr lvl="1"/>
            <a:r>
              <a:rPr lang="fr-FR" dirty="0"/>
              <a:t>Le secteur d’activité : alimentaire, non alimentaire</a:t>
            </a:r>
          </a:p>
          <a:p>
            <a:pPr lvl="1"/>
            <a:r>
              <a:rPr lang="fr-FR" dirty="0"/>
              <a:t>Le format de commerce : GSA, GSS, Proximité, circuits courts, on-offline, hors domicile, …</a:t>
            </a:r>
          </a:p>
          <a:p>
            <a:pPr lvl="1"/>
            <a:r>
              <a:rPr lang="fr-FR" dirty="0"/>
              <a:t>Le type d’acteur : Industriel, Distributeur, Startup, PME, Prestataire, Organisation professionnelle, …</a:t>
            </a:r>
          </a:p>
          <a:p>
            <a:pPr lvl="1"/>
            <a:endParaRPr lang="fr-FR" dirty="0"/>
          </a:p>
          <a:p>
            <a:r>
              <a:rPr lang="fr-FR" altLang="fr-FR" dirty="0"/>
              <a:t>LE PROJET DOIT ETRE PORTE :</a:t>
            </a:r>
            <a:r>
              <a:rPr lang="is-IS" altLang="fr-FR" dirty="0"/>
              <a:t> </a:t>
            </a:r>
          </a:p>
          <a:p>
            <a:pPr lvl="1"/>
            <a:r>
              <a:rPr lang="fr-FR" dirty="0"/>
              <a:t>Par un/des industriels et/ou un/des distributeurs</a:t>
            </a:r>
          </a:p>
          <a:p>
            <a:pPr lvl="1"/>
            <a:r>
              <a:rPr lang="fr-FR" dirty="0"/>
              <a:t>Avec l’appui ou non d’un prestataire</a:t>
            </a:r>
          </a:p>
          <a:p>
            <a:pPr lvl="1"/>
            <a:endParaRPr lang="fr-FR" dirty="0"/>
          </a:p>
          <a:p>
            <a:r>
              <a:rPr lang="fr-FR" dirty="0"/>
              <a:t>PLUSIEURS DOSSIERS de candidature peuvent être déposés par société selon les produits, le(s) partenaire(s). Le même dossier sera soumis au vote du jury professionnel, et du jury de consommateurs (sauf contre-indication du candidat). </a:t>
            </a:r>
          </a:p>
          <a:p>
            <a:r>
              <a:rPr lang="fr-FR" dirty="0"/>
              <a:t>LE DEPOT DES DOSSIERS :</a:t>
            </a:r>
          </a:p>
          <a:p>
            <a:pPr lvl="1"/>
            <a:r>
              <a:rPr lang="fr-FR" dirty="0"/>
              <a:t>Est gratuit pour les adhérents de l’Institut du Commerce</a:t>
            </a:r>
          </a:p>
          <a:p>
            <a:pPr lvl="1"/>
            <a:r>
              <a:rPr lang="fr-FR" dirty="0"/>
              <a:t>Est possible pour les sociétés non adhérentes (nous consulter)</a:t>
            </a:r>
          </a:p>
          <a:p>
            <a:endParaRPr lang="fr-FR" dirty="0"/>
          </a:p>
        </p:txBody>
      </p:sp>
    </p:spTree>
    <p:extLst>
      <p:ext uri="{BB962C8B-B14F-4D97-AF65-F5344CB8AC3E}">
        <p14:creationId xmlns:p14="http://schemas.microsoft.com/office/powerpoint/2010/main" val="3579370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F345A76A-5041-46A6-8548-8B709D64CAC7}"/>
              </a:ext>
            </a:extLst>
          </p:cNvPr>
          <p:cNvSpPr>
            <a:spLocks noGrp="1"/>
          </p:cNvSpPr>
          <p:nvPr>
            <p:ph type="title"/>
          </p:nvPr>
        </p:nvSpPr>
        <p:spPr/>
        <p:txBody>
          <a:bodyPr/>
          <a:lstStyle/>
          <a:p>
            <a:r>
              <a:rPr lang="fr-FR" dirty="0"/>
              <a:t>Les modalités pratiques</a:t>
            </a:r>
          </a:p>
        </p:txBody>
      </p:sp>
      <p:graphicFrame>
        <p:nvGraphicFramePr>
          <p:cNvPr id="3" name="Tableau 3">
            <a:extLst>
              <a:ext uri="{FF2B5EF4-FFF2-40B4-BE49-F238E27FC236}">
                <a16:creationId xmlns="" xmlns:a16="http://schemas.microsoft.com/office/drawing/2014/main" id="{B88AE615-CADC-492C-A707-51D278297C9E}"/>
              </a:ext>
            </a:extLst>
          </p:cNvPr>
          <p:cNvGraphicFramePr>
            <a:graphicFrameLocks noGrp="1"/>
          </p:cNvGraphicFramePr>
          <p:nvPr>
            <p:extLst>
              <p:ext uri="{D42A27DB-BD31-4B8C-83A1-F6EECF244321}">
                <p14:modId xmlns:p14="http://schemas.microsoft.com/office/powerpoint/2010/main" val="3193721299"/>
              </p:ext>
            </p:extLst>
          </p:nvPr>
        </p:nvGraphicFramePr>
        <p:xfrm>
          <a:off x="0" y="910597"/>
          <a:ext cx="12192000" cy="5496560"/>
        </p:xfrm>
        <a:graphic>
          <a:graphicData uri="http://schemas.openxmlformats.org/drawingml/2006/table">
            <a:tbl>
              <a:tblPr firstRow="1" bandRow="1">
                <a:tableStyleId>{21E4AEA4-8DFA-4A89-87EB-49C32662AFE0}</a:tableStyleId>
              </a:tblPr>
              <a:tblGrid>
                <a:gridCol w="2057400">
                  <a:extLst>
                    <a:ext uri="{9D8B030D-6E8A-4147-A177-3AD203B41FA5}">
                      <a16:colId xmlns="" xmlns:a16="http://schemas.microsoft.com/office/drawing/2014/main" val="3940512778"/>
                    </a:ext>
                  </a:extLst>
                </a:gridCol>
                <a:gridCol w="1732722">
                  <a:extLst>
                    <a:ext uri="{9D8B030D-6E8A-4147-A177-3AD203B41FA5}">
                      <a16:colId xmlns="" xmlns:a16="http://schemas.microsoft.com/office/drawing/2014/main" val="1101752325"/>
                    </a:ext>
                  </a:extLst>
                </a:gridCol>
                <a:gridCol w="8401878">
                  <a:extLst>
                    <a:ext uri="{9D8B030D-6E8A-4147-A177-3AD203B41FA5}">
                      <a16:colId xmlns="" xmlns:a16="http://schemas.microsoft.com/office/drawing/2014/main" val="3534037359"/>
                    </a:ext>
                  </a:extLst>
                </a:gridCol>
              </a:tblGrid>
              <a:tr h="370840">
                <a:tc>
                  <a:txBody>
                    <a:bodyPr/>
                    <a:lstStyle/>
                    <a:p>
                      <a:r>
                        <a:rPr lang="fr-FR" sz="1400" dirty="0">
                          <a:latin typeface="Century Gothic" panose="020B0502020202020204" pitchFamily="34" charset="0"/>
                        </a:rPr>
                        <a:t>Les jalons</a:t>
                      </a:r>
                    </a:p>
                  </a:txBody>
                  <a:tcPr/>
                </a:tc>
                <a:tc>
                  <a:txBody>
                    <a:bodyPr/>
                    <a:lstStyle/>
                    <a:p>
                      <a:r>
                        <a:rPr lang="fr-FR" sz="1400" dirty="0">
                          <a:latin typeface="Century Gothic" panose="020B0502020202020204" pitchFamily="34" charset="0"/>
                        </a:rPr>
                        <a:t>Les dates</a:t>
                      </a:r>
                    </a:p>
                  </a:txBody>
                  <a:tcPr/>
                </a:tc>
                <a:tc>
                  <a:txBody>
                    <a:bodyPr/>
                    <a:lstStyle/>
                    <a:p>
                      <a:r>
                        <a:rPr lang="fr-FR" sz="1400" dirty="0">
                          <a:latin typeface="Century Gothic" panose="020B0502020202020204" pitchFamily="34" charset="0"/>
                        </a:rPr>
                        <a:t>Les modalités</a:t>
                      </a:r>
                    </a:p>
                  </a:txBody>
                  <a:tcPr/>
                </a:tc>
                <a:extLst>
                  <a:ext uri="{0D108BD9-81ED-4DB2-BD59-A6C34878D82A}">
                    <a16:rowId xmlns="" xmlns:a16="http://schemas.microsoft.com/office/drawing/2014/main" val="443681207"/>
                  </a:ext>
                </a:extLst>
              </a:tr>
              <a:tr h="370840">
                <a:tc>
                  <a:txBody>
                    <a:bodyPr/>
                    <a:lstStyle/>
                    <a:p>
                      <a:r>
                        <a:rPr lang="fr-FR" sz="1200" b="1" dirty="0">
                          <a:latin typeface="Century Gothic" panose="020B0502020202020204" pitchFamily="34" charset="0"/>
                        </a:rPr>
                        <a:t>INSCRIPTION </a:t>
                      </a:r>
                    </a:p>
                  </a:txBody>
                  <a:tcPr/>
                </a:tc>
                <a:tc>
                  <a:txBody>
                    <a:bodyPr/>
                    <a:lstStyle/>
                    <a:p>
                      <a:r>
                        <a:rPr lang="fr-FR" sz="1200" dirty="0">
                          <a:latin typeface="Century Gothic" panose="020B0502020202020204" pitchFamily="34" charset="0"/>
                        </a:rPr>
                        <a:t>Avant le </a:t>
                      </a:r>
                      <a:r>
                        <a:rPr lang="fr-FR" sz="1200" dirty="0" smtClean="0">
                          <a:latin typeface="Century Gothic" panose="020B0502020202020204" pitchFamily="34" charset="0"/>
                        </a:rPr>
                        <a:t>14</a:t>
                      </a:r>
                      <a:r>
                        <a:rPr lang="fr-FR" sz="1200" baseline="0" dirty="0" smtClean="0">
                          <a:latin typeface="Century Gothic" panose="020B0502020202020204" pitchFamily="34" charset="0"/>
                        </a:rPr>
                        <a:t> </a:t>
                      </a:r>
                      <a:r>
                        <a:rPr lang="fr-FR" sz="1200" dirty="0" smtClean="0">
                          <a:latin typeface="Century Gothic" panose="020B0502020202020204" pitchFamily="34" charset="0"/>
                        </a:rPr>
                        <a:t>septembre</a:t>
                      </a:r>
                      <a:endParaRPr lang="fr-FR" sz="1200" dirty="0">
                        <a:latin typeface="Century Gothic" panose="020B0502020202020204" pitchFamily="34" charset="0"/>
                      </a:endParaRPr>
                    </a:p>
                  </a:txBody>
                  <a:tcPr/>
                </a:tc>
                <a:tc>
                  <a:txBody>
                    <a:bodyPr/>
                    <a:lstStyle/>
                    <a:p>
                      <a:pPr marL="0" marR="0" lvl="0" indent="0" algn="just"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Point de contact du candidat avec l’équipe de l’Institut du Commerce pour informer qu’il va déposer un dossier</a:t>
                      </a:r>
                    </a:p>
                  </a:txBody>
                  <a:tcPr/>
                </a:tc>
                <a:extLst>
                  <a:ext uri="{0D108BD9-81ED-4DB2-BD59-A6C34878D82A}">
                    <a16:rowId xmlns="" xmlns:a16="http://schemas.microsoft.com/office/drawing/2014/main" val="10001"/>
                  </a:ext>
                </a:extLst>
              </a:tr>
              <a:tr h="370840">
                <a:tc>
                  <a:txBody>
                    <a:bodyPr/>
                    <a:lstStyle/>
                    <a:p>
                      <a:r>
                        <a:rPr lang="fr-FR" sz="1200" b="1" dirty="0">
                          <a:latin typeface="Century Gothic" panose="020B0502020202020204" pitchFamily="34" charset="0"/>
                        </a:rPr>
                        <a:t>DÉPÔT DES CANDIDATURES</a:t>
                      </a:r>
                    </a:p>
                  </a:txBody>
                  <a:tcPr/>
                </a:tc>
                <a:tc>
                  <a:txBody>
                    <a:bodyPr/>
                    <a:lstStyle/>
                    <a:p>
                      <a:r>
                        <a:rPr lang="fr-FR" sz="1200" dirty="0">
                          <a:latin typeface="Century Gothic" panose="020B0502020202020204" pitchFamily="34" charset="0"/>
                        </a:rPr>
                        <a:t>Le </a:t>
                      </a:r>
                      <a:r>
                        <a:rPr lang="fr-FR" sz="1200" dirty="0" smtClean="0">
                          <a:latin typeface="Century Gothic" panose="020B0502020202020204" pitchFamily="34" charset="0"/>
                        </a:rPr>
                        <a:t>30</a:t>
                      </a:r>
                      <a:r>
                        <a:rPr lang="fr-FR" sz="1200" baseline="0" dirty="0" smtClean="0">
                          <a:latin typeface="Century Gothic" panose="020B0502020202020204" pitchFamily="34" charset="0"/>
                        </a:rPr>
                        <a:t> septembre</a:t>
                      </a:r>
                      <a:r>
                        <a:rPr lang="fr-FR" sz="1200" dirty="0" smtClean="0">
                          <a:latin typeface="Century Gothic" panose="020B0502020202020204" pitchFamily="34" charset="0"/>
                        </a:rPr>
                        <a:t> </a:t>
                      </a:r>
                      <a:r>
                        <a:rPr lang="fr-FR" sz="1200" dirty="0">
                          <a:latin typeface="Century Gothic" panose="020B0502020202020204" pitchFamily="34" charset="0"/>
                        </a:rPr>
                        <a:t>à 18h</a:t>
                      </a:r>
                    </a:p>
                  </a:txBody>
                  <a:tcPr/>
                </a:tc>
                <a:tc>
                  <a:txBody>
                    <a:bodyPr/>
                    <a:lstStyle/>
                    <a:p>
                      <a:pPr marL="0" marR="0" lvl="0" indent="0" algn="just" defTabSz="914354"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Envoi du dossier de candidature à </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hlinkClick r:id="rId2">
                            <a:extLst>
                              <a:ext uri="{A12FA001-AC4F-418D-AE19-62706E023703}">
                                <ahyp:hlinkClr xmlns="" xmlns:ahyp="http://schemas.microsoft.com/office/drawing/2018/hyperlinkcolor" val="tx"/>
                              </a:ext>
                            </a:extLst>
                          </a:hlinkClick>
                        </a:rPr>
                        <a:t>idc@institutducommerce.org</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avec les éléments suivants :</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 bordereau d’acceptation du règlement complété et signé (dernier slide de ce document)</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La fiche de synthèse du projet (document </a:t>
                      </a:r>
                      <a:r>
                        <a:rPr kumimoji="0" lang="en-GB"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“Pitch </a:t>
                      </a:r>
                      <a:r>
                        <a:rPr kumimoji="0" lang="en-GB" sz="1050" b="0" i="0" u="none" strike="noStrike" kern="1200" cap="none" spc="0" normalizeH="0" baseline="0" noProof="0" dirty="0" err="1">
                          <a:ln>
                            <a:noFill/>
                          </a:ln>
                          <a:solidFill>
                            <a:srgbClr val="1B1B1B"/>
                          </a:solidFill>
                          <a:effectLst/>
                          <a:uLnTx/>
                          <a:uFillTx/>
                          <a:latin typeface="Century Gothic" panose="020B0502020202020204" pitchFamily="34" charset="0"/>
                          <a:ea typeface="+mn-ea"/>
                          <a:cs typeface="+mn-cs"/>
                        </a:rPr>
                        <a:t>Projet</a:t>
                      </a:r>
                      <a:r>
                        <a:rPr kumimoji="0" lang="en-GB"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a:t>
                      </a:r>
                      <a:r>
                        <a:rPr kumimoji="0" lang="en-GB" sz="1050" b="0" i="0" u="none" strike="noStrike" kern="1200" cap="none" spc="0" normalizeH="0" baseline="0" noProof="0" dirty="0" err="1">
                          <a:ln>
                            <a:noFill/>
                          </a:ln>
                          <a:solidFill>
                            <a:srgbClr val="1B1B1B"/>
                          </a:solidFill>
                          <a:effectLst/>
                          <a:uLnTx/>
                          <a:uFillTx/>
                          <a:latin typeface="Century Gothic" panose="020B0502020202020204" pitchFamily="34" charset="0"/>
                          <a:ea typeface="+mn-ea"/>
                          <a:cs typeface="+mn-cs"/>
                        </a:rPr>
                        <a:t>en</a:t>
                      </a:r>
                      <a:r>
                        <a:rPr kumimoji="0" lang="en-GB"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4 pages maximum joint </a:t>
                      </a: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au présent règlement)</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sng"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Facultatif</a:t>
                      </a: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 présentation, vidéo</a:t>
                      </a:r>
                    </a:p>
                    <a:p>
                      <a:pPr marL="0" marR="0" lvl="0" indent="0" algn="just" defTabSz="914354"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Les documents reçus seront partagés en ligne avec le jury professionnel</a:t>
                      </a:r>
                    </a:p>
                  </a:txBody>
                  <a:tcPr/>
                </a:tc>
                <a:extLst>
                  <a:ext uri="{0D108BD9-81ED-4DB2-BD59-A6C34878D82A}">
                    <a16:rowId xmlns="" xmlns:a16="http://schemas.microsoft.com/office/drawing/2014/main" val="2479693126"/>
                  </a:ext>
                </a:extLst>
              </a:tr>
              <a:tr h="370840">
                <a:tc>
                  <a:txBody>
                    <a:bodyPr/>
                    <a:lstStyle/>
                    <a:p>
                      <a:r>
                        <a:rPr lang="fr-FR" sz="1200" b="1" dirty="0">
                          <a:latin typeface="Century Gothic" panose="020B0502020202020204" pitchFamily="34" charset="0"/>
                        </a:rPr>
                        <a:t>SÉLECTION DES FINALISTES</a:t>
                      </a:r>
                    </a:p>
                  </a:txBody>
                  <a:tcPr/>
                </a:tc>
                <a:tc>
                  <a:txBody>
                    <a:bodyPr/>
                    <a:lstStyle/>
                    <a:p>
                      <a:r>
                        <a:rPr lang="fr-FR" sz="1200" dirty="0">
                          <a:latin typeface="Century Gothic" panose="020B0502020202020204" pitchFamily="34" charset="0"/>
                        </a:rPr>
                        <a:t>Le </a:t>
                      </a:r>
                      <a:r>
                        <a:rPr lang="fr-FR" sz="1200" dirty="0" smtClean="0">
                          <a:latin typeface="Century Gothic" panose="020B0502020202020204" pitchFamily="34" charset="0"/>
                        </a:rPr>
                        <a:t>10 </a:t>
                      </a:r>
                      <a:r>
                        <a:rPr lang="fr-FR" sz="1200" dirty="0">
                          <a:latin typeface="Century Gothic" panose="020B0502020202020204" pitchFamily="34" charset="0"/>
                        </a:rPr>
                        <a:t>octobre </a:t>
                      </a:r>
                    </a:p>
                    <a:p>
                      <a:r>
                        <a:rPr lang="fr-FR" sz="1200" dirty="0">
                          <a:latin typeface="Century Gothic" panose="020B0502020202020204" pitchFamily="34" charset="0"/>
                        </a:rPr>
                        <a:t>de 14h à </a:t>
                      </a:r>
                      <a:r>
                        <a:rPr lang="fr-FR" sz="1200" dirty="0" smtClean="0">
                          <a:latin typeface="Century Gothic" panose="020B0502020202020204" pitchFamily="34" charset="0"/>
                        </a:rPr>
                        <a:t>17h </a:t>
                      </a:r>
                      <a:r>
                        <a:rPr lang="fr-FR" sz="1200" dirty="0">
                          <a:latin typeface="Century Gothic" panose="020B0502020202020204" pitchFamily="34" charset="0"/>
                        </a:rPr>
                        <a:t>(</a:t>
                      </a:r>
                      <a:r>
                        <a:rPr lang="fr-FR" sz="1200" dirty="0" err="1" smtClean="0">
                          <a:latin typeface="Century Gothic" panose="020B0502020202020204" pitchFamily="34" charset="0"/>
                        </a:rPr>
                        <a:t>visio</a:t>
                      </a:r>
                      <a:r>
                        <a:rPr lang="fr-FR" sz="1200" dirty="0" smtClean="0">
                          <a:latin typeface="Century Gothic" panose="020B0502020202020204" pitchFamily="34" charset="0"/>
                        </a:rPr>
                        <a:t> ou présentiel)</a:t>
                      </a:r>
                      <a:endParaRPr lang="fr-FR" sz="1200" dirty="0">
                        <a:latin typeface="Century Gothic" panose="020B0502020202020204" pitchFamily="34" charset="0"/>
                      </a:endParaRPr>
                    </a:p>
                  </a:txBody>
                  <a:tcPr/>
                </a:tc>
                <a:tc>
                  <a:txBody>
                    <a:bodyPr/>
                    <a:lstStyle/>
                    <a:p>
                      <a:pPr marL="0" marR="0" lvl="0" indent="0" algn="just" defTabSz="914354"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 </a:t>
                      </a:r>
                      <a:r>
                        <a:rPr kumimoji="0" lang="fr-FR" sz="1100" b="1"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Jury professionnel</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consulte tous les dossiers et sélectionne au maximum </a:t>
                      </a:r>
                      <a:r>
                        <a:rPr kumimoji="0" lang="fr-FR" sz="1100" b="0" i="0" u="none" strike="noStrike" kern="1200" cap="none" spc="0" normalizeH="0" baseline="0" noProof="0" dirty="0" smtClean="0">
                          <a:ln>
                            <a:noFill/>
                          </a:ln>
                          <a:solidFill>
                            <a:srgbClr val="FF0000"/>
                          </a:solidFill>
                          <a:effectLst/>
                          <a:uLnTx/>
                          <a:uFillTx/>
                          <a:latin typeface="Century Gothic" panose="020B0502020202020204" pitchFamily="34" charset="0"/>
                          <a:ea typeface="+mn-ea"/>
                          <a:cs typeface="+mn-cs"/>
                        </a:rPr>
                        <a:t>10 </a:t>
                      </a:r>
                      <a:r>
                        <a:rPr kumimoji="0" lang="fr-FR" sz="1100" b="0" i="0" u="none" strike="noStrike" kern="1200" cap="none" spc="0" normalizeH="0" baseline="0" noProof="0" dirty="0" smtClean="0">
                          <a:ln>
                            <a:noFill/>
                          </a:ln>
                          <a:solidFill>
                            <a:srgbClr val="1B1B1B"/>
                          </a:solidFill>
                          <a:effectLst/>
                          <a:uLnTx/>
                          <a:uFillTx/>
                          <a:latin typeface="Century Gothic" panose="020B0502020202020204" pitchFamily="34" charset="0"/>
                          <a:ea typeface="+mn-ea"/>
                          <a:cs typeface="+mn-cs"/>
                        </a:rPr>
                        <a:t>finalistes </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sur la base :</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De la fiche de synthèse et des documents facultatifs éventuels</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De la grille d’évaluation comprenant les critères détaillés dans les slides suivants</a:t>
                      </a:r>
                    </a:p>
                    <a:p>
                      <a:r>
                        <a:rPr lang="fr-FR" sz="1100" dirty="0">
                          <a:latin typeface="Century Gothic" panose="020B0502020202020204" pitchFamily="34" charset="0"/>
                        </a:rPr>
                        <a:t>Les finalistes décident de concourir ou non devant le </a:t>
                      </a:r>
                      <a:r>
                        <a:rPr lang="fr-FR" sz="1100" b="1" dirty="0">
                          <a:latin typeface="Century Gothic" panose="020B0502020202020204" pitchFamily="34" charset="0"/>
                        </a:rPr>
                        <a:t>Jury consommateur</a:t>
                      </a:r>
                    </a:p>
                  </a:txBody>
                  <a:tcPr/>
                </a:tc>
                <a:extLst>
                  <a:ext uri="{0D108BD9-81ED-4DB2-BD59-A6C34878D82A}">
                    <a16:rowId xmlns="" xmlns:a16="http://schemas.microsoft.com/office/drawing/2014/main" val="2478154943"/>
                  </a:ext>
                </a:extLst>
              </a:tr>
              <a:tr h="370840">
                <a:tc>
                  <a:txBody>
                    <a:bodyPr/>
                    <a:lstStyle/>
                    <a:p>
                      <a:r>
                        <a:rPr lang="fr-FR" sz="1200" b="1" dirty="0">
                          <a:latin typeface="Century Gothic" panose="020B0502020202020204" pitchFamily="34" charset="0"/>
                        </a:rPr>
                        <a:t>PREPARATION DES VIDEOS DES FINALISTE</a:t>
                      </a:r>
                    </a:p>
                  </a:txBody>
                  <a:tcPr/>
                </a:tc>
                <a:tc>
                  <a:txBody>
                    <a:bodyPr/>
                    <a:lstStyle/>
                    <a:p>
                      <a:r>
                        <a:rPr lang="fr-FR" sz="1200" dirty="0">
                          <a:latin typeface="Century Gothic" panose="020B0502020202020204" pitchFamily="34" charset="0"/>
                        </a:rPr>
                        <a:t>Envoi le </a:t>
                      </a:r>
                      <a:r>
                        <a:rPr lang="fr-FR" sz="1200" dirty="0" smtClean="0">
                          <a:latin typeface="Century Gothic" panose="020B0502020202020204" pitchFamily="34" charset="0"/>
                        </a:rPr>
                        <a:t>7 </a:t>
                      </a:r>
                      <a:r>
                        <a:rPr lang="fr-FR" sz="1200" dirty="0">
                          <a:latin typeface="Century Gothic" panose="020B0502020202020204" pitchFamily="34" charset="0"/>
                        </a:rPr>
                        <a:t>novembre au plus tard</a:t>
                      </a:r>
                    </a:p>
                  </a:txBody>
                  <a:tcPr/>
                </a:tc>
                <a:tc>
                  <a:txBody>
                    <a:bodyPr/>
                    <a:lstStyle/>
                    <a:p>
                      <a:r>
                        <a:rPr lang="fr-FR" sz="1100" b="0" dirty="0">
                          <a:latin typeface="Century Gothic" panose="020B0502020202020204" pitchFamily="34" charset="0"/>
                        </a:rPr>
                        <a:t>Tous les finalistes préparent une vidéo de 4 minutes maximum </a:t>
                      </a:r>
                      <a:r>
                        <a:rPr kumimoji="0" lang="fr-FR" sz="1100" b="0" i="0" u="none" strike="noStrike" kern="1200" cap="none" spc="0" normalizeH="0" baseline="0" dirty="0">
                          <a:ln>
                            <a:noFill/>
                          </a:ln>
                          <a:solidFill>
                            <a:srgbClr val="1B1B1B"/>
                          </a:solidFill>
                          <a:effectLst/>
                          <a:uLnTx/>
                          <a:uFillTx/>
                          <a:latin typeface="Century Gothic" panose="020B0502020202020204" pitchFamily="34" charset="0"/>
                          <a:ea typeface="+mn-ea"/>
                          <a:cs typeface="+mn-cs"/>
                        </a:rPr>
                        <a:t>qui illustre le projet (contexte, réalisation, bénéfices) et qui peut être réalisée sous un format type </a:t>
                      </a:r>
                      <a:r>
                        <a:rPr kumimoji="0" lang="fr-FR" sz="1100" b="0" i="0" u="none" strike="noStrike" kern="1200" cap="none" spc="0" normalizeH="0" baseline="0" dirty="0" err="1">
                          <a:ln>
                            <a:noFill/>
                          </a:ln>
                          <a:solidFill>
                            <a:srgbClr val="1B1B1B"/>
                          </a:solidFill>
                          <a:effectLst/>
                          <a:uLnTx/>
                          <a:uFillTx/>
                          <a:latin typeface="Century Gothic" panose="020B0502020202020204" pitchFamily="34" charset="0"/>
                          <a:ea typeface="+mn-ea"/>
                          <a:cs typeface="+mn-cs"/>
                        </a:rPr>
                        <a:t>webinar</a:t>
                      </a:r>
                      <a:r>
                        <a:rPr kumimoji="0" lang="fr-FR" sz="1100" b="0" i="0" u="none" strike="noStrike" kern="1200" cap="none" spc="0" normalizeH="0" baseline="0" dirty="0">
                          <a:ln>
                            <a:noFill/>
                          </a:ln>
                          <a:solidFill>
                            <a:srgbClr val="1B1B1B"/>
                          </a:solidFill>
                          <a:effectLst/>
                          <a:uLnTx/>
                          <a:uFillTx/>
                          <a:latin typeface="Century Gothic" panose="020B0502020202020204" pitchFamily="34" charset="0"/>
                          <a:ea typeface="+mn-ea"/>
                          <a:cs typeface="+mn-cs"/>
                        </a:rPr>
                        <a:t> (Zoom, Teams, …). </a:t>
                      </a:r>
                    </a:p>
                    <a:p>
                      <a:r>
                        <a:rPr kumimoji="0" lang="fr-FR" sz="1100" b="0" i="0" u="none" strike="noStrike" kern="1200" cap="none" spc="0" normalizeH="0" baseline="0" dirty="0">
                          <a:ln>
                            <a:noFill/>
                          </a:ln>
                          <a:solidFill>
                            <a:srgbClr val="1B1B1B"/>
                          </a:solidFill>
                          <a:effectLst/>
                          <a:uLnTx/>
                          <a:uFillTx/>
                          <a:latin typeface="Century Gothic" panose="020B0502020202020204" pitchFamily="34" charset="0"/>
                          <a:ea typeface="+mn-ea"/>
                          <a:cs typeface="+mn-cs"/>
                        </a:rPr>
                        <a:t>L’Institut du Commerce pourra mettre les finalistes en relation avec son prestataire vidéo</a:t>
                      </a:r>
                    </a:p>
                  </a:txBody>
                  <a:tcPr/>
                </a:tc>
                <a:extLst>
                  <a:ext uri="{0D108BD9-81ED-4DB2-BD59-A6C34878D82A}">
                    <a16:rowId xmlns="" xmlns:a16="http://schemas.microsoft.com/office/drawing/2014/main" val="10004"/>
                  </a:ext>
                </a:extLst>
              </a:tr>
              <a:tr h="370840">
                <a:tc>
                  <a:txBody>
                    <a:bodyPr/>
                    <a:lstStyle/>
                    <a:p>
                      <a:r>
                        <a:rPr lang="fr-FR" sz="1200" b="1" dirty="0">
                          <a:latin typeface="Century Gothic" panose="020B0502020202020204" pitchFamily="34" charset="0"/>
                        </a:rPr>
                        <a:t>SOUTENANCE ORALE DEVANT LE JURY PROFESSIONNEL</a:t>
                      </a:r>
                    </a:p>
                  </a:txBody>
                  <a:tcPr/>
                </a:tc>
                <a:tc>
                  <a:txBody>
                    <a:bodyPr/>
                    <a:lstStyle/>
                    <a:p>
                      <a:r>
                        <a:rPr lang="fr-FR" sz="1200" dirty="0">
                          <a:latin typeface="Century Gothic" panose="020B0502020202020204" pitchFamily="34" charset="0"/>
                        </a:rPr>
                        <a:t>Le </a:t>
                      </a:r>
                      <a:r>
                        <a:rPr lang="fr-FR" sz="1200" dirty="0" smtClean="0">
                          <a:latin typeface="Century Gothic" panose="020B0502020202020204" pitchFamily="34" charset="0"/>
                        </a:rPr>
                        <a:t>15 </a:t>
                      </a:r>
                      <a:r>
                        <a:rPr lang="fr-FR" sz="1200" dirty="0">
                          <a:latin typeface="Century Gothic" panose="020B0502020202020204" pitchFamily="34" charset="0"/>
                        </a:rPr>
                        <a:t>novembre </a:t>
                      </a:r>
                    </a:p>
                    <a:p>
                      <a:r>
                        <a:rPr lang="fr-FR" sz="1200" dirty="0">
                          <a:latin typeface="Century Gothic" panose="020B0502020202020204" pitchFamily="34" charset="0"/>
                        </a:rPr>
                        <a:t>de 9h à </a:t>
                      </a:r>
                      <a:r>
                        <a:rPr lang="fr-FR" sz="1200" dirty="0" smtClean="0">
                          <a:latin typeface="Century Gothic" panose="020B0502020202020204" pitchFamily="34" charset="0"/>
                        </a:rPr>
                        <a:t>13h (</a:t>
                      </a:r>
                      <a:r>
                        <a:rPr lang="fr-FR" sz="1200" dirty="0" err="1" smtClean="0">
                          <a:latin typeface="Century Gothic" panose="020B0502020202020204" pitchFamily="34" charset="0"/>
                        </a:rPr>
                        <a:t>visio</a:t>
                      </a:r>
                      <a:r>
                        <a:rPr lang="fr-FR" sz="1200" baseline="0" dirty="0" smtClean="0">
                          <a:latin typeface="Century Gothic" panose="020B0502020202020204" pitchFamily="34" charset="0"/>
                        </a:rPr>
                        <a:t> ou présentiel)</a:t>
                      </a:r>
                      <a:endParaRPr lang="fr-FR" sz="1200" dirty="0">
                        <a:latin typeface="Century Gothic" panose="020B0502020202020204" pitchFamily="34" charset="0"/>
                      </a:endParaRPr>
                    </a:p>
                  </a:txBody>
                  <a:tcPr/>
                </a:tc>
                <a:tc>
                  <a:txBody>
                    <a:bodyPr/>
                    <a:lstStyle/>
                    <a:p>
                      <a:pPr marL="0" marR="0" lvl="0" indent="0" algn="just" defTabSz="914354"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Présentation des </a:t>
                      </a:r>
                      <a:r>
                        <a:rPr kumimoji="0" lang="fr-FR" sz="1100" b="1"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finalistes</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en visioconférence devant le jury professionnel, avec les éléments obligatoires :</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1"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Une vidéo* de 4 minutes maximum qui illustre le projet : contexte, réalisation, bénéfices </a:t>
                      </a:r>
                    </a:p>
                    <a:p>
                      <a:pPr marL="685766" marR="0" lvl="1" indent="-228589"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Un support de présentation</a:t>
                      </a:r>
                    </a:p>
                    <a:p>
                      <a:pPr marL="0" marR="0" lvl="0" indent="0" algn="just" defTabSz="914354"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La délibération a lieu à l’issue de l’ensemble des présentations, les finalistes sont informés individuellement des résultats, qu’ils reçoivent un Sirius ou non</a:t>
                      </a:r>
                    </a:p>
                  </a:txBody>
                  <a:tcPr/>
                </a:tc>
                <a:extLst>
                  <a:ext uri="{0D108BD9-81ED-4DB2-BD59-A6C34878D82A}">
                    <a16:rowId xmlns="" xmlns:a16="http://schemas.microsoft.com/office/drawing/2014/main" val="10005"/>
                  </a:ext>
                </a:extLst>
              </a:tr>
              <a:tr h="370840">
                <a:tc>
                  <a:txBody>
                    <a:bodyPr/>
                    <a:lstStyle/>
                    <a:p>
                      <a:r>
                        <a:rPr lang="fr-FR" sz="1200" b="1" dirty="0">
                          <a:latin typeface="Century Gothic" panose="020B0502020202020204" pitchFamily="34" charset="0"/>
                        </a:rPr>
                        <a:t>SÉLECTION</a:t>
                      </a:r>
                      <a:r>
                        <a:rPr lang="fr-FR" sz="1200" b="1" baseline="0" dirty="0">
                          <a:latin typeface="Century Gothic" panose="020B0502020202020204" pitchFamily="34" charset="0"/>
                        </a:rPr>
                        <a:t> DU SIRIUS DES </a:t>
                      </a:r>
                      <a:r>
                        <a:rPr lang="fr-FR" sz="1200" b="1" dirty="0">
                          <a:latin typeface="Century Gothic" panose="020B0502020202020204" pitchFamily="34" charset="0"/>
                        </a:rPr>
                        <a:t>CONSOMMATEURS</a:t>
                      </a:r>
                    </a:p>
                  </a:txBody>
                  <a:tcPr/>
                </a:tc>
                <a:tc>
                  <a:txBody>
                    <a:bodyPr/>
                    <a:lstStyle/>
                    <a:p>
                      <a:r>
                        <a:rPr lang="fr-FR" sz="1200" dirty="0">
                          <a:latin typeface="Century Gothic" panose="020B0502020202020204" pitchFamily="34" charset="0"/>
                        </a:rPr>
                        <a:t>Le </a:t>
                      </a:r>
                      <a:r>
                        <a:rPr lang="fr-FR" sz="1200" dirty="0" smtClean="0">
                          <a:latin typeface="Century Gothic" panose="020B0502020202020204" pitchFamily="34" charset="0"/>
                        </a:rPr>
                        <a:t>15 </a:t>
                      </a:r>
                      <a:r>
                        <a:rPr lang="fr-FR" sz="1200" dirty="0">
                          <a:latin typeface="Century Gothic" panose="020B0502020202020204" pitchFamily="34" charset="0"/>
                        </a:rPr>
                        <a:t>novembre </a:t>
                      </a:r>
                    </a:p>
                    <a:p>
                      <a:r>
                        <a:rPr lang="fr-FR" sz="1200" dirty="0">
                          <a:latin typeface="Century Gothic" panose="020B0502020202020204" pitchFamily="34" charset="0"/>
                        </a:rPr>
                        <a:t>de 18h à 19h30 (visio)</a:t>
                      </a:r>
                    </a:p>
                  </a:txBody>
                  <a:tcPr/>
                </a:tc>
                <a:tc>
                  <a:txBody>
                    <a:bodyPr/>
                    <a:lstStyle/>
                    <a:p>
                      <a:r>
                        <a:rPr lang="fr-FR" sz="1100" dirty="0">
                          <a:latin typeface="Century Gothic" panose="020B0502020202020204" pitchFamily="34" charset="0"/>
                        </a:rPr>
                        <a:t>10</a:t>
                      </a:r>
                      <a:r>
                        <a:rPr lang="fr-FR" sz="1100" baseline="0" dirty="0">
                          <a:latin typeface="Century Gothic" panose="020B0502020202020204" pitchFamily="34" charset="0"/>
                        </a:rPr>
                        <a:t> français.es sélectionnés par notre partenaire </a:t>
                      </a:r>
                      <a:r>
                        <a:rPr lang="fr-FR" sz="1100" baseline="0" dirty="0" err="1">
                          <a:latin typeface="Century Gothic" panose="020B0502020202020204" pitchFamily="34" charset="0"/>
                        </a:rPr>
                        <a:t>ShopAdvizor</a:t>
                      </a:r>
                      <a:r>
                        <a:rPr lang="fr-FR" sz="1100" baseline="0" dirty="0">
                          <a:latin typeface="Century Gothic" panose="020B0502020202020204" pitchFamily="34" charset="0"/>
                        </a:rPr>
                        <a:t> pour composer </a:t>
                      </a:r>
                      <a:r>
                        <a:rPr lang="fr-FR" sz="1100" b="1" baseline="0" dirty="0">
                          <a:latin typeface="Century Gothic" panose="020B0502020202020204" pitchFamily="34" charset="0"/>
                        </a:rPr>
                        <a:t>le jury consommateurs</a:t>
                      </a:r>
                      <a:r>
                        <a:rPr lang="fr-FR" sz="1100" baseline="0" dirty="0">
                          <a:latin typeface="Century Gothic" panose="020B0502020202020204" pitchFamily="34" charset="0"/>
                        </a:rPr>
                        <a:t> </a:t>
                      </a:r>
                      <a:r>
                        <a:rPr lang="fr-FR" sz="1100" baseline="0" dirty="0" smtClean="0">
                          <a:latin typeface="Century Gothic" panose="020B0502020202020204" pitchFamily="34" charset="0"/>
                        </a:rPr>
                        <a:t>2022. </a:t>
                      </a:r>
                      <a:r>
                        <a:rPr lang="fr-FR" sz="1100" dirty="0">
                          <a:latin typeface="Century Gothic" panose="020B0502020202020204" pitchFamily="34" charset="0"/>
                        </a:rPr>
                        <a:t>Après avoir visionné les vidéos des finalistes quelques</a:t>
                      </a:r>
                      <a:r>
                        <a:rPr lang="fr-FR" sz="1100" baseline="0" dirty="0">
                          <a:latin typeface="Century Gothic" panose="020B0502020202020204" pitchFamily="34" charset="0"/>
                        </a:rPr>
                        <a:t> jours avant</a:t>
                      </a:r>
                      <a:r>
                        <a:rPr lang="fr-FR" sz="1100" dirty="0">
                          <a:latin typeface="Century Gothic" panose="020B0502020202020204" pitchFamily="34" charset="0"/>
                        </a:rPr>
                        <a:t>, le</a:t>
                      </a:r>
                      <a:r>
                        <a:rPr lang="fr-FR" sz="1100" baseline="0" dirty="0">
                          <a:latin typeface="Century Gothic" panose="020B0502020202020204" pitchFamily="34" charset="0"/>
                        </a:rPr>
                        <a:t> jury consommateurs débat et procède au vote du Sirius des Consommateurs.</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 lauréat du prix est informé.</a:t>
                      </a:r>
                      <a:endParaRPr lang="fr-FR" sz="1100" dirty="0">
                        <a:latin typeface="Century Gothic" panose="020B0502020202020204" pitchFamily="34" charset="0"/>
                      </a:endParaRPr>
                    </a:p>
                  </a:txBody>
                  <a:tcPr/>
                </a:tc>
                <a:extLst>
                  <a:ext uri="{0D108BD9-81ED-4DB2-BD59-A6C34878D82A}">
                    <a16:rowId xmlns="" xmlns:a16="http://schemas.microsoft.com/office/drawing/2014/main" val="2097203836"/>
                  </a:ext>
                </a:extLst>
              </a:tr>
              <a:tr h="370840">
                <a:tc>
                  <a:txBody>
                    <a:bodyPr/>
                    <a:lstStyle/>
                    <a:p>
                      <a:r>
                        <a:rPr lang="fr-FR" sz="1200" b="1" dirty="0">
                          <a:latin typeface="Century Gothic" panose="020B0502020202020204" pitchFamily="34" charset="0"/>
                        </a:rPr>
                        <a:t>CÉRÉMONIE DE REMISE DES SIRIUS</a:t>
                      </a:r>
                    </a:p>
                  </a:txBody>
                  <a:tcPr/>
                </a:tc>
                <a:tc>
                  <a:txBody>
                    <a:bodyPr/>
                    <a:lstStyle/>
                    <a:p>
                      <a:r>
                        <a:rPr lang="fr-FR" sz="1200" dirty="0">
                          <a:latin typeface="Century Gothic" panose="020B0502020202020204" pitchFamily="34" charset="0"/>
                        </a:rPr>
                        <a:t>Le </a:t>
                      </a:r>
                      <a:r>
                        <a:rPr lang="fr-FR" sz="1200" dirty="0" smtClean="0">
                          <a:latin typeface="Century Gothic" panose="020B0502020202020204" pitchFamily="34" charset="0"/>
                        </a:rPr>
                        <a:t>24 </a:t>
                      </a:r>
                      <a:r>
                        <a:rPr lang="fr-FR" sz="1200" dirty="0">
                          <a:latin typeface="Century Gothic" panose="020B0502020202020204" pitchFamily="34" charset="0"/>
                        </a:rPr>
                        <a:t>novembre à partir de 19h</a:t>
                      </a:r>
                    </a:p>
                  </a:txBody>
                  <a:tcPr/>
                </a:tc>
                <a:tc>
                  <a:txBody>
                    <a:bodyPr/>
                    <a:lstStyle/>
                    <a:p>
                      <a:pPr marL="0" marR="0" lvl="0" indent="0" algn="just" defTabSz="914354" rtl="0" eaLnBrk="1" fontAlgn="auto" latinLnBrk="0" hangingPunct="1">
                        <a:lnSpc>
                          <a:spcPct val="100000"/>
                        </a:lnSpc>
                        <a:spcBef>
                          <a:spcPts val="1000"/>
                        </a:spcBef>
                        <a:spcAft>
                          <a:spcPts val="0"/>
                        </a:spcAft>
                        <a:buClrTx/>
                        <a:buSzTx/>
                        <a:buFontTx/>
                        <a:buNone/>
                        <a:tabLst/>
                        <a:defRPr/>
                      </a:pP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Les </a:t>
                      </a:r>
                      <a:r>
                        <a:rPr kumimoji="0" lang="fr-FR" sz="1100" b="1"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lauréats</a:t>
                      </a:r>
                      <a:r>
                        <a:rPr kumimoji="0" lang="fr-FR" sz="110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 sont invités à venir recevoir leur Sirius à l’occasion d’une cérémonie</a:t>
                      </a:r>
                    </a:p>
                    <a:p>
                      <a:pPr marL="171450" marR="0" lvl="0" indent="-171450"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Les vidéos et les présentations des dossiers primés seront postées sur le site de </a:t>
                      </a:r>
                      <a:r>
                        <a:rPr kumimoji="0" lang="fr-FR" sz="1050" b="0" i="0" u="none" strike="noStrike" kern="1200" cap="none" spc="0" normalizeH="0" baseline="0" noProof="0" dirty="0" err="1">
                          <a:ln>
                            <a:noFill/>
                          </a:ln>
                          <a:solidFill>
                            <a:srgbClr val="1B1B1B"/>
                          </a:solidFill>
                          <a:effectLst/>
                          <a:uLnTx/>
                          <a:uFillTx/>
                          <a:latin typeface="Century Gothic" panose="020B0502020202020204" pitchFamily="34" charset="0"/>
                          <a:ea typeface="+mn-ea"/>
                          <a:cs typeface="+mn-cs"/>
                        </a:rPr>
                        <a:t>l’IdC</a:t>
                      </a:r>
                      <a:endPar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endParaRPr>
                    </a:p>
                    <a:p>
                      <a:pPr marL="171450" marR="0" lvl="0" indent="-171450"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 replay de la cérémonie sera posté sur le site de </a:t>
                      </a:r>
                      <a:r>
                        <a:rPr kumimoji="0" lang="fr-FR" sz="1050" b="0" i="0" u="none" strike="noStrike" kern="1200" cap="none" spc="0" normalizeH="0" baseline="0" noProof="0" dirty="0" err="1">
                          <a:ln>
                            <a:noFill/>
                          </a:ln>
                          <a:solidFill>
                            <a:srgbClr val="1B1B1B"/>
                          </a:solidFill>
                          <a:effectLst/>
                          <a:uLnTx/>
                          <a:uFillTx/>
                          <a:latin typeface="Century Gothic" panose="020B0502020202020204" pitchFamily="34" charset="0"/>
                          <a:ea typeface="+mn-ea"/>
                          <a:cs typeface="+mn-cs"/>
                        </a:rPr>
                        <a:t>l’IdC</a:t>
                      </a:r>
                      <a:endPar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endParaRPr>
                    </a:p>
                    <a:p>
                      <a:pPr marL="171450" marR="0" lvl="0" indent="-171450" algn="just" defTabSz="914354"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050" b="0" i="0" u="none" strike="noStrike" kern="1200" cap="none" spc="0" normalizeH="0" baseline="0" noProof="0" dirty="0">
                          <a:ln>
                            <a:noFill/>
                          </a:ln>
                          <a:solidFill>
                            <a:srgbClr val="1B1B1B"/>
                          </a:solidFill>
                          <a:effectLst/>
                          <a:uLnTx/>
                          <a:uFillTx/>
                          <a:latin typeface="Century Gothic" panose="020B0502020202020204" pitchFamily="34" charset="0"/>
                          <a:ea typeface="+mn-ea"/>
                          <a:cs typeface="+mn-cs"/>
                        </a:rPr>
                        <a:t>Les lauréats rédigent un communiqué de presse, diffusé par l’IdC</a:t>
                      </a:r>
                    </a:p>
                  </a:txBody>
                  <a:tcPr/>
                </a:tc>
                <a:extLst>
                  <a:ext uri="{0D108BD9-81ED-4DB2-BD59-A6C34878D82A}">
                    <a16:rowId xmlns="" xmlns:a16="http://schemas.microsoft.com/office/drawing/2014/main" val="3286742385"/>
                  </a:ext>
                </a:extLst>
              </a:tr>
            </a:tbl>
          </a:graphicData>
        </a:graphic>
      </p:graphicFrame>
    </p:spTree>
    <p:extLst>
      <p:ext uri="{BB962C8B-B14F-4D97-AF65-F5344CB8AC3E}">
        <p14:creationId xmlns:p14="http://schemas.microsoft.com/office/powerpoint/2010/main" val="3144295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81495A01-7A62-4329-9BDA-AD31F35BE9BF}"/>
              </a:ext>
            </a:extLst>
          </p:cNvPr>
          <p:cNvSpPr>
            <a:spLocks noGrp="1"/>
          </p:cNvSpPr>
          <p:nvPr>
            <p:ph type="title"/>
          </p:nvPr>
        </p:nvSpPr>
        <p:spPr/>
        <p:txBody>
          <a:bodyPr/>
          <a:lstStyle/>
          <a:p>
            <a:r>
              <a:rPr lang="fr-FR" dirty="0"/>
              <a:t>Le jury professionnel</a:t>
            </a:r>
          </a:p>
        </p:txBody>
      </p:sp>
      <p:sp>
        <p:nvSpPr>
          <p:cNvPr id="5" name="Espace réservé du texte 4">
            <a:extLst>
              <a:ext uri="{FF2B5EF4-FFF2-40B4-BE49-F238E27FC236}">
                <a16:creationId xmlns="" xmlns:a16="http://schemas.microsoft.com/office/drawing/2014/main" id="{1B73776F-87BF-4B7A-95CE-DA54E35F6500}"/>
              </a:ext>
            </a:extLst>
          </p:cNvPr>
          <p:cNvSpPr>
            <a:spLocks noGrp="1"/>
          </p:cNvSpPr>
          <p:nvPr>
            <p:ph type="body" sz="quarter" idx="12"/>
          </p:nvPr>
        </p:nvSpPr>
        <p:spPr>
          <a:xfrm>
            <a:off x="431800" y="1073198"/>
            <a:ext cx="5473700" cy="3241627"/>
          </a:xfrm>
        </p:spPr>
        <p:txBody>
          <a:bodyPr/>
          <a:lstStyle/>
          <a:p>
            <a:r>
              <a:rPr lang="fr-FR" sz="1400" dirty="0"/>
              <a:t>Le jury est composé d’anciens lauréats, de membres des comités de l’Institut du Commerce, de membres d’organisations professionnelles et d’ONG, de journalistes et d’écoles</a:t>
            </a:r>
          </a:p>
          <a:p>
            <a:r>
              <a:rPr lang="fr-FR" sz="1400" dirty="0"/>
              <a:t>Il a pour mission de:</a:t>
            </a:r>
          </a:p>
          <a:p>
            <a:pPr lvl="1"/>
            <a:r>
              <a:rPr lang="fr-FR" sz="1100" dirty="0"/>
              <a:t>Sélectionner les finalistes qui présenteront leur projet à l’oral</a:t>
            </a:r>
          </a:p>
          <a:p>
            <a:pPr lvl="1"/>
            <a:r>
              <a:rPr lang="fr-FR" sz="1100" dirty="0"/>
              <a:t>Choisir les lauréats suite à leur soutenance orale</a:t>
            </a:r>
          </a:p>
          <a:p>
            <a:pPr lvl="1"/>
            <a:r>
              <a:rPr lang="fr-FR" sz="1100" dirty="0"/>
              <a:t>Définir le nombre et les intitulés des prix attribués, qui peuvent varier d’une édition à l’autre</a:t>
            </a:r>
          </a:p>
          <a:p>
            <a:r>
              <a:rPr lang="fr-FR" sz="1400" dirty="0"/>
              <a:t>L’équipe Institut du Commerce s’assure de l’équilibre des fonctions / sociétés et de la neutralité des membres du jury</a:t>
            </a:r>
          </a:p>
          <a:p>
            <a:r>
              <a:rPr lang="fr-FR" sz="1400" dirty="0"/>
              <a:t>Un membre du jury concerné par un des dossiers déposés ne pourra pas se prononcer sur ce dossier</a:t>
            </a:r>
          </a:p>
          <a:p>
            <a:r>
              <a:rPr lang="fr-FR" sz="1400" dirty="0"/>
              <a:t>Le jury est souverain dans ses décisions. Il est dans l’obligation de maintenir une grande confidentialité sur tous les dossiers reçus, qui ne pourront être communiqués à des tiers. Seuls les dossiers récompensés pourront faire l’objet d’une communication après la remise des prix.</a:t>
            </a:r>
          </a:p>
          <a:p>
            <a:r>
              <a:rPr lang="fr-FR" sz="1400" dirty="0"/>
              <a:t>Le jury professionnel 2021 sera créé courant 2021.</a:t>
            </a:r>
          </a:p>
          <a:p>
            <a:endParaRPr lang="fr-FR" sz="1400" dirty="0"/>
          </a:p>
        </p:txBody>
      </p:sp>
      <p:sp>
        <p:nvSpPr>
          <p:cNvPr id="2" name="Espace réservé du contenu 1"/>
          <p:cNvSpPr>
            <a:spLocks noGrp="1"/>
          </p:cNvSpPr>
          <p:nvPr>
            <p:ph sz="quarter" idx="13"/>
          </p:nvPr>
        </p:nvSpPr>
        <p:spPr>
          <a:xfrm>
            <a:off x="6448424" y="3181589"/>
            <a:ext cx="5628706" cy="662773"/>
          </a:xfrm>
        </p:spPr>
        <p:txBody>
          <a:bodyPr/>
          <a:lstStyle/>
          <a:p>
            <a:pPr marL="0" indent="0" algn="ctr">
              <a:buNone/>
            </a:pPr>
            <a:r>
              <a:rPr lang="fr-FR" dirty="0"/>
              <a:t>Les 12 membres du jury professionnel</a:t>
            </a:r>
            <a:r>
              <a:rPr lang="fr-FR" dirty="0">
                <a:solidFill>
                  <a:srgbClr val="FF0000"/>
                </a:solidFill>
              </a:rPr>
              <a:t> </a:t>
            </a:r>
            <a:r>
              <a:rPr lang="fr-FR" dirty="0" smtClean="0"/>
              <a:t>2021</a:t>
            </a:r>
            <a:endParaRPr lang="fr-FR" dirty="0"/>
          </a:p>
        </p:txBody>
      </p:sp>
      <p:pic>
        <p:nvPicPr>
          <p:cNvPr id="8" name="Image 7"/>
          <p:cNvPicPr>
            <a:picLocks noChangeAspect="1"/>
          </p:cNvPicPr>
          <p:nvPr/>
        </p:nvPicPr>
        <p:blipFill>
          <a:blip r:embed="rId2"/>
          <a:stretch>
            <a:fillRect/>
          </a:stretch>
        </p:blipFill>
        <p:spPr>
          <a:xfrm>
            <a:off x="6982108" y="454782"/>
            <a:ext cx="4847656" cy="2726807"/>
          </a:xfrm>
          <a:prstGeom prst="rect">
            <a:avLst/>
          </a:prstGeom>
        </p:spPr>
      </p:pic>
      <p:graphicFrame>
        <p:nvGraphicFramePr>
          <p:cNvPr id="9" name="Tableau 8">
            <a:extLst>
              <a:ext uri="{FF2B5EF4-FFF2-40B4-BE49-F238E27FC236}">
                <a16:creationId xmlns:a16="http://schemas.microsoft.com/office/drawing/2014/main" xmlns="" id="{06DFE205-D2E2-45BF-995A-98BA85480197}"/>
              </a:ext>
            </a:extLst>
          </p:cNvPr>
          <p:cNvGraphicFramePr>
            <a:graphicFrameLocks noGrp="1"/>
          </p:cNvGraphicFramePr>
          <p:nvPr>
            <p:extLst>
              <p:ext uri="{D42A27DB-BD31-4B8C-83A1-F6EECF244321}">
                <p14:modId xmlns:p14="http://schemas.microsoft.com/office/powerpoint/2010/main" val="1058453821"/>
              </p:ext>
            </p:extLst>
          </p:nvPr>
        </p:nvGraphicFramePr>
        <p:xfrm>
          <a:off x="6448424" y="3544145"/>
          <a:ext cx="5915023" cy="3027024"/>
        </p:xfrm>
        <a:graphic>
          <a:graphicData uri="http://schemas.openxmlformats.org/drawingml/2006/table">
            <a:tbl>
              <a:tblPr firstRow="1">
                <a:tableStyleId>{7DF18680-E054-41AD-8BC1-D1AEF772440D}</a:tableStyleId>
              </a:tblPr>
              <a:tblGrid>
                <a:gridCol w="1053494">
                  <a:extLst>
                    <a:ext uri="{9D8B030D-6E8A-4147-A177-3AD203B41FA5}">
                      <a16:colId xmlns:a16="http://schemas.microsoft.com/office/drawing/2014/main" xmlns="" val="1354509559"/>
                    </a:ext>
                  </a:extLst>
                </a:gridCol>
                <a:gridCol w="1001326">
                  <a:extLst>
                    <a:ext uri="{9D8B030D-6E8A-4147-A177-3AD203B41FA5}">
                      <a16:colId xmlns:a16="http://schemas.microsoft.com/office/drawing/2014/main" xmlns="" val="89438111"/>
                    </a:ext>
                  </a:extLst>
                </a:gridCol>
                <a:gridCol w="1367307">
                  <a:extLst>
                    <a:ext uri="{9D8B030D-6E8A-4147-A177-3AD203B41FA5}">
                      <a16:colId xmlns:a16="http://schemas.microsoft.com/office/drawing/2014/main" xmlns="" val="2711153979"/>
                    </a:ext>
                  </a:extLst>
                </a:gridCol>
                <a:gridCol w="2492896">
                  <a:extLst>
                    <a:ext uri="{9D8B030D-6E8A-4147-A177-3AD203B41FA5}">
                      <a16:colId xmlns:a16="http://schemas.microsoft.com/office/drawing/2014/main" xmlns="" val="675428635"/>
                    </a:ext>
                  </a:extLst>
                </a:gridCol>
              </a:tblGrid>
              <a:tr h="189189">
                <a:tc>
                  <a:txBody>
                    <a:bodyPr/>
                    <a:lstStyle/>
                    <a:p>
                      <a:pPr algn="l" fontAlgn="b"/>
                      <a:r>
                        <a:rPr lang="fr-FR" sz="900" b="0" u="none" strike="noStrike" dirty="0">
                          <a:solidFill>
                            <a:srgbClr val="000000"/>
                          </a:solidFill>
                          <a:effectLst/>
                          <a:latin typeface="Century Gothic" panose="020B0502020202020204" pitchFamily="34" charset="0"/>
                        </a:rPr>
                        <a:t> </a:t>
                      </a:r>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dirty="0">
                          <a:solidFill>
                            <a:srgbClr val="000000"/>
                          </a:solidFill>
                          <a:effectLst/>
                          <a:latin typeface="Century Gothic" panose="020B0502020202020204" pitchFamily="34" charset="0"/>
                        </a:rPr>
                        <a:t>Prénom</a:t>
                      </a:r>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dirty="0">
                          <a:solidFill>
                            <a:srgbClr val="000000"/>
                          </a:solidFill>
                          <a:effectLst/>
                          <a:latin typeface="Century Gothic" panose="020B0502020202020204" pitchFamily="34" charset="0"/>
                        </a:rPr>
                        <a:t>Nom</a:t>
                      </a:r>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dirty="0">
                          <a:solidFill>
                            <a:srgbClr val="000000"/>
                          </a:solidFill>
                          <a:effectLst/>
                          <a:latin typeface="Century Gothic" panose="020B0502020202020204" pitchFamily="34" charset="0"/>
                        </a:rPr>
                        <a:t>Société</a:t>
                      </a:r>
                      <a:endParaRPr lang="fr-FR" sz="900" b="0" i="0" u="none" strike="noStrike" dirty="0">
                        <a:solidFill>
                          <a:srgbClr val="000000"/>
                        </a:solidFill>
                        <a:effectLst/>
                        <a:latin typeface="Century Gothic" panose="020B0502020202020204" pitchFamily="34" charset="0"/>
                      </a:endParaRPr>
                    </a:p>
                  </a:txBody>
                  <a:tcPr marL="9009" marR="9009" marT="9009" marB="0" anchor="b"/>
                </a:tc>
                <a:extLst>
                  <a:ext uri="{0D108BD9-81ED-4DB2-BD59-A6C34878D82A}">
                    <a16:rowId xmlns:a16="http://schemas.microsoft.com/office/drawing/2014/main" xmlns="" val="2600545325"/>
                  </a:ext>
                </a:extLst>
              </a:tr>
              <a:tr h="189189">
                <a:tc>
                  <a:txBody>
                    <a:bodyPr/>
                    <a:lstStyle/>
                    <a:p>
                      <a:pPr algn="l" fontAlgn="b"/>
                      <a:r>
                        <a:rPr lang="fr-FR" sz="900" b="0" u="none" strike="noStrike" dirty="0">
                          <a:solidFill>
                            <a:srgbClr val="000000"/>
                          </a:solidFill>
                          <a:effectLst/>
                          <a:latin typeface="Century Gothic" panose="020B0502020202020204" pitchFamily="34" charset="0"/>
                        </a:rPr>
                        <a:t>Jury 2020</a:t>
                      </a:r>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a:solidFill>
                            <a:srgbClr val="000000"/>
                          </a:solidFill>
                          <a:effectLst/>
                          <a:latin typeface="Century Gothic" panose="020B0502020202020204" pitchFamily="34" charset="0"/>
                        </a:rPr>
                        <a:t>Julien</a:t>
                      </a:r>
                      <a:endParaRPr lang="fr-FR" sz="900" b="0" i="0" u="none" strike="noStrike">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dirty="0">
                          <a:solidFill>
                            <a:srgbClr val="000000"/>
                          </a:solidFill>
                          <a:effectLst/>
                          <a:latin typeface="Century Gothic" panose="020B0502020202020204" pitchFamily="34" charset="0"/>
                        </a:rPr>
                        <a:t>DARTHOUT</a:t>
                      </a:r>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a:solidFill>
                            <a:srgbClr val="000000"/>
                          </a:solidFill>
                          <a:effectLst/>
                          <a:latin typeface="Century Gothic" panose="020B0502020202020204" pitchFamily="34" charset="0"/>
                        </a:rPr>
                        <a:t>CPV Associés</a:t>
                      </a:r>
                      <a:endParaRPr lang="fr-FR" sz="900" b="0" i="0" u="none" strike="noStrike">
                        <a:solidFill>
                          <a:srgbClr val="000000"/>
                        </a:solidFill>
                        <a:effectLst/>
                        <a:latin typeface="Century Gothic" panose="020B0502020202020204" pitchFamily="34" charset="0"/>
                      </a:endParaRPr>
                    </a:p>
                  </a:txBody>
                  <a:tcPr marL="9009" marR="9009" marT="9009" marB="0" anchor="b"/>
                </a:tc>
                <a:extLst>
                  <a:ext uri="{0D108BD9-81ED-4DB2-BD59-A6C34878D82A}">
                    <a16:rowId xmlns:a16="http://schemas.microsoft.com/office/drawing/2014/main" xmlns="" val="3179594290"/>
                  </a:ext>
                </a:extLst>
              </a:tr>
              <a:tr h="189189">
                <a:tc>
                  <a:txBody>
                    <a:bodyPr/>
                    <a:lstStyle/>
                    <a:p>
                      <a:pPr algn="l" fontAlgn="ctr"/>
                      <a:r>
                        <a:rPr lang="fr-FR" sz="900" b="0" u="none" strike="noStrike" dirty="0">
                          <a:solidFill>
                            <a:srgbClr val="000000"/>
                          </a:solidFill>
                          <a:effectLst/>
                          <a:latin typeface="Century Gothic" panose="020B0502020202020204" pitchFamily="34" charset="0"/>
                        </a:rPr>
                        <a:t>Jury 2020</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Florence</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a:solidFill>
                            <a:srgbClr val="000000"/>
                          </a:solidFill>
                          <a:effectLst/>
                          <a:latin typeface="Century Gothic" panose="020B0502020202020204" pitchFamily="34" charset="0"/>
                        </a:rPr>
                        <a:t>FEENSTRA</a:t>
                      </a:r>
                      <a:endParaRPr lang="fr-FR" sz="900" b="0" i="0" u="none" strike="noStrike">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GROUPE ESSCA</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1605754361"/>
                  </a:ext>
                </a:extLst>
              </a:tr>
              <a:tr h="189189">
                <a:tc>
                  <a:txBody>
                    <a:bodyPr/>
                    <a:lstStyle/>
                    <a:p>
                      <a:pPr algn="l" fontAlgn="ctr"/>
                      <a:r>
                        <a:rPr lang="fr-FR" sz="900" b="0" u="none" strike="noStrike" dirty="0">
                          <a:solidFill>
                            <a:srgbClr val="000000"/>
                          </a:solidFill>
                          <a:effectLst/>
                          <a:latin typeface="Century Gothic" panose="020B0502020202020204" pitchFamily="34" charset="0"/>
                        </a:rPr>
                        <a:t>Jury 2020</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Jean-Jacques</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a:solidFill>
                            <a:srgbClr val="000000"/>
                          </a:solidFill>
                          <a:effectLst/>
                          <a:latin typeface="Century Gothic" panose="020B0502020202020204" pitchFamily="34" charset="0"/>
                        </a:rPr>
                        <a:t>GREGOIRE</a:t>
                      </a:r>
                      <a:endParaRPr lang="fr-FR" sz="900" b="0" i="0" u="none" strike="noStrike">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a:solidFill>
                            <a:srgbClr val="000000"/>
                          </a:solidFill>
                          <a:effectLst/>
                          <a:latin typeface="Century Gothic" panose="020B0502020202020204" pitchFamily="34" charset="0"/>
                        </a:rPr>
                        <a:t>BLUETIT CONSEIL</a:t>
                      </a:r>
                      <a:endParaRPr lang="fr-FR" sz="900" b="0" i="0" u="none" strike="noStrike">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1226365093"/>
                  </a:ext>
                </a:extLst>
              </a:tr>
              <a:tr h="189189">
                <a:tc>
                  <a:txBody>
                    <a:bodyPr/>
                    <a:lstStyle/>
                    <a:p>
                      <a:pPr algn="l" fontAlgn="ctr"/>
                      <a:r>
                        <a:rPr lang="fr-FR" sz="900" b="0" u="none" strike="noStrike" dirty="0">
                          <a:solidFill>
                            <a:srgbClr val="000000"/>
                          </a:solidFill>
                          <a:effectLst/>
                          <a:latin typeface="Century Gothic" panose="020B0502020202020204" pitchFamily="34" charset="0"/>
                        </a:rPr>
                        <a:t>Jury 2020</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Patricia</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a:solidFill>
                            <a:srgbClr val="000000"/>
                          </a:solidFill>
                          <a:effectLst/>
                          <a:latin typeface="Century Gothic" panose="020B0502020202020204" pitchFamily="34" charset="0"/>
                        </a:rPr>
                        <a:t>SBERRO</a:t>
                      </a:r>
                      <a:endParaRPr lang="fr-FR" sz="900" b="0" i="0" u="none" strike="noStrike">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i="0" u="none" strike="noStrike" dirty="0">
                          <a:solidFill>
                            <a:srgbClr val="000000"/>
                          </a:solidFill>
                          <a:effectLst/>
                          <a:latin typeface="Century Gothic" panose="020B0502020202020204" pitchFamily="34" charset="0"/>
                        </a:rPr>
                        <a:t>Indépendant</a:t>
                      </a:r>
                    </a:p>
                  </a:txBody>
                  <a:tcPr marL="9009" marR="9009" marT="9009" marB="0" anchor="ctr"/>
                </a:tc>
                <a:extLst>
                  <a:ext uri="{0D108BD9-81ED-4DB2-BD59-A6C34878D82A}">
                    <a16:rowId xmlns:a16="http://schemas.microsoft.com/office/drawing/2014/main" xmlns="" val="1189922740"/>
                  </a:ext>
                </a:extLst>
              </a:tr>
              <a:tr h="189189">
                <a:tc>
                  <a:txBody>
                    <a:bodyPr/>
                    <a:lstStyle/>
                    <a:p>
                      <a:pPr algn="l" fontAlgn="ctr"/>
                      <a:r>
                        <a:rPr lang="fr-FR" sz="900" b="0" u="none" strike="noStrike" dirty="0">
                          <a:solidFill>
                            <a:srgbClr val="000000"/>
                          </a:solidFill>
                          <a:effectLst/>
                          <a:latin typeface="Century Gothic" panose="020B0502020202020204" pitchFamily="34" charset="0"/>
                        </a:rPr>
                        <a:t>comité RSE</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Thomas</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a:solidFill>
                            <a:srgbClr val="000000"/>
                          </a:solidFill>
                          <a:effectLst/>
                          <a:latin typeface="Century Gothic" panose="020B0502020202020204" pitchFamily="34" charset="0"/>
                        </a:rPr>
                        <a:t>KYRIACO</a:t>
                      </a:r>
                      <a:endParaRPr lang="fr-FR" sz="900" b="0" i="0" u="none" strike="noStrike">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DANONE</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334312840"/>
                  </a:ext>
                </a:extLst>
              </a:tr>
              <a:tr h="189189">
                <a:tc>
                  <a:txBody>
                    <a:bodyPr/>
                    <a:lstStyle/>
                    <a:p>
                      <a:pPr algn="l" fontAlgn="ctr"/>
                      <a:r>
                        <a:rPr lang="fr-FR" sz="900" b="0" i="0" u="none" strike="noStrike" dirty="0">
                          <a:solidFill>
                            <a:srgbClr val="000000"/>
                          </a:solidFill>
                          <a:effectLst/>
                          <a:latin typeface="Century Gothic" panose="020B0502020202020204" pitchFamily="34" charset="0"/>
                        </a:rPr>
                        <a:t>Comité RSE</a:t>
                      </a:r>
                    </a:p>
                  </a:txBody>
                  <a:tcPr marL="9009" marR="9009" marT="9009" marB="0" anchor="ctr"/>
                </a:tc>
                <a:tc>
                  <a:txBody>
                    <a:bodyPr/>
                    <a:lstStyle/>
                    <a:p>
                      <a:pPr algn="l" fontAlgn="ctr"/>
                      <a:r>
                        <a:rPr lang="fr-FR" sz="900" b="0" i="0" u="none" strike="noStrike" dirty="0">
                          <a:solidFill>
                            <a:srgbClr val="000000"/>
                          </a:solidFill>
                          <a:effectLst/>
                          <a:latin typeface="Century Gothic" panose="020B0502020202020204" pitchFamily="34" charset="0"/>
                        </a:rPr>
                        <a:t>Olivier</a:t>
                      </a:r>
                    </a:p>
                  </a:txBody>
                  <a:tcPr marL="9009" marR="9009" marT="9009" marB="0" anchor="ctr"/>
                </a:tc>
                <a:tc>
                  <a:txBody>
                    <a:bodyPr/>
                    <a:lstStyle/>
                    <a:p>
                      <a:pPr algn="l" fontAlgn="ctr"/>
                      <a:r>
                        <a:rPr lang="fr-FR" sz="900" b="0" i="0" u="none" strike="noStrike" dirty="0">
                          <a:solidFill>
                            <a:srgbClr val="000000"/>
                          </a:solidFill>
                          <a:effectLst/>
                          <a:latin typeface="Century Gothic" panose="020B0502020202020204" pitchFamily="34" charset="0"/>
                        </a:rPr>
                        <a:t>TOUZE</a:t>
                      </a:r>
                    </a:p>
                  </a:txBody>
                  <a:tcPr marL="9009" marR="9009" marT="9009" marB="0" anchor="ctr"/>
                </a:tc>
                <a:tc>
                  <a:txBody>
                    <a:bodyPr/>
                    <a:lstStyle/>
                    <a:p>
                      <a:pPr algn="l" fontAlgn="ctr"/>
                      <a:r>
                        <a:rPr lang="fr-FR" sz="900" b="0" i="0" u="none" strike="noStrike">
                          <a:solidFill>
                            <a:srgbClr val="000000"/>
                          </a:solidFill>
                          <a:effectLst/>
                          <a:latin typeface="Century Gothic" panose="020B0502020202020204" pitchFamily="34" charset="0"/>
                        </a:rPr>
                        <a:t>Intermarché</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3499089743"/>
                  </a:ext>
                </a:extLst>
              </a:tr>
              <a:tr h="189189">
                <a:tc>
                  <a:txBody>
                    <a:bodyPr/>
                    <a:lstStyle/>
                    <a:p>
                      <a:pPr algn="l" fontAlgn="ctr"/>
                      <a:r>
                        <a:rPr lang="fr-FR" sz="900" b="0" u="none" strike="noStrike" dirty="0">
                          <a:solidFill>
                            <a:srgbClr val="000000"/>
                          </a:solidFill>
                          <a:effectLst/>
                          <a:latin typeface="Century Gothic" panose="020B0502020202020204" pitchFamily="34" charset="0"/>
                        </a:rPr>
                        <a:t>comité GSS</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François</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PASCAL</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Cdiscount</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3603127149"/>
                  </a:ext>
                </a:extLst>
              </a:tr>
              <a:tr h="189189">
                <a:tc>
                  <a:txBody>
                    <a:bodyPr/>
                    <a:lstStyle/>
                    <a:p>
                      <a:pPr algn="l" fontAlgn="ctr"/>
                      <a:r>
                        <a:rPr lang="fr-FR" sz="900" b="0" i="0" u="none" strike="noStrike" dirty="0">
                          <a:solidFill>
                            <a:srgbClr val="000000"/>
                          </a:solidFill>
                          <a:effectLst/>
                          <a:latin typeface="Century Gothic" panose="020B0502020202020204" pitchFamily="34" charset="0"/>
                        </a:rPr>
                        <a:t>Comité GSS</a:t>
                      </a:r>
                    </a:p>
                  </a:txBody>
                  <a:tcPr marL="9009" marR="9009" marT="9009" marB="0" anchor="ctr"/>
                </a:tc>
                <a:tc>
                  <a:txBody>
                    <a:bodyPr/>
                    <a:lstStyle/>
                    <a:p>
                      <a:pPr algn="l" fontAlgn="ctr"/>
                      <a:r>
                        <a:rPr lang="fr-FR" sz="900" b="0" i="0" u="none" strike="noStrike" dirty="0">
                          <a:solidFill>
                            <a:srgbClr val="000000"/>
                          </a:solidFill>
                          <a:effectLst/>
                          <a:latin typeface="Century Gothic" panose="020B0502020202020204" pitchFamily="34" charset="0"/>
                        </a:rPr>
                        <a:t>Emmanuel</a:t>
                      </a:r>
                    </a:p>
                  </a:txBody>
                  <a:tcPr marL="9009" marR="9009" marT="9009" marB="0" anchor="ctr"/>
                </a:tc>
                <a:tc>
                  <a:txBody>
                    <a:bodyPr/>
                    <a:lstStyle/>
                    <a:p>
                      <a:pPr algn="l" fontAlgn="ctr"/>
                      <a:r>
                        <a:rPr lang="fr-FR" sz="900" b="0" i="0" u="none" strike="noStrike" dirty="0">
                          <a:solidFill>
                            <a:srgbClr val="000000"/>
                          </a:solidFill>
                          <a:effectLst/>
                          <a:latin typeface="Century Gothic" panose="020B0502020202020204" pitchFamily="34" charset="0"/>
                        </a:rPr>
                        <a:t>BERNARD</a:t>
                      </a:r>
                    </a:p>
                  </a:txBody>
                  <a:tcPr marL="9009" marR="9009" marT="9009" marB="0" anchor="ctr"/>
                </a:tc>
                <a:tc>
                  <a:txBody>
                    <a:bodyPr/>
                    <a:lstStyle/>
                    <a:p>
                      <a:pPr algn="l" fontAlgn="ctr"/>
                      <a:r>
                        <a:rPr lang="fr-FR" sz="900" b="0" i="0" u="none" strike="noStrike">
                          <a:solidFill>
                            <a:srgbClr val="000000"/>
                          </a:solidFill>
                          <a:effectLst/>
                          <a:latin typeface="Century Gothic" panose="020B0502020202020204" pitchFamily="34" charset="0"/>
                        </a:rPr>
                        <a:t>La Boite à Outils</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1308184807"/>
                  </a:ext>
                </a:extLst>
              </a:tr>
              <a:tr h="189189">
                <a:tc>
                  <a:txBody>
                    <a:bodyPr/>
                    <a:lstStyle/>
                    <a:p>
                      <a:pPr algn="l" fontAlgn="ctr"/>
                      <a:r>
                        <a:rPr lang="fr-FR" sz="900" b="0" u="none" strike="noStrike" dirty="0">
                          <a:solidFill>
                            <a:srgbClr val="000000"/>
                          </a:solidFill>
                          <a:effectLst/>
                          <a:latin typeface="Century Gothic" panose="020B0502020202020204" pitchFamily="34" charset="0"/>
                        </a:rPr>
                        <a:t>comité </a:t>
                      </a:r>
                      <a:r>
                        <a:rPr lang="fr-FR" sz="900" b="0" u="none" strike="noStrike" dirty="0" err="1">
                          <a:solidFill>
                            <a:srgbClr val="000000"/>
                          </a:solidFill>
                          <a:effectLst/>
                          <a:latin typeface="Century Gothic" panose="020B0502020202020204" pitchFamily="34" charset="0"/>
                        </a:rPr>
                        <a:t>Retail</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Eric</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CASSAGNE</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Auchan</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4042772408"/>
                  </a:ext>
                </a:extLst>
              </a:tr>
              <a:tr h="189189">
                <a:tc>
                  <a:txBody>
                    <a:bodyPr/>
                    <a:lstStyle/>
                    <a:p>
                      <a:pPr algn="l" fontAlgn="ctr"/>
                      <a:r>
                        <a:rPr lang="fr-FR" sz="900" b="0" u="none" strike="noStrike" dirty="0">
                          <a:solidFill>
                            <a:srgbClr val="000000"/>
                          </a:solidFill>
                          <a:effectLst/>
                          <a:latin typeface="Century Gothic" panose="020B0502020202020204" pitchFamily="34" charset="0"/>
                        </a:rPr>
                        <a:t>comité </a:t>
                      </a:r>
                      <a:r>
                        <a:rPr lang="fr-FR" sz="900" b="0" u="none" strike="noStrike" dirty="0" err="1">
                          <a:solidFill>
                            <a:srgbClr val="000000"/>
                          </a:solidFill>
                          <a:effectLst/>
                          <a:latin typeface="Century Gothic" panose="020B0502020202020204" pitchFamily="34" charset="0"/>
                        </a:rPr>
                        <a:t>Retail</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Gonzague</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a:solidFill>
                            <a:srgbClr val="000000"/>
                          </a:solidFill>
                          <a:effectLst/>
                          <a:latin typeface="Century Gothic" panose="020B0502020202020204" pitchFamily="34" charset="0"/>
                        </a:rPr>
                        <a:t>DE LA FRESNAYE</a:t>
                      </a:r>
                      <a:endParaRPr lang="fr-FR" sz="900" b="0" i="0" u="none" strike="noStrike">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L'OREAL</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1389149501"/>
                  </a:ext>
                </a:extLst>
              </a:tr>
              <a:tr h="189189">
                <a:tc>
                  <a:txBody>
                    <a:bodyPr/>
                    <a:lstStyle/>
                    <a:p>
                      <a:pPr algn="l" fontAlgn="ctr"/>
                      <a:r>
                        <a:rPr lang="fr-FR" sz="900" b="0" u="none" strike="noStrike" dirty="0">
                          <a:solidFill>
                            <a:srgbClr val="000000"/>
                          </a:solidFill>
                          <a:effectLst/>
                          <a:latin typeface="Century Gothic" panose="020B0502020202020204" pitchFamily="34" charset="0"/>
                        </a:rPr>
                        <a:t>comité SC</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Jean-François</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COTRO </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Schiever</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1636948963"/>
                  </a:ext>
                </a:extLst>
              </a:tr>
              <a:tr h="189189">
                <a:tc>
                  <a:txBody>
                    <a:bodyPr/>
                    <a:lstStyle/>
                    <a:p>
                      <a:pPr algn="l" fontAlgn="ctr"/>
                      <a:r>
                        <a:rPr lang="fr-FR" sz="900" b="0" u="none" strike="noStrike" dirty="0">
                          <a:solidFill>
                            <a:srgbClr val="000000"/>
                          </a:solidFill>
                          <a:effectLst/>
                          <a:latin typeface="Century Gothic" panose="020B0502020202020204" pitchFamily="34" charset="0"/>
                        </a:rPr>
                        <a:t>Lauréat 2020</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Rachel</a:t>
                      </a: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AKL</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Triballat Noyal</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3414306138"/>
                  </a:ext>
                </a:extLst>
              </a:tr>
              <a:tr h="189189">
                <a:tc>
                  <a:txBody>
                    <a:bodyPr/>
                    <a:lstStyle/>
                    <a:p>
                      <a:pPr algn="l" fontAlgn="ctr"/>
                      <a:r>
                        <a:rPr lang="fr-FR" sz="900" b="0" u="none" strike="noStrike" dirty="0">
                          <a:solidFill>
                            <a:srgbClr val="000000"/>
                          </a:solidFill>
                          <a:effectLst/>
                          <a:latin typeface="Century Gothic" panose="020B0502020202020204" pitchFamily="34" charset="0"/>
                        </a:rPr>
                        <a:t>Lauréat 2020</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Sylvie</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VAISSAIRE</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Coopérative U Enseigne</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2985920157"/>
                  </a:ext>
                </a:extLst>
              </a:tr>
              <a:tr h="189189">
                <a:tc>
                  <a:txBody>
                    <a:bodyPr/>
                    <a:lstStyle/>
                    <a:p>
                      <a:pPr algn="l" fontAlgn="ctr"/>
                      <a:r>
                        <a:rPr lang="fr-FR" sz="900" b="0" u="none" strike="noStrike" dirty="0">
                          <a:solidFill>
                            <a:srgbClr val="000000"/>
                          </a:solidFill>
                          <a:effectLst/>
                          <a:latin typeface="Century Gothic" panose="020B0502020202020204" pitchFamily="34" charset="0"/>
                        </a:rPr>
                        <a:t>Lauréat 2020</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Florian</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MOLTER</a:t>
                      </a:r>
                      <a:endParaRPr lang="fr-FR" sz="900" b="0" i="0" u="none" strike="noStrike" dirty="0">
                        <a:solidFill>
                          <a:srgbClr val="000000"/>
                        </a:solidFill>
                        <a:effectLst/>
                        <a:latin typeface="Century Gothic" panose="020B0502020202020204" pitchFamily="34" charset="0"/>
                      </a:endParaRPr>
                    </a:p>
                  </a:txBody>
                  <a:tcPr marL="9009" marR="9009" marT="9009" marB="0" anchor="ctr"/>
                </a:tc>
                <a:tc>
                  <a:txBody>
                    <a:bodyPr/>
                    <a:lstStyle/>
                    <a:p>
                      <a:pPr algn="l" fontAlgn="ctr"/>
                      <a:r>
                        <a:rPr lang="fr-FR" sz="900" b="0" u="none" strike="noStrike" dirty="0">
                          <a:solidFill>
                            <a:srgbClr val="000000"/>
                          </a:solidFill>
                          <a:effectLst/>
                          <a:latin typeface="Century Gothic" panose="020B0502020202020204" pitchFamily="34" charset="0"/>
                        </a:rPr>
                        <a:t>Heineken Entreprise </a:t>
                      </a:r>
                      <a:endParaRPr lang="fr-FR" sz="900" b="0" i="0" u="none" strike="noStrike" dirty="0">
                        <a:solidFill>
                          <a:srgbClr val="000000"/>
                        </a:solidFill>
                        <a:effectLst/>
                        <a:latin typeface="Century Gothic" panose="020B0502020202020204" pitchFamily="34" charset="0"/>
                      </a:endParaRPr>
                    </a:p>
                  </a:txBody>
                  <a:tcPr marL="9009" marR="9009" marT="9009" marB="0" anchor="ctr"/>
                </a:tc>
                <a:extLst>
                  <a:ext uri="{0D108BD9-81ED-4DB2-BD59-A6C34878D82A}">
                    <a16:rowId xmlns:a16="http://schemas.microsoft.com/office/drawing/2014/main" xmlns="" val="1613310719"/>
                  </a:ext>
                </a:extLst>
              </a:tr>
              <a:tr h="189189">
                <a:tc>
                  <a:txBody>
                    <a:bodyPr/>
                    <a:lstStyle/>
                    <a:p>
                      <a:pPr algn="l" fontAlgn="b"/>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i="0" u="none" strike="noStrike" dirty="0">
                          <a:solidFill>
                            <a:srgbClr val="000000"/>
                          </a:solidFill>
                          <a:effectLst/>
                          <a:latin typeface="Century Gothic" panose="020B0502020202020204" pitchFamily="34" charset="0"/>
                        </a:rPr>
                        <a:t>Paul</a:t>
                      </a:r>
                    </a:p>
                  </a:txBody>
                  <a:tcPr marL="9009" marR="9009" marT="9009" marB="0" anchor="b"/>
                </a:tc>
                <a:tc>
                  <a:txBody>
                    <a:bodyPr/>
                    <a:lstStyle/>
                    <a:p>
                      <a:pPr algn="l" fontAlgn="b"/>
                      <a:r>
                        <a:rPr lang="fr-FR" sz="900" b="0" u="none" strike="noStrike" dirty="0">
                          <a:solidFill>
                            <a:srgbClr val="000000"/>
                          </a:solidFill>
                          <a:effectLst/>
                          <a:latin typeface="Century Gothic" panose="020B0502020202020204" pitchFamily="34" charset="0"/>
                        </a:rPr>
                        <a:t>CLEMENT </a:t>
                      </a:r>
                      <a:endParaRPr lang="fr-FR" sz="900" b="0" i="0" u="none" strike="noStrike" dirty="0">
                        <a:solidFill>
                          <a:srgbClr val="000000"/>
                        </a:solidFill>
                        <a:effectLst/>
                        <a:latin typeface="Century Gothic" panose="020B0502020202020204" pitchFamily="34" charset="0"/>
                      </a:endParaRPr>
                    </a:p>
                  </a:txBody>
                  <a:tcPr marL="9009" marR="9009" marT="9009" marB="0" anchor="b"/>
                </a:tc>
                <a:tc>
                  <a:txBody>
                    <a:bodyPr/>
                    <a:lstStyle/>
                    <a:p>
                      <a:pPr algn="l" fontAlgn="b"/>
                      <a:r>
                        <a:rPr lang="fr-FR" sz="900" b="0" u="none" strike="noStrike" dirty="0">
                          <a:solidFill>
                            <a:srgbClr val="000000"/>
                          </a:solidFill>
                          <a:effectLst/>
                          <a:latin typeface="Century Gothic" panose="020B0502020202020204" pitchFamily="34" charset="0"/>
                        </a:rPr>
                        <a:t>Indépendant </a:t>
                      </a:r>
                    </a:p>
                  </a:txBody>
                  <a:tcPr marL="9009" marR="9009" marT="9009" marB="0" anchor="b"/>
                </a:tc>
                <a:extLst>
                  <a:ext uri="{0D108BD9-81ED-4DB2-BD59-A6C34878D82A}">
                    <a16:rowId xmlns:a16="http://schemas.microsoft.com/office/drawing/2014/main" xmlns="" val="4108467161"/>
                  </a:ext>
                </a:extLst>
              </a:tr>
            </a:tbl>
          </a:graphicData>
        </a:graphic>
      </p:graphicFrame>
    </p:spTree>
    <p:extLst>
      <p:ext uri="{BB962C8B-B14F-4D97-AF65-F5344CB8AC3E}">
        <p14:creationId xmlns:p14="http://schemas.microsoft.com/office/powerpoint/2010/main" val="143182925"/>
      </p:ext>
    </p:extLst>
  </p:cSld>
  <p:clrMapOvr>
    <a:masterClrMapping/>
  </p:clrMapOvr>
</p:sld>
</file>

<file path=ppt/theme/theme1.xml><?xml version="1.0" encoding="utf-8"?>
<a:theme xmlns:a="http://schemas.openxmlformats.org/drawingml/2006/main" name="IDC Titr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dèle1_IDC slides">
  <a:themeElements>
    <a:clrScheme name="idc-1">
      <a:dk1>
        <a:srgbClr val="1B1B1B"/>
      </a:dk1>
      <a:lt1>
        <a:srgbClr val="FFFFFF"/>
      </a:lt1>
      <a:dk2>
        <a:srgbClr val="646464"/>
      </a:dk2>
      <a:lt2>
        <a:srgbClr val="525252"/>
      </a:lt2>
      <a:accent1>
        <a:srgbClr val="EA560D"/>
      </a:accent1>
      <a:accent2>
        <a:srgbClr val="2BB198"/>
      </a:accent2>
      <a:accent3>
        <a:srgbClr val="5F4193"/>
      </a:accent3>
      <a:accent4>
        <a:srgbClr val="EDB62E"/>
      </a:accent4>
      <a:accent5>
        <a:srgbClr val="2BB198"/>
      </a:accent5>
      <a:accent6>
        <a:srgbClr val="5A8BC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26365</TotalTime>
  <Words>2079</Words>
  <Application>Microsoft Office PowerPoint</Application>
  <PresentationFormat>Grand écran</PresentationFormat>
  <Paragraphs>250</Paragraphs>
  <Slides>14</Slides>
  <Notes>1</Notes>
  <HiddenSlides>0</HiddenSlides>
  <MMClips>0</MMClips>
  <ScaleCrop>false</ScaleCrop>
  <HeadingPairs>
    <vt:vector size="6" baseType="variant">
      <vt:variant>
        <vt:lpstr>Polices utilisées</vt:lpstr>
      </vt:variant>
      <vt:variant>
        <vt:i4>7</vt:i4>
      </vt:variant>
      <vt:variant>
        <vt:lpstr>Thème</vt:lpstr>
      </vt:variant>
      <vt:variant>
        <vt:i4>2</vt:i4>
      </vt:variant>
      <vt:variant>
        <vt:lpstr>Titres des diapositives</vt:lpstr>
      </vt:variant>
      <vt:variant>
        <vt:i4>14</vt:i4>
      </vt:variant>
    </vt:vector>
  </HeadingPairs>
  <TitlesOfParts>
    <vt:vector size="23" baseType="lpstr">
      <vt:lpstr>Arial</vt:lpstr>
      <vt:lpstr>Calibri</vt:lpstr>
      <vt:lpstr>Century Gothic</vt:lpstr>
      <vt:lpstr>Lato</vt:lpstr>
      <vt:lpstr>Lato Light</vt:lpstr>
      <vt:lpstr>Roboto Light</vt:lpstr>
      <vt:lpstr>Wingdings</vt:lpstr>
      <vt:lpstr>IDC Titre</vt:lpstr>
      <vt:lpstr>Modèle1_IDC slides</vt:lpstr>
      <vt:lpstr>Edition 2022  Règlement et modalités pratiques* * mise à jour janvier 2022 sous réserve de modification </vt:lpstr>
      <vt:lpstr>La raison d’être des Sirius</vt:lpstr>
      <vt:lpstr>Retour sur les dernières éditions</vt:lpstr>
      <vt:lpstr>Pourquoi concourir ?</vt:lpstr>
      <vt:lpstr>Les thématiques éligibles </vt:lpstr>
      <vt:lpstr>Le Palmarès 2021</vt:lpstr>
      <vt:lpstr>Qui peut concourir?</vt:lpstr>
      <vt:lpstr>Les modalités pratiques</vt:lpstr>
      <vt:lpstr>Le jury professionnel</vt:lpstr>
      <vt:lpstr>Le jury consommateur</vt:lpstr>
      <vt:lpstr>Les critères d’évaluation</vt:lpstr>
      <vt:lpstr>Contacts &amp; Informations</vt:lpstr>
      <vt:lpstr>Dispositions légales</vt:lpstr>
      <vt:lpstr>ACCEPTATION DU REGLEMENT DES SIRIUS 2022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16/9</dc:title>
  <dc:creator>Xavier Hua</dc:creator>
  <cp:lastModifiedBy>Compte Microsoft</cp:lastModifiedBy>
  <cp:revision>1137</cp:revision>
  <dcterms:created xsi:type="dcterms:W3CDTF">2018-03-07T17:34:11Z</dcterms:created>
  <dcterms:modified xsi:type="dcterms:W3CDTF">2022-02-01T12:41:55Z</dcterms:modified>
</cp:coreProperties>
</file>